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6"/>
  </p:notesMasterIdLst>
  <p:sldIdLst>
    <p:sldId id="256" r:id="rId2"/>
    <p:sldId id="367" r:id="rId3"/>
    <p:sldId id="368" r:id="rId4"/>
    <p:sldId id="464" r:id="rId5"/>
    <p:sldId id="369" r:id="rId6"/>
    <p:sldId id="370" r:id="rId7"/>
    <p:sldId id="465" r:id="rId8"/>
    <p:sldId id="466" r:id="rId9"/>
    <p:sldId id="467" r:id="rId10"/>
    <p:sldId id="468" r:id="rId11"/>
    <p:sldId id="469" r:id="rId12"/>
    <p:sldId id="470" r:id="rId13"/>
    <p:sldId id="471" r:id="rId14"/>
    <p:sldId id="472" r:id="rId15"/>
    <p:sldId id="473" r:id="rId16"/>
    <p:sldId id="474" r:id="rId17"/>
    <p:sldId id="475" r:id="rId18"/>
    <p:sldId id="476" r:id="rId19"/>
    <p:sldId id="477" r:id="rId20"/>
    <p:sldId id="478" r:id="rId21"/>
    <p:sldId id="479" r:id="rId22"/>
    <p:sldId id="480" r:id="rId23"/>
    <p:sldId id="482" r:id="rId24"/>
    <p:sldId id="483" r:id="rId25"/>
    <p:sldId id="484" r:id="rId26"/>
    <p:sldId id="485" r:id="rId27"/>
    <p:sldId id="486" r:id="rId28"/>
    <p:sldId id="487" r:id="rId29"/>
    <p:sldId id="488" r:id="rId30"/>
    <p:sldId id="489" r:id="rId31"/>
    <p:sldId id="490" r:id="rId32"/>
    <p:sldId id="492" r:id="rId33"/>
    <p:sldId id="491" r:id="rId34"/>
    <p:sldId id="493" r:id="rId35"/>
    <p:sldId id="494" r:id="rId36"/>
    <p:sldId id="495" r:id="rId37"/>
    <p:sldId id="496" r:id="rId38"/>
    <p:sldId id="497" r:id="rId39"/>
    <p:sldId id="498" r:id="rId40"/>
    <p:sldId id="499" r:id="rId41"/>
    <p:sldId id="500" r:id="rId42"/>
    <p:sldId id="501" r:id="rId43"/>
    <p:sldId id="502" r:id="rId44"/>
    <p:sldId id="503" r:id="rId45"/>
    <p:sldId id="504" r:id="rId46"/>
    <p:sldId id="505" r:id="rId47"/>
    <p:sldId id="506" r:id="rId48"/>
    <p:sldId id="507" r:id="rId49"/>
    <p:sldId id="508" r:id="rId50"/>
    <p:sldId id="509" r:id="rId51"/>
    <p:sldId id="511" r:id="rId52"/>
    <p:sldId id="512" r:id="rId53"/>
    <p:sldId id="513" r:id="rId54"/>
    <p:sldId id="515" r:id="rId55"/>
    <p:sldId id="518" r:id="rId56"/>
    <p:sldId id="529" r:id="rId57"/>
    <p:sldId id="519" r:id="rId58"/>
    <p:sldId id="520" r:id="rId59"/>
    <p:sldId id="521" r:id="rId60"/>
    <p:sldId id="522" r:id="rId61"/>
    <p:sldId id="523" r:id="rId62"/>
    <p:sldId id="524" r:id="rId63"/>
    <p:sldId id="525" r:id="rId64"/>
    <p:sldId id="530" r:id="rId65"/>
    <p:sldId id="531" r:id="rId66"/>
    <p:sldId id="532" r:id="rId67"/>
    <p:sldId id="533" r:id="rId68"/>
    <p:sldId id="534" r:id="rId69"/>
    <p:sldId id="535" r:id="rId70"/>
    <p:sldId id="526" r:id="rId71"/>
    <p:sldId id="527" r:id="rId72"/>
    <p:sldId id="536" r:id="rId73"/>
    <p:sldId id="537" r:id="rId74"/>
    <p:sldId id="528" r:id="rId7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182B"/>
    <a:srgbClr val="E21BC6"/>
    <a:srgbClr val="FD5D42"/>
    <a:srgbClr val="26AC96"/>
    <a:srgbClr val="FD2B34"/>
    <a:srgbClr val="D83BCA"/>
    <a:srgbClr val="00C814"/>
    <a:srgbClr val="7B1C3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inimized">
    <p:restoredLeft sz="15620"/>
    <p:restoredTop sz="39782" autoAdjust="0"/>
  </p:normalViewPr>
  <p:slideViewPr>
    <p:cSldViewPr>
      <p:cViewPr>
        <p:scale>
          <a:sx n="68" d="100"/>
          <a:sy n="68" d="100"/>
        </p:scale>
        <p:origin x="-2808" y="6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theme" Target="theme/theme1.xml"/><Relationship Id="rId81"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notesMaster" Target="notesMasters/notesMaster1.xml"/><Relationship Id="rId77" Type="http://schemas.openxmlformats.org/officeDocument/2006/relationships/printerSettings" Target="printerSettings/printerSettings1.bin"/><Relationship Id="rId78" Type="http://schemas.openxmlformats.org/officeDocument/2006/relationships/presProps" Target="presProps.xml"/><Relationship Id="rId79" Type="http://schemas.openxmlformats.org/officeDocument/2006/relationships/viewProps" Target="view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950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9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4950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951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951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pPr>
              <a:defRPr/>
            </a:pPr>
            <a:fld id="{692B9B0C-817E-5443-B18F-A3ACD3BBFD3D}" type="slidenum">
              <a:rPr lang="en-US"/>
              <a:pPr>
                <a:defRPr/>
              </a:pPr>
              <a:t>‹#›</a:t>
            </a:fld>
            <a:endParaRPr lang="en-US"/>
          </a:p>
        </p:txBody>
      </p:sp>
    </p:spTree>
    <p:extLst>
      <p:ext uri="{BB962C8B-B14F-4D97-AF65-F5344CB8AC3E}">
        <p14:creationId xmlns:p14="http://schemas.microsoft.com/office/powerpoint/2010/main" val="31251094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54F8354-28CC-9C4E-890D-8FF323A19BC9}" type="slidenum">
              <a:rPr lang="en-US"/>
              <a:pPr>
                <a:defRPr/>
              </a:pPr>
              <a:t>1</a:t>
            </a:fld>
            <a:endParaRPr lang="en-US"/>
          </a:p>
        </p:txBody>
      </p:sp>
      <p:sp>
        <p:nvSpPr>
          <p:cNvPr id="1505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0531"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10</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As</a:t>
            </a:r>
            <a:r>
              <a:rPr lang="en-US" baseline="0" dirty="0" smtClean="0"/>
              <a:t> an illustration, I am going to illustrate a research program conducted by Annie and John Selden on proof frameworks. What Selden and Selden observed was that if we have a statement and a proof method, like direct proof and proof by contradiction), the first few lines and the last few lines of the proof are based on the form of the statement. Writing </a:t>
            </a:r>
            <a:r>
              <a:rPr lang="en-US" baseline="0" dirty="0" err="1" smtClean="0"/>
              <a:t>thisis</a:t>
            </a:r>
            <a:r>
              <a:rPr lang="en-US" baseline="0" dirty="0" smtClean="0"/>
              <a:t> a procedural skill that many students lack.</a:t>
            </a: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11</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Let me illustrate this.</a:t>
            </a:r>
            <a:r>
              <a:rPr lang="en-US" baseline="0" dirty="0" smtClean="0"/>
              <a:t> Suppose I want to prove that if f(g(x)) is an injective function, then g(x) is injective with a direct proof.</a:t>
            </a:r>
          </a:p>
          <a:p>
            <a:pPr eaLnBrk="1" hangingPunct="1">
              <a:defRPr/>
            </a:pPr>
            <a:endParaRPr lang="en-US" baseline="0" dirty="0" smtClean="0"/>
          </a:p>
          <a:p>
            <a:pPr eaLnBrk="1" hangingPunct="1">
              <a:defRPr/>
            </a:pPr>
            <a:r>
              <a:rPr lang="en-US" baseline="0" dirty="0" smtClean="0"/>
              <a:t>Selden and Selden claimed that when they give this to advanced math majors, many struggle with this and do not know how to begin their proof.</a:t>
            </a: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12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What they argue</a:t>
            </a:r>
            <a:r>
              <a:rPr lang="en-US" baseline="0" dirty="0" smtClean="0"/>
              <a:t> is that much of this proof can be written by the form of the argument. Since this is an if-then statement, the proof begins by assuming the if and concluding the then.</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13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We can then begin by unpacking the then part of the statement. What does it mean for g(x)</a:t>
            </a:r>
            <a:r>
              <a:rPr lang="en-US" baseline="0" dirty="0" smtClean="0"/>
              <a:t> to be injective?</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14</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15</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The</a:t>
            </a:r>
            <a:r>
              <a:rPr lang="en-US" baseline="0" dirty="0" smtClean="0"/>
              <a:t> definition is for any two elements in the domain of f, g(a)=g(b) implies a=b</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16</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Well how do we prove a for all claim? We</a:t>
            </a:r>
            <a:r>
              <a:rPr lang="en-US" baseline="0" dirty="0" smtClean="0"/>
              <a:t> begin by assuming arbitrary elements and concluding the predicate of such a claim, so we get….</a:t>
            </a: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17</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18</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19</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sz="2000" dirty="0" smtClean="0"/>
              <a:t>Thanks to Tonya and the PRIME group for inviting me to</a:t>
            </a:r>
            <a:r>
              <a:rPr lang="en-US" sz="2000" baseline="0" dirty="0" smtClean="0"/>
              <a:t> give this talk. I’m excited for the opportunity. I’m familiar with many of you through your writing and talked to a few of you over e-mail, but I haven’t met most of you in person. I’m looking forward to sharing my ideas with you.</a:t>
            </a:r>
          </a:p>
          <a:p>
            <a:pPr eaLnBrk="1" hangingPunct="1">
              <a:defRPr/>
            </a:pPr>
            <a:endParaRPr lang="en-US" sz="2000" baseline="0" dirty="0" smtClean="0"/>
          </a:p>
          <a:p>
            <a:pPr eaLnBrk="1" hangingPunct="1">
              <a:defRPr/>
            </a:pPr>
            <a:r>
              <a:rPr lang="en-US" sz="2000" baseline="0" dirty="0" smtClean="0"/>
              <a:t>I should also give credit to my co-authors who have taken the lead on preparing this chapter. The one drawback of working with these folks is that every time we had a disagreement, I always found myself outvoted</a:t>
            </a:r>
            <a:endParaRPr lang="en-US" sz="2000"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20</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Selden and Selden describe this, what can be written on the basis of the form of the statement and the proof technique as the proof framework. They note that this is</a:t>
            </a:r>
            <a:r>
              <a:rPr lang="en-US" baseline="0" dirty="0" smtClean="0"/>
              <a:t> largely procedural. One would not need, for instance, a conceptual understanding of </a:t>
            </a:r>
            <a:r>
              <a:rPr lang="en-US" baseline="0" dirty="0" err="1" smtClean="0"/>
              <a:t>injectivity</a:t>
            </a:r>
            <a:r>
              <a:rPr lang="en-US" baseline="0" dirty="0" smtClean="0"/>
              <a:t>, domain, or function to get to this part of the proof. They view connecting these two parts of the proof framework as the problem solving part of the proof.</a:t>
            </a: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21</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Selden and Selden also provide evidence that students lack the ability to write proof frameworks. They</a:t>
            </a:r>
            <a:r>
              <a:rPr lang="en-US" baseline="0" dirty="0" smtClean="0"/>
              <a:t> have trouble expressing mathematical propositions in their logical form, which they view is necessary for writing proof frameworks. They also notice for conditional statements, math majors will often accept an argument that begins by assuming the conclusion and then deduces the antecedent.</a:t>
            </a: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22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They are currently working on instruction that attempts to teach students the formal-rhetorical</a:t>
            </a:r>
            <a:r>
              <a:rPr lang="en-US" baseline="0" dirty="0" smtClean="0"/>
              <a:t> part (or the proof framework part) procedurally, before addressing the problem-solving part of the proof.</a:t>
            </a:r>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23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In</a:t>
            </a:r>
            <a:r>
              <a:rPr lang="en-US" baseline="0" dirty="0" smtClean="0"/>
              <a:t> terms of the broader perspective, Selden and Selden’s research program is representative in several ways.</a:t>
            </a:r>
          </a:p>
          <a:p>
            <a:pPr eaLnBrk="1" hangingPunct="1">
              <a:defRPr/>
            </a:pPr>
            <a:endParaRPr lang="en-US" baseline="0" dirty="0" smtClean="0"/>
          </a:p>
          <a:p>
            <a:pPr eaLnBrk="1" hangingPunct="1">
              <a:defRPr/>
            </a:pPr>
            <a:r>
              <a:rPr lang="en-US" baseline="0" dirty="0" smtClean="0"/>
              <a:t>They identified a skill that they believed was necessary for writing proofs. They did so by their own theoretical analysis; sometimes others do this by studying mathematicians. In Selden and Selden’s case, the skill was procedural, although others have identified things like heuristics.</a:t>
            </a:r>
          </a:p>
          <a:p>
            <a:pPr eaLnBrk="1" hangingPunct="1">
              <a:defRPr/>
            </a:pPr>
            <a:endParaRPr lang="en-US" baseline="0" dirty="0" smtClean="0"/>
          </a:p>
          <a:p>
            <a:pPr eaLnBrk="1" hangingPunct="1">
              <a:defRPr/>
            </a:pPr>
            <a:r>
              <a:rPr lang="en-US" baseline="0" dirty="0" smtClean="0"/>
              <a:t>After documenting that math majors lacked this skill, Selden and Selden worked on teaching it. Notice that Selden and Selden didn’t focus on students’ conceptions of </a:t>
            </a:r>
            <a:r>
              <a:rPr lang="en-US" i="1" baseline="0" dirty="0" smtClean="0"/>
              <a:t>why</a:t>
            </a:r>
            <a:r>
              <a:rPr lang="en-US" i="0" baseline="0" dirty="0" smtClean="0"/>
              <a:t> proof frameworks were necessary or useful for proving. This was present in their instruction, but more weight was put on students acquiring this skill.</a:t>
            </a:r>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24</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The next broad perspective that</a:t>
            </a:r>
            <a:r>
              <a:rPr lang="en-US" baseline="0" dirty="0" smtClean="0"/>
              <a:t> I will discuss is proving as convincing.</a:t>
            </a:r>
          </a:p>
          <a:p>
            <a:pPr eaLnBrk="1" hangingPunct="1">
              <a:defRPr/>
            </a:pPr>
            <a:endParaRPr lang="en-US" baseline="0" dirty="0" smtClean="0"/>
          </a:p>
          <a:p>
            <a:pPr eaLnBrk="1" hangingPunct="1">
              <a:defRPr/>
            </a:pPr>
            <a:r>
              <a:rPr lang="en-US" baseline="0" dirty="0" smtClean="0"/>
              <a:t>Currently, I think this the dominant metaphor for proving in the field. While there is some variance in who should be convinced by a proof, the consensus is that a proving is an effort to convince oneself or someone else about the truth of a claim.</a:t>
            </a:r>
          </a:p>
          <a:p>
            <a:pPr eaLnBrk="1" hangingPunct="1">
              <a:defRPr/>
            </a:pPr>
            <a:endParaRPr lang="en-US" baseline="0" dirty="0" smtClean="0"/>
          </a:p>
          <a:p>
            <a:pPr eaLnBrk="1" hangingPunct="1">
              <a:defRPr/>
            </a:pPr>
            <a:r>
              <a:rPr lang="en-US" baseline="0" dirty="0" smtClean="0"/>
              <a:t>Although this work in this direction dates back at least to Art Bell in 1976, it was crystallized and largely shaped by a famous paper by </a:t>
            </a:r>
            <a:r>
              <a:rPr lang="en-US" baseline="0" dirty="0" err="1" smtClean="0"/>
              <a:t>Harel</a:t>
            </a:r>
            <a:r>
              <a:rPr lang="en-US" baseline="0" dirty="0" smtClean="0"/>
              <a:t> and </a:t>
            </a:r>
            <a:r>
              <a:rPr lang="en-US" baseline="0" dirty="0" err="1" smtClean="0"/>
              <a:t>Sowder</a:t>
            </a:r>
            <a:r>
              <a:rPr lang="en-US" baseline="0" dirty="0" smtClean="0"/>
              <a:t> on proof schemes, where a students proof scheme dealt with how individual students attempted to convince themselves and persuade others that something was true.</a:t>
            </a:r>
          </a:p>
          <a:p>
            <a:pPr eaLnBrk="1" hangingPunct="1">
              <a:defRPr/>
            </a:pPr>
            <a:endParaRPr lang="en-US" baseline="0" dirty="0" smtClean="0"/>
          </a:p>
          <a:p>
            <a:pPr eaLnBrk="1" hangingPunct="1">
              <a:defRPr/>
            </a:pPr>
            <a:r>
              <a:rPr lang="en-US" baseline="0" dirty="0" smtClean="0"/>
              <a:t>My colleagues and I say a major accomplishment in this paper dealt with how we framed students’ difficulties with proof. Instead of this representing a deficiency in problem solving, it was now framed as a problem with students’ epistemic cognition.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25</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In terms of how proof is characterized,</a:t>
            </a:r>
            <a:r>
              <a:rPr lang="en-US" baseline="0" dirty="0" smtClean="0"/>
              <a:t> a mathematical proof is an argument based on deductive reasoning. This is on the grounds that these are the types of arguments that persuade mathematicians. Essential issues in this area are how students regard various types of evidence.</a:t>
            </a:r>
          </a:p>
          <a:p>
            <a:pPr eaLnBrk="1" hangingPunct="1">
              <a:defRPr/>
            </a:pPr>
            <a:endParaRPr lang="en-US" baseline="0" dirty="0" smtClean="0"/>
          </a:p>
          <a:p>
            <a:pPr eaLnBrk="1" hangingPunct="1">
              <a:defRPr/>
            </a:pPr>
            <a:r>
              <a:rPr lang="en-US" baseline="0" dirty="0" smtClean="0"/>
              <a:t>In this area, less emphasis is given to Issues of how students choose among valid strategies or overcome impasses. The primary coding of students’ arguments is based on the type of evidence they use– empirical or deductive– invalid deductive proofs are sometimes noted, but usually are not problematized.</a:t>
            </a:r>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26</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The goal of instruction in this framework is to design environments</a:t>
            </a:r>
            <a:r>
              <a:rPr lang="en-US" baseline="0" dirty="0" smtClean="0"/>
              <a:t> that lead students to refine their standards of conviction to those held by mathematicians.</a:t>
            </a:r>
          </a:p>
          <a:p>
            <a:pPr eaLnBrk="1" hangingPunct="1">
              <a:defRPr/>
            </a:pPr>
            <a:endParaRPr lang="en-US" baseline="0" dirty="0" smtClean="0"/>
          </a:p>
          <a:p>
            <a:pPr eaLnBrk="1" hangingPunct="1">
              <a:defRPr/>
            </a:pPr>
            <a:r>
              <a:rPr lang="en-US" baseline="0" dirty="0" err="1" smtClean="0"/>
              <a:t>Harel</a:t>
            </a:r>
            <a:r>
              <a:rPr lang="en-US" baseline="0" dirty="0" smtClean="0"/>
              <a:t> and </a:t>
            </a:r>
            <a:r>
              <a:rPr lang="en-US" baseline="0" dirty="0" err="1" smtClean="0"/>
              <a:t>Sowder</a:t>
            </a:r>
            <a:r>
              <a:rPr lang="en-US" baseline="0" dirty="0" smtClean="0"/>
              <a:t> are quite clear on this, “the goal of instruction…”</a:t>
            </a:r>
          </a:p>
          <a:p>
            <a:pPr eaLnBrk="1" hangingPunct="1">
              <a:defRPr/>
            </a:pPr>
            <a:endParaRPr lang="en-US" baseline="0" dirty="0" smtClean="0"/>
          </a:p>
          <a:p>
            <a:pPr eaLnBrk="1" hangingPunct="1">
              <a:defRPr/>
            </a:pPr>
            <a:r>
              <a:rPr lang="en-US" baseline="0" dirty="0" smtClean="0"/>
              <a:t>Intermediate questions include what are students’ and teachers’ proofs schemes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27</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err="1" smtClean="0"/>
              <a:t>Harel</a:t>
            </a:r>
            <a:r>
              <a:rPr lang="en-US" dirty="0" smtClean="0"/>
              <a:t> and </a:t>
            </a:r>
            <a:r>
              <a:rPr lang="en-US" dirty="0" err="1" smtClean="0"/>
              <a:t>Sowder</a:t>
            </a:r>
            <a:r>
              <a:rPr lang="en-US" dirty="0" smtClean="0"/>
              <a:t> define one’s proof scheme as “what constitutes ascertaining and persuading for that person”.</a:t>
            </a:r>
          </a:p>
          <a:p>
            <a:pPr eaLnBrk="1" hangingPunct="1">
              <a:defRPr/>
            </a:pPr>
            <a:endParaRPr lang="en-US" dirty="0" smtClean="0"/>
          </a:p>
          <a:p>
            <a:pPr eaLnBrk="1" hangingPunct="1">
              <a:defRPr/>
            </a:pPr>
            <a:r>
              <a:rPr lang="en-US" dirty="0" smtClean="0"/>
              <a:t>They give a comprehensive</a:t>
            </a:r>
            <a:r>
              <a:rPr lang="en-US" baseline="0" dirty="0" smtClean="0"/>
              <a:t> </a:t>
            </a:r>
            <a:r>
              <a:rPr lang="en-US" dirty="0" smtClean="0"/>
              <a:t>taxonomy of various students’ proof schemes, but two have</a:t>
            </a:r>
            <a:r>
              <a:rPr lang="en-US" baseline="0" dirty="0" smtClean="0"/>
              <a:t> been especially influential in mathematics education research.</a:t>
            </a:r>
          </a:p>
          <a:p>
            <a:pPr eaLnBrk="1" hangingPunct="1">
              <a:defRPr/>
            </a:pPr>
            <a:endParaRPr lang="en-US" baseline="0" dirty="0" smtClean="0"/>
          </a:p>
          <a:p>
            <a:pPr eaLnBrk="1" hangingPunct="1">
              <a:defRPr/>
            </a:pPr>
            <a:r>
              <a:rPr lang="en-US" baseline="0" dirty="0" smtClean="0"/>
              <a:t>An inductive empirical proofs scheme is </a:t>
            </a:r>
            <a:r>
              <a:rPr lang="en-US" baseline="0" dirty="0" err="1" smtClean="0"/>
              <a:t>characteraized</a:t>
            </a:r>
            <a:r>
              <a:rPr lang="en-US" baseline="0" dirty="0" smtClean="0"/>
              <a:t> by…</a:t>
            </a:r>
          </a:p>
          <a:p>
            <a:pPr eaLnBrk="1" hangingPunct="1">
              <a:defRPr/>
            </a:pPr>
            <a:endParaRPr lang="en-US" baseline="0" dirty="0" smtClean="0"/>
          </a:p>
          <a:p>
            <a:pPr eaLnBrk="1" hangingPunct="1">
              <a:defRPr/>
            </a:pPr>
            <a:r>
              <a:rPr lang="en-US" baseline="0" dirty="0" smtClean="0"/>
              <a:t>A transformational deductive proof scheme has three essential characteristics.</a:t>
            </a:r>
          </a:p>
          <a:p>
            <a:pPr eaLnBrk="1" hangingPunct="1">
              <a:defRPr/>
            </a:pPr>
            <a:endParaRPr lang="en-US" baseline="0" dirty="0" smtClean="0"/>
          </a:p>
          <a:p>
            <a:pPr eaLnBrk="1" hangingPunct="1">
              <a:defRPr/>
            </a:pPr>
            <a:r>
              <a:rPr lang="en-US" baseline="0" dirty="0" smtClean="0"/>
              <a:t>A first goal of research is to see the proof schemes of various populations of students and teachers.</a:t>
            </a:r>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28</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Let me describe a typical study for you. </a:t>
            </a:r>
            <a:r>
              <a:rPr lang="en-US" dirty="0" err="1" smtClean="0"/>
              <a:t>Recio</a:t>
            </a:r>
            <a:r>
              <a:rPr lang="en-US" dirty="0" smtClean="0"/>
              <a:t> and </a:t>
            </a:r>
            <a:r>
              <a:rPr lang="en-US" dirty="0" err="1" smtClean="0"/>
              <a:t>Godino</a:t>
            </a:r>
            <a:r>
              <a:rPr lang="en-US" baseline="0" dirty="0" smtClean="0"/>
              <a:t> asked 429 first year algebra students to justify this task in algebra. I paraphrase this, but the task is to justify the difference of the squares of consecutive numbers is the sum of those numbers. 43% of students’ justifications were empirical based. The authors found an analogous result with a different population on a justification task in geometry.</a:t>
            </a:r>
          </a:p>
          <a:p>
            <a:pPr eaLnBrk="1" hangingPunct="1">
              <a:defRPr/>
            </a:pPr>
            <a:endParaRPr lang="en-US" baseline="0" dirty="0" smtClean="0"/>
          </a:p>
          <a:p>
            <a:pPr eaLnBrk="1" hangingPunct="1">
              <a:defRPr/>
            </a:pPr>
            <a:r>
              <a:rPr lang="en-US" baseline="0" dirty="0" smtClean="0"/>
              <a:t>The finding that empirical arguments are present in students’ </a:t>
            </a:r>
            <a:r>
              <a:rPr lang="en-US" baseline="0" dirty="0" err="1" smtClean="0"/>
              <a:t>justificaitions</a:t>
            </a:r>
            <a:r>
              <a:rPr lang="en-US" baseline="0" dirty="0" smtClean="0"/>
              <a:t> has also been found with middle school and secondary students.</a:t>
            </a:r>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29</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So what</a:t>
            </a:r>
            <a:r>
              <a:rPr lang="en-US" baseline="0" dirty="0" smtClean="0"/>
              <a:t> can we do about this? </a:t>
            </a:r>
            <a:r>
              <a:rPr lang="en-US" baseline="0" dirty="0" err="1" smtClean="0"/>
              <a:t>Stylianides</a:t>
            </a:r>
            <a:r>
              <a:rPr lang="en-US" baseline="0" dirty="0" smtClean="0"/>
              <a:t> and </a:t>
            </a:r>
            <a:r>
              <a:rPr lang="en-US" baseline="0" dirty="0" err="1" smtClean="0"/>
              <a:t>Stylianides</a:t>
            </a:r>
            <a:r>
              <a:rPr lang="en-US" baseline="0" dirty="0" smtClean="0"/>
              <a:t> conducted the following teaching experiment.</a:t>
            </a:r>
          </a:p>
          <a:p>
            <a:pPr eaLnBrk="1" hangingPunct="1">
              <a:defRPr/>
            </a:pPr>
            <a:endParaRPr lang="en-US" baseline="0" dirty="0" smtClean="0"/>
          </a:p>
          <a:p>
            <a:pPr eaLnBrk="1" hangingPunct="1">
              <a:defRPr/>
            </a:pPr>
            <a:r>
              <a:rPr lang="en-US" baseline="0" dirty="0" smtClean="0"/>
              <a:t>PST were first given the circle-dot problem. If you had n dots on a circle and all possible segments between any two dots are drawn, how many regions, at most, does this split the circle into. It so happens that for the first five n, the answers are 1, 2, 4, 8, 16, which usually leads students to think there is a recursive doubling pattern or the solution is 2 to the n-1. However, when there are 6 dots, there are 31 regions, not 32. This makes students doubt the reliability of empirical reasoning and wonder how many cases must be checked.</a:t>
            </a:r>
          </a:p>
          <a:p>
            <a:pPr eaLnBrk="1" hangingPunct="1">
              <a:defRPr/>
            </a:pPr>
            <a:endParaRPr lang="en-US" baseline="0" dirty="0" smtClean="0"/>
          </a:p>
          <a:p>
            <a:pPr eaLnBrk="1" hangingPunct="1">
              <a:defRPr/>
            </a:pPr>
            <a:r>
              <a:rPr lang="en-US" baseline="0" dirty="0" smtClean="0"/>
              <a:t>Next, students are asked if 1141n squared + 1 can ever be a perfect square. The answer actually is no, in fact there are infinitely many n where this is a perfect square. But the first instance is an extremely large number. The teachers then said, well if 10^25 checks is not enough, empirical reasoning must be inherently unreliable and so they are receptive to using deductive arguments instead. </a:t>
            </a:r>
          </a:p>
          <a:p>
            <a:pPr eaLnBrk="1" hangingPunct="1">
              <a:defRPr/>
            </a:pPr>
            <a:endParaRPr lang="en-US" baseline="0" dirty="0" smtClean="0"/>
          </a:p>
          <a:p>
            <a:pPr eaLnBrk="1" hangingPunct="1">
              <a:defRPr/>
            </a:pPr>
            <a:r>
              <a:rPr lang="en-US" baseline="0" dirty="0" smtClean="0"/>
              <a:t>Stacy Brown recently published a similar experiment with similar results.</a:t>
            </a: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52ECD5D-35CB-9F48-A279-4150C5072566}" type="slidenum">
              <a:rPr lang="en-US"/>
              <a:pPr>
                <a:defRPr/>
              </a:pPr>
              <a:t>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I’m kidding,</a:t>
            </a:r>
            <a:r>
              <a:rPr lang="en-US" baseline="0" dirty="0" smtClean="0"/>
              <a:t> of course.</a:t>
            </a:r>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30</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Let me talk about why this research was representative</a:t>
            </a:r>
            <a:r>
              <a:rPr lang="en-US" baseline="0" dirty="0" smtClean="0"/>
              <a:t> of the research in the proving as convincing perspective.</a:t>
            </a:r>
          </a:p>
          <a:p>
            <a:pPr eaLnBrk="1" hangingPunct="1">
              <a:defRPr/>
            </a:pPr>
            <a:endParaRPr lang="en-US" baseline="0" dirty="0" smtClean="0"/>
          </a:p>
          <a:p>
            <a:pPr eaLnBrk="1" hangingPunct="1">
              <a:defRPr/>
            </a:pPr>
            <a:r>
              <a:rPr lang="en-US" baseline="0" dirty="0" smtClean="0"/>
              <a:t>Students’ proofs schemes here were inferred by the arguments students produced. Other studies do this by giving students various arguments and asking them to evaluate them.</a:t>
            </a:r>
          </a:p>
          <a:p>
            <a:pPr eaLnBrk="1" hangingPunct="1">
              <a:defRPr/>
            </a:pPr>
            <a:endParaRPr lang="en-US" baseline="0" dirty="0" smtClean="0"/>
          </a:p>
          <a:p>
            <a:pPr eaLnBrk="1" hangingPunct="1">
              <a:defRPr/>
            </a:pPr>
            <a:r>
              <a:rPr lang="en-US" baseline="0" dirty="0" smtClean="0"/>
              <a:t>Instruction seeks to have students recognize the limitations of empirical arguments and the generality and power of deductive ones.</a:t>
            </a:r>
          </a:p>
          <a:p>
            <a:pPr eaLnBrk="1" hangingPunct="1">
              <a:defRPr/>
            </a:pPr>
            <a:endParaRPr lang="en-US" baseline="0" dirty="0" smtClean="0"/>
          </a:p>
          <a:p>
            <a:pPr eaLnBrk="1" hangingPunct="1">
              <a:defRPr/>
            </a:pPr>
            <a:r>
              <a:rPr lang="en-US" baseline="0" dirty="0" smtClean="0"/>
              <a:t>A few other points– the issue of whether students can actually successfully write proofs is not considered, and the flawed deductive arguments that students produced were not the main claims of the research.</a:t>
            </a:r>
          </a:p>
          <a:p>
            <a:pPr eaLnBrk="1" hangingPunct="1">
              <a:defRPr/>
            </a:pPr>
            <a:endParaRPr lang="en-US" baseline="0" dirty="0" smtClean="0"/>
          </a:p>
          <a:p>
            <a:pPr eaLnBrk="1" hangingPunct="1">
              <a:defRPr/>
            </a:pPr>
            <a:r>
              <a:rPr lang="en-US" baseline="0" dirty="0" smtClean="0"/>
              <a:t>For whatever reason, other proof schemes, such as perceptual and authoritative proof schemes, have received comparatively little attention in the literature.</a:t>
            </a:r>
          </a:p>
          <a:p>
            <a:pPr eaLnBrk="1" hangingPunct="1">
              <a:defRPr/>
            </a:pPr>
            <a:endParaRPr lang="en-US" baseline="0" dirty="0" smtClean="0"/>
          </a:p>
          <a:p>
            <a:pPr eaLnBrk="1" hangingPunct="1">
              <a:defRPr/>
            </a:pPr>
            <a:r>
              <a:rPr lang="en-US" baseline="0" dirty="0" smtClean="0"/>
              <a:t>Few people have problematized how mathematicians gain conviction. </a:t>
            </a:r>
            <a:r>
              <a:rPr lang="en-US" baseline="0" dirty="0" err="1" smtClean="0"/>
              <a:t>Anassumption</a:t>
            </a:r>
            <a:r>
              <a:rPr lang="en-US" baseline="0" dirty="0" smtClean="0"/>
              <a:t> by many is that they gain conviction by deduction and nothing else. My colleagues and I actually think this is unproductively oversimplified, but now’s not the time to grind that ax.</a:t>
            </a:r>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31</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The third</a:t>
            </a:r>
            <a:r>
              <a:rPr lang="en-US" baseline="0" dirty="0" smtClean="0"/>
              <a:t> perspective that I’ll look at is proving as socially embedded activity. This field is still emerging and consequently lacks the coherence and consistency of the last two perspectives. </a:t>
            </a:r>
          </a:p>
          <a:p>
            <a:pPr eaLnBrk="1" hangingPunct="1">
              <a:defRPr/>
            </a:pPr>
            <a:endParaRPr lang="en-US" baseline="0" dirty="0" smtClean="0"/>
          </a:p>
          <a:p>
            <a:pPr eaLnBrk="1" hangingPunct="1">
              <a:defRPr/>
            </a:pPr>
            <a:r>
              <a:rPr lang="en-US" baseline="0" dirty="0" smtClean="0"/>
              <a:t>Where this differs from previous research is that they do not treat proof as a Platonic object that should be produced, nor do they impose the view that proving is convincing. Rather what proof is for various communities is the research question. A pedagogical goal is how we can frame proof in the classroom so that it achieves pedagogical goals.</a:t>
            </a:r>
          </a:p>
          <a:p>
            <a:pPr eaLnBrk="1" hangingPunct="1">
              <a:defRPr/>
            </a:pPr>
            <a:endParaRPr lang="en-US" baseline="0" dirty="0" smtClean="0"/>
          </a:p>
          <a:p>
            <a:pPr eaLnBrk="1" hangingPunct="1">
              <a:defRPr/>
            </a:pPr>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32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One area that I’ve been interested in is</a:t>
            </a:r>
            <a:r>
              <a:rPr lang="en-US" baseline="0" dirty="0" smtClean="0"/>
              <a:t> how written proof is used with mathematicians.</a:t>
            </a:r>
          </a:p>
          <a:p>
            <a:pPr eaLnBrk="1" hangingPunct="1">
              <a:defRPr/>
            </a:pPr>
            <a:endParaRPr lang="en-US" baseline="0" dirty="0" smtClean="0"/>
          </a:p>
          <a:p>
            <a:pPr eaLnBrk="1" hangingPunct="1">
              <a:defRPr/>
            </a:pPr>
            <a:r>
              <a:rPr lang="en-US" baseline="0" dirty="0" smtClean="0"/>
              <a:t>In mathematics, the role of published proof is not solely to convince mathematicians. In fact, it is often not even primarily there to convince mathematicians. Rather the main reason that mathematicians read published proofs is to find techniques they can use in their own research.</a:t>
            </a:r>
          </a:p>
          <a:p>
            <a:pPr eaLnBrk="1" hangingPunct="1">
              <a:defRPr/>
            </a:pPr>
            <a:endParaRPr lang="en-US" baseline="0" dirty="0" smtClean="0"/>
          </a:p>
          <a:p>
            <a:pPr eaLnBrk="1" hangingPunct="1">
              <a:defRPr/>
            </a:pPr>
            <a:r>
              <a:rPr lang="en-US" baseline="0" dirty="0" smtClean="0"/>
              <a:t>Social processes and sourcing play a significant role in how theorems are believed to be true and how arguments are certified as proofs.</a:t>
            </a:r>
          </a:p>
          <a:p>
            <a:pPr eaLnBrk="1" hangingPunct="1">
              <a:defRPr/>
            </a:pPr>
            <a:endParaRPr lang="en-US" baseline="0" dirty="0" smtClean="0"/>
          </a:p>
          <a:p>
            <a:pPr eaLnBrk="1" hangingPunct="1">
              <a:defRPr/>
            </a:pPr>
            <a:r>
              <a:rPr lang="en-US" baseline="0" dirty="0" smtClean="0"/>
              <a:t>Most mathematicians will have the default assumption that proofs published in respected journals are correct to the point that they will use the theorems in their own research without reading the proof of the theorem. Referees will sometimes defer to the expertise of the author when they are in doubt, if the author has done reliable work in the past. They’ll also use heuristic evidence, like checking a general claim with examples, to verify problematic aspects of the proof.</a:t>
            </a:r>
          </a:p>
          <a:p>
            <a:pPr eaLnBrk="1" hangingPunct="1">
              <a:defRPr/>
            </a:pPr>
            <a:endParaRPr lang="en-US" baseline="0" dirty="0" smtClean="0"/>
          </a:p>
          <a:p>
            <a:pPr eaLnBrk="1" hangingPunct="1">
              <a:defRPr/>
            </a:pPr>
            <a:r>
              <a:rPr lang="en-US" baseline="0" dirty="0" smtClean="0"/>
              <a:t>The key finding here is that mathematical practice is not structured in such a way that a proof can provide absolute conviction in the truth of a theorem.</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33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Patricio </a:t>
            </a:r>
            <a:r>
              <a:rPr lang="en-US" dirty="0" err="1" smtClean="0"/>
              <a:t>Herbst</a:t>
            </a:r>
            <a:r>
              <a:rPr lang="en-US" dirty="0" smtClean="0"/>
              <a:t> and Dan </a:t>
            </a:r>
            <a:r>
              <a:rPr lang="en-US" dirty="0" err="1" smtClean="0"/>
              <a:t>Chazan</a:t>
            </a:r>
            <a:r>
              <a:rPr lang="en-US" dirty="0" smtClean="0"/>
              <a:t> have done extensive work with what proof is to teachers</a:t>
            </a:r>
            <a:r>
              <a:rPr lang="en-US" baseline="0" dirty="0" smtClean="0"/>
              <a:t> in a high school geometry course, but I’m going to focus on a study that they did with students. They presented 16 students with non-standard geometry tasks and asked students to react to them. This was a “breaching experiment” in which </a:t>
            </a:r>
            <a:r>
              <a:rPr lang="en-US" baseline="0" dirty="0" err="1" smtClean="0"/>
              <a:t>Herbst</a:t>
            </a:r>
            <a:r>
              <a:rPr lang="en-US" baseline="0" dirty="0" smtClean="0"/>
              <a:t> and Brach gave students non-normative situations to gather evidence on what was normative. </a:t>
            </a:r>
          </a:p>
          <a:p>
            <a:pPr eaLnBrk="1" hangingPunct="1">
              <a:defRPr/>
            </a:pPr>
            <a:endParaRPr lang="en-US" baseline="0" dirty="0" smtClean="0"/>
          </a:p>
          <a:p>
            <a:pPr eaLnBrk="1" hangingPunct="1">
              <a:defRPr/>
            </a:pPr>
            <a:r>
              <a:rPr lang="en-US" baseline="0" dirty="0" smtClean="0"/>
              <a:t>Their key findings were that students interpreted proving tasks as giving the instructor the opportunity to assess ability to reason logically and communicate fluently. This was not there to provide conviction and explanation. This focus on being an opportunity to show deductive reasoning placed several responsibilities on the instructor, including giving initial conditions. Students weren’t expected to make assumptions or choose conjectures. One consequence is that students would reject some creative proving tasks that encourage </a:t>
            </a:r>
            <a:r>
              <a:rPr lang="en-US" baseline="0" dirty="0" err="1" smtClean="0"/>
              <a:t>mathematicizing</a:t>
            </a:r>
            <a:r>
              <a:rPr lang="en-US" baseline="0" dirty="0" smtClean="0"/>
              <a:t>, problem-solving, and conjecturing, at least in a geometry context.</a:t>
            </a:r>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34</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Here’s a positive example of the way proving can contribute to knowledge in an</a:t>
            </a:r>
            <a:r>
              <a:rPr lang="en-US" baseline="0" dirty="0" smtClean="0"/>
              <a:t> inquiry-based classroom.</a:t>
            </a:r>
          </a:p>
          <a:p>
            <a:pPr eaLnBrk="1" hangingPunct="1">
              <a:defRPr/>
            </a:pPr>
            <a:endParaRPr lang="en-US" baseline="0" dirty="0" smtClean="0"/>
          </a:p>
          <a:p>
            <a:pPr eaLnBrk="1" hangingPunct="1">
              <a:defRPr/>
            </a:pPr>
            <a:r>
              <a:rPr lang="en-US" baseline="0" dirty="0" smtClean="0"/>
              <a:t>Larsen and </a:t>
            </a:r>
            <a:r>
              <a:rPr lang="en-US" baseline="0" dirty="0" err="1" smtClean="0"/>
              <a:t>Zandieh</a:t>
            </a:r>
            <a:r>
              <a:rPr lang="en-US" baseline="0" dirty="0" smtClean="0"/>
              <a:t> describe the role of proof in a classroom where students were trying to re-invent the definitions of core mathematical concepts. As the ideas in the class, including the definitions, were coming from the students, they often were not articulated precisely or accurately. As a result, sometimes a proof and a counterexample to the same claim emerged.</a:t>
            </a:r>
          </a:p>
          <a:p>
            <a:pPr eaLnBrk="1" hangingPunct="1">
              <a:defRPr/>
            </a:pPr>
            <a:endParaRPr lang="en-US" baseline="0" dirty="0" smtClean="0"/>
          </a:p>
          <a:p>
            <a:pPr eaLnBrk="1" hangingPunct="1">
              <a:defRPr/>
            </a:pPr>
            <a:r>
              <a:rPr lang="en-US" baseline="0" dirty="0" smtClean="0"/>
              <a:t>When this occurred, students would carefully inspect the proof and this would lead them to re-define the concepts, revise their conjectures, or locate hidden assumptions in the proof, in a process analogous to the ones described by </a:t>
            </a:r>
            <a:r>
              <a:rPr lang="en-US" baseline="0" dirty="0" err="1" smtClean="0"/>
              <a:t>Lakatos</a:t>
            </a:r>
            <a:r>
              <a:rPr lang="en-US" baseline="0" dirty="0" smtClean="0"/>
              <a:t> in his famous Proofs and Refutations.</a:t>
            </a:r>
          </a:p>
          <a:p>
            <a:pPr eaLnBrk="1" hangingPunct="1">
              <a:defRPr/>
            </a:pPr>
            <a:endParaRPr lang="en-US" baseline="0" dirty="0" smtClean="0"/>
          </a:p>
          <a:p>
            <a:pPr eaLnBrk="1" hangingPunct="1">
              <a:defRPr/>
            </a:pPr>
            <a:r>
              <a:rPr lang="en-US" baseline="0" dirty="0" smtClean="0"/>
              <a:t>Here, proofs played a central role in advancing mathematical knowledge.</a:t>
            </a:r>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35</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I’ll wrap</a:t>
            </a:r>
            <a:r>
              <a:rPr lang="en-US" baseline="0" dirty="0" smtClean="0"/>
              <a:t> this part of the talk up by making a few general comments across all the perspectives.</a:t>
            </a:r>
          </a:p>
          <a:p>
            <a:pPr eaLnBrk="1" hangingPunct="1">
              <a:defRPr/>
            </a:pPr>
            <a:endParaRPr lang="en-US" baseline="0" dirty="0" smtClean="0"/>
          </a:p>
          <a:p>
            <a:pPr eaLnBrk="1" hangingPunct="1">
              <a:defRPr/>
            </a:pPr>
            <a:r>
              <a:rPr lang="en-US" baseline="0" dirty="0" smtClean="0"/>
              <a:t>First, in general, there are far more studies on students’ difficulties than there are on interventions to address these difficulties.</a:t>
            </a:r>
          </a:p>
          <a:p>
            <a:pPr eaLnBrk="1" hangingPunct="1">
              <a:defRPr/>
            </a:pPr>
            <a:endParaRPr lang="en-US" baseline="0" dirty="0" smtClean="0"/>
          </a:p>
          <a:p>
            <a:pPr eaLnBrk="1" hangingPunct="1">
              <a:defRPr/>
            </a:pPr>
            <a:r>
              <a:rPr lang="en-US" baseline="0" dirty="0" smtClean="0"/>
              <a:t>Second, in comparison with other areas of mathematical, there is relatively little work from a sociological and ethnographic perspective.</a:t>
            </a:r>
          </a:p>
          <a:p>
            <a:pPr eaLnBrk="1" hangingPunct="1">
              <a:defRPr/>
            </a:pPr>
            <a:endParaRPr lang="en-US" baseline="0" dirty="0" smtClean="0"/>
          </a:p>
          <a:p>
            <a:pPr eaLnBrk="1" hangingPunct="1">
              <a:defRPr/>
            </a:pPr>
            <a:r>
              <a:rPr lang="en-US" baseline="0" dirty="0" smtClean="0"/>
              <a:t>Third, as each perspective characterizes proof differently and has different goals, which makes it hard to measure progress or for different researchers to build on each other’s work. Let me elaborate on that.</a:t>
            </a:r>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36</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My colleague, Carolyn Maher, and Amy Martino published an influential paper on a fifth grade student, Stephanie, who produced a surprisingly</a:t>
            </a:r>
            <a:r>
              <a:rPr lang="en-US" baseline="0" dirty="0" smtClean="0"/>
              <a:t> sophisticated proof-by-cases in fifth grade. This is frequently cited as support for the view that students are capable of deductive reasoning. Indeed, the title of the paper is suggestive. “The </a:t>
            </a:r>
            <a:r>
              <a:rPr lang="en-US" i="1" baseline="0" dirty="0" smtClean="0"/>
              <a:t>development</a:t>
            </a:r>
            <a:r>
              <a:rPr lang="en-US" i="0" baseline="0" dirty="0" smtClean="0"/>
              <a:t> of the </a:t>
            </a:r>
            <a:r>
              <a:rPr lang="en-US" i="1" baseline="0" dirty="0" smtClean="0"/>
              <a:t>idea</a:t>
            </a:r>
            <a:r>
              <a:rPr lang="en-US" i="0" baseline="0" dirty="0" smtClean="0"/>
              <a:t> of mathematical proof”. The key finding from the paper wasn’t the quality of Stephanie’s proof. It was the fact that she attempted a deductive justification at all.</a:t>
            </a:r>
          </a:p>
          <a:p>
            <a:pPr eaLnBrk="1" hangingPunct="1">
              <a:defRPr/>
            </a:pPr>
            <a:endParaRPr lang="en-US" i="0" baseline="0" dirty="0" smtClean="0"/>
          </a:p>
          <a:p>
            <a:pPr eaLnBrk="1" hangingPunct="1">
              <a:defRPr/>
            </a:pPr>
            <a:r>
              <a:rPr lang="en-US" i="0" baseline="0" dirty="0" smtClean="0"/>
              <a:t>On the other hand, it’s useful to note that the arguments violated some standard norms of proof. </a:t>
            </a:r>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37</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On the other hand, several</a:t>
            </a:r>
            <a:r>
              <a:rPr lang="en-US" baseline="0" dirty="0" smtClean="0"/>
              <a:t> studies suggest math majors have serious difficulty in writing proofs. So we have a claim that Stephanie </a:t>
            </a:r>
            <a:r>
              <a:rPr lang="en-US" i="1" baseline="0" dirty="0" smtClean="0"/>
              <a:t>could</a:t>
            </a:r>
            <a:r>
              <a:rPr lang="en-US" i="0" baseline="0" dirty="0" smtClean="0"/>
              <a:t> produce proofs and math majors cannot.</a:t>
            </a:r>
            <a:r>
              <a:rPr lang="en-US" baseline="0" dirty="0" smtClean="0"/>
              <a:t> </a:t>
            </a:r>
          </a:p>
          <a:p>
            <a:pPr eaLnBrk="1" hangingPunct="1">
              <a:defRPr/>
            </a:pPr>
            <a:endParaRPr lang="en-US" baseline="0" dirty="0" smtClean="0"/>
          </a:p>
          <a:p>
            <a:pPr eaLnBrk="1" hangingPunct="1">
              <a:defRPr/>
            </a:pPr>
            <a:r>
              <a:rPr lang="en-US" baseline="0" dirty="0" smtClean="0"/>
              <a:t>How should we interpret these claims and compare the two studies? </a:t>
            </a:r>
            <a:endParaRPr 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38</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I want to shift to the second topic of this</a:t>
            </a:r>
            <a:r>
              <a:rPr lang="en-US" baseline="0" dirty="0" smtClean="0"/>
              <a:t> talk, and as I said earlier, this summary was largely produced by Andreas and Gabriel. Numerous organizations suggest </a:t>
            </a:r>
            <a:r>
              <a:rPr lang="en-US" baseline="0" dirty="0" err="1" smtClean="0"/>
              <a:t>studnets</a:t>
            </a:r>
            <a:r>
              <a:rPr lang="en-US" baseline="0" dirty="0" smtClean="0"/>
              <a:t> should be engaged in proving throughout their education and have some competence in proving by the time they complete 12</a:t>
            </a:r>
            <a:r>
              <a:rPr lang="en-US" baseline="30000" dirty="0" smtClean="0"/>
              <a:t>th</a:t>
            </a:r>
            <a:r>
              <a:rPr lang="en-US" baseline="0" dirty="0" smtClean="0"/>
              <a:t> grade. I’ll let you read some recommendations yourself.</a:t>
            </a:r>
          </a:p>
          <a:p>
            <a:pPr eaLnBrk="1" hangingPunct="1">
              <a:defRPr/>
            </a:pPr>
            <a:endParaRPr lang="en-US" baseline="0" dirty="0" smtClean="0"/>
          </a:p>
          <a:p>
            <a:pPr eaLnBrk="1" hangingPunct="1">
              <a:defRPr/>
            </a:pPr>
            <a:r>
              <a:rPr lang="en-US" baseline="0" dirty="0" smtClean="0"/>
              <a:t>The issue is, what impact do these recommendations have? What is the role of proof in contemporary K-12 classrooms?</a:t>
            </a:r>
            <a:endParaRPr lang="en-US"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39</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Recommendations about proof were made in the 1990s, which led Hanna and </a:t>
            </a:r>
            <a:r>
              <a:rPr lang="en-US" dirty="0" err="1" smtClean="0"/>
              <a:t>Jahnke</a:t>
            </a:r>
            <a:r>
              <a:rPr lang="en-US" dirty="0" smtClean="0"/>
              <a:t> to remark</a:t>
            </a:r>
            <a:r>
              <a:rPr lang="en-US" baseline="0" dirty="0" smtClean="0"/>
              <a:t> that little was known if or how they were implemented. The 1999 TIMSS study revealed that the answer is, they weren’t implemented much. </a:t>
            </a:r>
            <a:r>
              <a:rPr lang="en-US" baseline="0" dirty="0" err="1" smtClean="0"/>
              <a:t>Hiebert</a:t>
            </a:r>
            <a:r>
              <a:rPr lang="en-US" baseline="0" dirty="0" smtClean="0"/>
              <a:t> and colleagues found that 39% of Japanese classes in the TIMSS data set contained proof, but there were too few instances in US classrooms to even make an estimate. In short, proof was exceptionally rare in US classrooms.</a:t>
            </a:r>
          </a:p>
          <a:p>
            <a:pPr eaLnBrk="1" hangingPunct="1">
              <a:defRPr/>
            </a:pPr>
            <a:endParaRPr lang="en-US" baseline="0" dirty="0" smtClean="0"/>
          </a:p>
          <a:p>
            <a:pPr eaLnBrk="1" hangingPunct="1">
              <a:defRPr/>
            </a:pPr>
            <a:r>
              <a:rPr lang="en-US" baseline="0" dirty="0" smtClean="0"/>
              <a:t>Is this still the case? We lack the data to draw firm conclusions but there is suggestive data indicating the answer is yes, proof still plays a marginal role in US K-12 classrooms.</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4629F9C-788E-E746-A56D-CED96A54113E}" type="slidenum">
              <a:rPr lang="en-US"/>
              <a:pPr>
                <a:defRPr/>
              </a:pPr>
              <a:t>4</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These</a:t>
            </a:r>
            <a:r>
              <a:rPr lang="en-US" baseline="0" dirty="0" smtClean="0"/>
              <a:t> guys have been the best writers I’ve had the privilege of collaborating with and one particular strength these two have is the ability to accept, digest, and react to critical feedback.</a:t>
            </a:r>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40</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err="1" smtClean="0"/>
              <a:t>Bieda</a:t>
            </a:r>
            <a:r>
              <a:rPr lang="en-US" dirty="0" smtClean="0"/>
              <a:t> studied seven experienced</a:t>
            </a:r>
            <a:r>
              <a:rPr lang="en-US" baseline="0" dirty="0" smtClean="0"/>
              <a:t> US middle school teachers who were trained in using Connected Mathematics, a curriculum that was rich in proving tasks. In other words, these were very favorable conditions for proof to emerge. If proof was going to play a significant role in middle school classroom, here would be one place we’d expect to find it. But the results were disappointing.</a:t>
            </a:r>
          </a:p>
          <a:p>
            <a:pPr eaLnBrk="1" hangingPunct="1">
              <a:defRPr/>
            </a:pPr>
            <a:endParaRPr lang="en-US" baseline="0" dirty="0" smtClean="0"/>
          </a:p>
          <a:p>
            <a:pPr eaLnBrk="1" hangingPunct="1">
              <a:defRPr/>
            </a:pPr>
            <a:r>
              <a:rPr lang="en-US" baseline="0" dirty="0" smtClean="0"/>
              <a:t>The 43 lessons that </a:t>
            </a:r>
            <a:r>
              <a:rPr lang="en-US" baseline="0" dirty="0" err="1" smtClean="0"/>
              <a:t>Bieda</a:t>
            </a:r>
            <a:r>
              <a:rPr lang="en-US" baseline="0" dirty="0" smtClean="0"/>
              <a:t> observed had a total of 73 proving tasks. Many tasks were not implemented at all or were only discussed in small groups. Of the tasks that were implemented, many led to empirical justifications from the students and many led to no justifications from the students. When students did provide general </a:t>
            </a:r>
            <a:r>
              <a:rPr lang="en-US" baseline="0" dirty="0" err="1" smtClean="0"/>
              <a:t>argumetns</a:t>
            </a:r>
            <a:r>
              <a:rPr lang="en-US" baseline="0" dirty="0" smtClean="0"/>
              <a:t>, they often fell below the standards of proof.</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41</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The reasons that </a:t>
            </a:r>
            <a:r>
              <a:rPr lang="en-US" dirty="0" err="1" smtClean="0"/>
              <a:t>Bieda</a:t>
            </a:r>
            <a:r>
              <a:rPr lang="en-US" dirty="0" smtClean="0"/>
              <a:t> provided for these</a:t>
            </a:r>
            <a:r>
              <a:rPr lang="en-US" baseline="0" dirty="0" smtClean="0"/>
              <a:t> disappointing results were interesting. A significant one was feedback– namely the teachers did not provide sufficient feedback. When feedback was provided to the student, it usually was not helpful in fostering proving. In fact, teachers were just as likely to sanction…</a:t>
            </a:r>
          </a:p>
          <a:p>
            <a:pPr eaLnBrk="1" hangingPunct="1">
              <a:defRPr/>
            </a:pPr>
            <a:r>
              <a:rPr lang="en-US" baseline="0" dirty="0" smtClean="0"/>
              <a:t>The author also cited time constraints and limitations of the Connected Mathematics resources to help students cope with the difficult task of implementing proof in the classroom.</a:t>
            </a:r>
            <a:endParaRPr lang="en-US"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42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We provide several reasons for</a:t>
            </a:r>
            <a:r>
              <a:rPr lang="en-US" baseline="0" dirty="0" smtClean="0"/>
              <a:t> why proof plays a marginal role in US classrooms. The first concern the teachers. Teachers often lack important knowledge about proofs, including the ability to distinguish between valid and invalid arguments. If teachers cannot make this distinction themselves, it would seem impossible for them to provide good feedback to the students on their arguments.</a:t>
            </a:r>
          </a:p>
          <a:p>
            <a:pPr eaLnBrk="1" hangingPunct="1">
              <a:defRPr/>
            </a:pPr>
            <a:endParaRPr lang="en-US" baseline="0" dirty="0" smtClean="0"/>
          </a:p>
          <a:p>
            <a:pPr eaLnBrk="1" hangingPunct="1">
              <a:defRPr/>
            </a:pPr>
            <a:r>
              <a:rPr lang="en-US" baseline="0" dirty="0" smtClean="0"/>
              <a:t>Teachers also hold unproductive beliefs on proof. Proof is an isolated topic of study, rather than a tool for communicating or understanding. And only the best students are capable of learning proof. For these reasons, proof is often put on the backburner, an unnecessary enrichment topic for the best students. As an aside, like these teachers, many mathematicians believe only the best math majors are capable of understanding proof as well.</a:t>
            </a:r>
            <a:endParaRPr lang="en-US"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43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More</a:t>
            </a:r>
            <a:r>
              <a:rPr lang="en-US" baseline="0" dirty="0" smtClean="0"/>
              <a:t> work is needed on textbooks.</a:t>
            </a:r>
          </a:p>
          <a:p>
            <a:pPr eaLnBrk="1" hangingPunct="1">
              <a:defRPr/>
            </a:pPr>
            <a:endParaRPr lang="en-US" baseline="0" dirty="0" smtClean="0"/>
          </a:p>
          <a:p>
            <a:pPr eaLnBrk="1" hangingPunct="1">
              <a:defRPr/>
            </a:pPr>
            <a:r>
              <a:rPr lang="en-US" baseline="0" dirty="0" smtClean="0"/>
              <a:t>Traditional textbooks often provide few tasks that invite the opportunity for proving. In particular, many textbooks, both </a:t>
            </a:r>
            <a:r>
              <a:rPr lang="en-US" baseline="0" dirty="0" err="1" smtClean="0"/>
              <a:t>tradtional</a:t>
            </a:r>
            <a:r>
              <a:rPr lang="en-US" baseline="0" dirty="0" smtClean="0"/>
              <a:t> and reform, provide conjecturing tasks, but not accompanying proving tasks.</a:t>
            </a:r>
          </a:p>
          <a:p>
            <a:pPr eaLnBrk="1" hangingPunct="1">
              <a:defRPr/>
            </a:pPr>
            <a:endParaRPr lang="en-US" baseline="0" dirty="0" smtClean="0"/>
          </a:p>
          <a:p>
            <a:pPr eaLnBrk="1" hangingPunct="1">
              <a:defRPr/>
            </a:pPr>
            <a:r>
              <a:rPr lang="en-US" baseline="0" dirty="0" smtClean="0"/>
              <a:t>Most textbooks do not provide opportunities to help address students’ difficulties and unproductive beliefs about proof.</a:t>
            </a:r>
          </a:p>
          <a:p>
            <a:pPr eaLnBrk="1" hangingPunct="1">
              <a:defRPr/>
            </a:pPr>
            <a:endParaRPr lang="en-US" baseline="0" dirty="0" smtClean="0"/>
          </a:p>
          <a:p>
            <a:pPr eaLnBrk="1" hangingPunct="1">
              <a:defRPr/>
            </a:pPr>
            <a:r>
              <a:rPr lang="en-US" baseline="0" dirty="0" smtClean="0"/>
              <a:t>Teacher guidebooks do not provide teachers with support for framing, scaffolding, or handling problematic aspects of proof tasks.</a:t>
            </a:r>
          </a:p>
          <a:p>
            <a:pPr eaLnBrk="1" hangingPunct="1">
              <a:defRPr/>
            </a:pPr>
            <a:endParaRPr lang="en-US" baseline="0" dirty="0" smtClean="0"/>
          </a:p>
          <a:p>
            <a:pPr eaLnBrk="1" hangingPunct="1">
              <a:defRPr/>
            </a:pPr>
            <a:r>
              <a:rPr lang="en-US" baseline="0" dirty="0" smtClean="0"/>
              <a:t>This also holds true for teachers in teacher education programs.</a:t>
            </a:r>
            <a:endParaRPr lang="en-US"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44</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Even when you have teachers</a:t>
            </a:r>
            <a:r>
              <a:rPr lang="en-US" baseline="0" dirty="0" smtClean="0"/>
              <a:t> with the desired knowledge and good proving tasks to implement, there are still many difficulties. S, S, &amp; Shilling observed three highly qualified elementary teachers implementing proving tasks and found they had the following difficulties.</a:t>
            </a:r>
          </a:p>
          <a:p>
            <a:pPr eaLnBrk="1" hangingPunct="1">
              <a:defRPr/>
            </a:pPr>
            <a:endParaRPr lang="en-US" baseline="0" dirty="0" smtClean="0"/>
          </a:p>
          <a:p>
            <a:pPr eaLnBrk="1" hangingPunct="1">
              <a:defRPr/>
            </a:pPr>
            <a:r>
              <a:rPr lang="en-US" baseline="0" dirty="0" smtClean="0"/>
              <a:t>They had trouble providing scaffolding without lowering demand, managing students’ pre-existing beliefs and dispositions that were hostile to proof, bringing together multiple student contributions in a coherent way, responding in the moment to students questions, and managing time.</a:t>
            </a:r>
            <a:endParaRPr lang="en-US" dirty="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45</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In summary</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46</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In terms of future research, there have been some good studies documenting</a:t>
            </a:r>
            <a:r>
              <a:rPr lang="en-US" baseline="0" dirty="0" smtClean="0"/>
              <a:t> that and showing why proof plays a marginal role in classrooms. More studies are needed on how proof can and should actually play a role in these classrooms. In particular, what is the practical work that a teacher must do to implement proving tasks.</a:t>
            </a:r>
          </a:p>
          <a:p>
            <a:pPr eaLnBrk="1" hangingPunct="1">
              <a:defRPr/>
            </a:pPr>
            <a:endParaRPr lang="en-US" baseline="0" dirty="0" smtClean="0"/>
          </a:p>
          <a:p>
            <a:pPr eaLnBrk="1" hangingPunct="1">
              <a:defRPr/>
            </a:pPr>
            <a:r>
              <a:rPr lang="en-US" baseline="0" dirty="0" smtClean="0"/>
              <a:t>Like the three perspectives described earlier, while we are starting to get a sense of the difficulties that a teacher faces when implementing proving tasks, we have less intervention studies. We urgently need intervention studies that show interventions that can lead to documented positive changes in teachers’ classroom practice.</a:t>
            </a:r>
            <a:endParaRPr lang="en-US" dirty="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47</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I will shift to the third theme of my talk. As I said earlier,</a:t>
            </a:r>
            <a:r>
              <a:rPr lang="en-US" baseline="0" dirty="0" smtClean="0"/>
              <a:t> this represents my perspective on the literature and Gabriel and Andreas never signed off on this. Any errors are mine and any anger should be directed at me.</a:t>
            </a:r>
          </a:p>
          <a:p>
            <a:pPr eaLnBrk="1" hangingPunct="1">
              <a:defRPr/>
            </a:pPr>
            <a:endParaRPr lang="en-US" baseline="0" dirty="0" smtClean="0"/>
          </a:p>
          <a:p>
            <a:pPr eaLnBrk="1" hangingPunct="1">
              <a:defRPr/>
            </a:pPr>
            <a:r>
              <a:rPr lang="en-US" baseline="0" dirty="0" smtClean="0"/>
              <a:t>In most cases, when we do empirical research, we are hoping to identify or understand some phenomenon that goes beyond the specific case we are studying. I find it’s useful to distinguish between two types of generalizations. The first is the traditional sample-to-population generalization. We study some sample of the population in question and infer that what we observed in the sample will generalize to that population. </a:t>
            </a:r>
          </a:p>
          <a:p>
            <a:pPr eaLnBrk="1" hangingPunct="1">
              <a:defRPr/>
            </a:pPr>
            <a:endParaRPr lang="en-US" baseline="0" dirty="0" smtClean="0"/>
          </a:p>
          <a:p>
            <a:pPr eaLnBrk="1" hangingPunct="1">
              <a:defRPr/>
            </a:pPr>
            <a:r>
              <a:rPr lang="en-US" baseline="0" dirty="0" smtClean="0"/>
              <a:t>But following my colleague Bill Firestone, there is also an analytic generalization. Here the researcher generalizes a particular set of results to a broader theory, and this includes anticipating and recognizing relevant conditions that may influence the application of that theory.</a:t>
            </a:r>
          </a:p>
          <a:p>
            <a:pPr eaLnBrk="1" hangingPunct="1">
              <a:defRPr/>
            </a:pPr>
            <a:endParaRPr lang="en-US" baseline="0" dirty="0" smtClean="0"/>
          </a:p>
          <a:p>
            <a:pPr eaLnBrk="1" hangingPunct="1">
              <a:defRPr/>
            </a:pPr>
            <a:r>
              <a:rPr lang="en-US" baseline="0" dirty="0" smtClean="0"/>
              <a:t>This often involves creating new constructs or illustrating how particular constructs interact with one another to explain behavior. </a:t>
            </a:r>
          </a:p>
          <a:p>
            <a:pPr eaLnBrk="1" hangingPunct="1">
              <a:defRPr/>
            </a:pPr>
            <a:endParaRPr lang="en-US" baseline="0" dirty="0" smtClean="0"/>
          </a:p>
          <a:p>
            <a:pPr eaLnBrk="1" hangingPunct="1">
              <a:defRPr/>
            </a:pPr>
            <a:endParaRPr lang="en-US" dirty="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48</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In</a:t>
            </a:r>
            <a:r>
              <a:rPr lang="en-US" baseline="0" dirty="0" smtClean="0"/>
              <a:t> general, my opinion is that as a field, we are not very good at distinguishing between these two. Keith </a:t>
            </a:r>
            <a:r>
              <a:rPr lang="en-US" baseline="0" dirty="0" err="1" smtClean="0"/>
              <a:t>Leatham</a:t>
            </a:r>
            <a:r>
              <a:rPr lang="en-US" baseline="0" dirty="0" smtClean="0"/>
              <a:t> has a forthcoming JRME article that documents this in terms of how we cite papers. Although he doesn’t use these terms, he does a good job of showing that we cite analytic generalizations as sample-to-population generalizations. Within the proof as problem-solving literature, I think we are particularly egregious about this in terms of students’ difficulties with proof.</a:t>
            </a:r>
          </a:p>
          <a:p>
            <a:pPr eaLnBrk="1" hangingPunct="1">
              <a:defRPr/>
            </a:pPr>
            <a:endParaRPr lang="en-US" baseline="0" dirty="0" smtClean="0"/>
          </a:p>
          <a:p>
            <a:pPr eaLnBrk="1" hangingPunct="1">
              <a:defRPr/>
            </a:pPr>
            <a:r>
              <a:rPr lang="en-US" baseline="0" dirty="0" smtClean="0"/>
              <a:t>A point I should make is that while some studies can make both sample-to-population generalizations, many cannot because the standards for a good rigorous study differ based on the type of generalization that you want to make. </a:t>
            </a:r>
          </a:p>
          <a:p>
            <a:pPr eaLnBrk="1" hangingPunct="1">
              <a:defRPr/>
            </a:pPr>
            <a:endParaRPr lang="en-US" baseline="0" dirty="0" smtClean="0"/>
          </a:p>
          <a:p>
            <a:pPr eaLnBrk="1" hangingPunct="1">
              <a:defRPr/>
            </a:pPr>
            <a:r>
              <a:rPr lang="en-US" baseline="0" dirty="0" smtClean="0"/>
              <a:t>With sample-to-population, you need a fairly large number of participants to lower the standard error and improve the reliability of your estimates. You want your sample to be representative of the population. You wouldn’t try to estimate the height of MSU students by looking at basketball players, for instance. When you give students’ tasks, it is important that the tasks be a valid measure of the construct you’re generating.</a:t>
            </a:r>
          </a:p>
          <a:p>
            <a:pPr eaLnBrk="1" hangingPunct="1">
              <a:defRPr/>
            </a:pPr>
            <a:endParaRPr lang="en-US" baseline="0" dirty="0" smtClean="0"/>
          </a:p>
          <a:p>
            <a:pPr eaLnBrk="1" hangingPunct="1">
              <a:defRPr/>
            </a:pPr>
            <a:r>
              <a:rPr lang="en-US" baseline="0" dirty="0" smtClean="0"/>
              <a:t>With analytic generalization, the situation is different. Your sample size can be arbitrarily small. You can generalize to theory from a case study. In practice, we tend to have greater N’s than 1, but this is to increase the likelihood of observing interesting phenomena and when phenomena are observed, seeing it with different people can flesh out our understanding of it.</a:t>
            </a:r>
          </a:p>
          <a:p>
            <a:pPr eaLnBrk="1" hangingPunct="1">
              <a:defRPr/>
            </a:pPr>
            <a:endParaRPr lang="en-US" baseline="0" dirty="0" smtClean="0"/>
          </a:p>
          <a:p>
            <a:pPr eaLnBrk="1" hangingPunct="1">
              <a:defRPr/>
            </a:pPr>
            <a:r>
              <a:rPr lang="en-US" baseline="0" dirty="0" smtClean="0"/>
              <a:t>We also don’t need our sample to be representative. If I wanted to study, say, how height influenced social status, I may deliberately be sure to over-represent taller and shorter people in my study. As a researcher, if I do a case study, I’m probably going to use a more articulate and loquacious student as they’ll provide me with better insight into their thinking. </a:t>
            </a:r>
          </a:p>
          <a:p>
            <a:pPr eaLnBrk="1" hangingPunct="1">
              <a:defRPr/>
            </a:pPr>
            <a:endParaRPr lang="en-US" baseline="0" dirty="0" smtClean="0"/>
          </a:p>
          <a:p>
            <a:pPr eaLnBrk="1" hangingPunct="1">
              <a:defRPr/>
            </a:pPr>
            <a:r>
              <a:rPr lang="en-US" baseline="0" dirty="0" smtClean="0"/>
              <a:t>The task themselves are often geared to invoke the phenomena I want to study. This isn’t to say a study geared toward analytic generalization cannot also be useful for sample-to-population generalization, but most aren’t. Most studies, for instance, have smaller samples without taking care to get a representative sample.</a:t>
            </a:r>
          </a:p>
          <a:p>
            <a:pPr eaLnBrk="1" hangingPunct="1">
              <a:defRPr/>
            </a:pPr>
            <a:endParaRPr lang="en-US" baseline="0" dirty="0" smtClean="0"/>
          </a:p>
          <a:p>
            <a:pPr eaLnBrk="1" hangingPunct="1">
              <a:defRPr/>
            </a:pPr>
            <a:r>
              <a:rPr lang="en-US" baseline="0" dirty="0" smtClean="0"/>
              <a:t>Now this is fine. I’m not saying that one type of study is better than another. I find that good case studies and good large scale studies can have profound conclusions at their best and incredibly shallow results at their worst. All I am saying is that the data you collect sometimes only allows you to make one type of claim responsibly.</a:t>
            </a:r>
          </a:p>
          <a:p>
            <a:pPr eaLnBrk="1" hangingPunct="1">
              <a:defRPr/>
            </a:pPr>
            <a:endParaRPr lang="en-US" baseline="0" dirty="0" smtClean="0"/>
          </a:p>
          <a:p>
            <a:pPr eaLnBrk="1" hangingPunct="1">
              <a:defRPr/>
            </a:pPr>
            <a:r>
              <a:rPr lang="en-US" baseline="0" dirty="0" smtClean="0"/>
              <a:t>One other thing that’s noteworthy is how rival theories are used. In sample-to-population, you are seeking true results that will confirm or challenge rival theories. With analytic generalizations, you want </a:t>
            </a:r>
            <a:r>
              <a:rPr lang="en-US" baseline="0" dirty="0" err="1" smtClean="0"/>
              <a:t>explantory</a:t>
            </a:r>
            <a:r>
              <a:rPr lang="en-US" baseline="0" dirty="0" smtClean="0"/>
              <a:t> theory that is useful to other researchers. This often is done by taking into account other theories or building new theory by adapting or combining rival theories.</a:t>
            </a:r>
            <a:endParaRPr lang="en-US" dirty="0"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49</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At the risk</a:t>
            </a:r>
            <a:r>
              <a:rPr lang="en-US" baseline="0" dirty="0" smtClean="0"/>
              <a:t> of belaboring the point, consider the claim, “students fail to write proofs due to a poor understanding of logic”. Depending on how this is interpreted, this could be a sample-to-population claim or an analytic generalization, but each interpretation would require different sources of evidence. </a:t>
            </a:r>
          </a:p>
          <a:p>
            <a:pPr eaLnBrk="1" hangingPunct="1">
              <a:defRPr/>
            </a:pPr>
            <a:endParaRPr lang="en-US" baseline="0" dirty="0" smtClean="0"/>
          </a:p>
          <a:p>
            <a:pPr eaLnBrk="1" hangingPunct="1">
              <a:defRPr/>
            </a:pPr>
            <a:r>
              <a:rPr lang="en-US" baseline="0" dirty="0" smtClean="0"/>
              <a:t>With sample-to-population, at a minimum, we’d want a substantial number of students performing poorly on a proving task, a substantial number performing on a logic task, and some correlation between the two. One might do a controlled experiment where you boosted one group’s logic understanding and saw if improvement in proof writing occurred as a byproduct of this.</a:t>
            </a:r>
          </a:p>
          <a:p>
            <a:pPr eaLnBrk="1" hangingPunct="1">
              <a:defRPr/>
            </a:pPr>
            <a:endParaRPr lang="en-US" baseline="0" dirty="0" smtClean="0"/>
          </a:p>
          <a:p>
            <a:pPr eaLnBrk="1" hangingPunct="1">
              <a:defRPr/>
            </a:pPr>
            <a:r>
              <a:rPr lang="en-US" baseline="0" dirty="0" smtClean="0"/>
              <a:t>With analytic generalization, we’d want fine-grained illustrations showing how a poor understanding of logic directly impeded a student’s proof-writing.</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B247A14-EAA5-064E-AA3E-64F5DE978646}" type="slidenum">
              <a:rPr lang="en-US"/>
              <a:pPr>
                <a:defRPr/>
              </a:pPr>
              <a:t>5</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Now, obviously, with a 16000 word chapter spanning</a:t>
            </a:r>
            <a:r>
              <a:rPr lang="en-US" baseline="0" dirty="0" smtClean="0"/>
              <a:t> several decades of research, I can’t review the whole chapter. What I am going to do is review three themes. The first was how Gabriel, Andreas, and I have conceptualized three broad areas of research on proof. The second theme concerns why proof plays a marginal role in contemporary K-12 classrooms. Most of the work on this part was done by Gabriel and Andreas.</a:t>
            </a:r>
          </a:p>
          <a:p>
            <a:pPr eaLnBrk="1" hangingPunct="1">
              <a:defRPr/>
            </a:pPr>
            <a:endParaRPr lang="en-US" baseline="0" dirty="0" smtClean="0"/>
          </a:p>
          <a:p>
            <a:pPr eaLnBrk="1" hangingPunct="1">
              <a:defRPr/>
            </a:pPr>
            <a:r>
              <a:rPr lang="en-US" baseline="0" dirty="0" smtClean="0"/>
              <a:t>In the third part of the talk, I’m going to take the liberty of offering a critical analysis of what we collectively know as a field, with the point being that it might be less than we think. Some of this has been developed independently of Andreas and Gabriel. I think they would agree with many of my arguments– indeed I cite some of their papers to make my points– but I don’t want to presume to speak for them.</a:t>
            </a:r>
            <a:endParaRPr lang="en-US" dirty="0"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50</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There are some good sample-to-population</a:t>
            </a:r>
            <a:r>
              <a:rPr lang="en-US" baseline="0" dirty="0" smtClean="0"/>
              <a:t> studies, but they are relatively rare. One of the strongest studies was </a:t>
            </a:r>
            <a:r>
              <a:rPr lang="en-US" baseline="0" dirty="0" err="1" smtClean="0"/>
              <a:t>Senk’s</a:t>
            </a:r>
            <a:r>
              <a:rPr lang="en-US" baseline="0" dirty="0" smtClean="0"/>
              <a:t> work with van </a:t>
            </a:r>
            <a:r>
              <a:rPr lang="en-US" baseline="0" dirty="0" err="1" smtClean="0"/>
              <a:t>Hiele</a:t>
            </a:r>
            <a:r>
              <a:rPr lang="en-US" baseline="0" dirty="0" smtClean="0"/>
              <a:t> levels and proving in geometry– and I swear, I’m not just saying this because she’s a faculty member at MSU. In this study, she had a large sample of students that were presumably representative, her research team went through a lengthy process to ensure that they had good measures of proving ability and van </a:t>
            </a:r>
            <a:r>
              <a:rPr lang="en-US" baseline="0" dirty="0" err="1" smtClean="0"/>
              <a:t>Hiele</a:t>
            </a:r>
            <a:r>
              <a:rPr lang="en-US" baseline="0" dirty="0" smtClean="0"/>
              <a:t> levels, and she found a high correlation between the two constructs. </a:t>
            </a:r>
          </a:p>
          <a:p>
            <a:pPr eaLnBrk="1" hangingPunct="1">
              <a:defRPr/>
            </a:pPr>
            <a:endParaRPr lang="en-US" baseline="0" dirty="0" smtClean="0"/>
          </a:p>
          <a:p>
            <a:pPr eaLnBrk="1" hangingPunct="1">
              <a:defRPr/>
            </a:pPr>
            <a:r>
              <a:rPr lang="en-US" baseline="0" dirty="0" smtClean="0"/>
              <a:t>I think the finding is striking, and it’s curious and unfortunate that it’s influence has waned somewhat as new perspectives on proofs have emerged.</a:t>
            </a:r>
          </a:p>
          <a:p>
            <a:pPr eaLnBrk="1" hangingPunct="1">
              <a:defRPr/>
            </a:pPr>
            <a:endParaRPr lang="en-US" baseline="0" dirty="0" smtClean="0"/>
          </a:p>
          <a:p>
            <a:pPr eaLnBrk="1" hangingPunct="1">
              <a:defRPr/>
            </a:pPr>
            <a:r>
              <a:rPr lang="en-US" baseline="0" dirty="0" smtClean="0"/>
              <a:t>Now let me show a poor example of sample-to-population generalization.</a:t>
            </a:r>
            <a:endParaRPr lang="en-US" dirty="0"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51</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This was actually my first paper. I had 4</a:t>
            </a:r>
            <a:r>
              <a:rPr lang="en-US" baseline="0" dirty="0" smtClean="0"/>
              <a:t> math majors in an abstract algebra course and 4 algebraists participate in this study. </a:t>
            </a:r>
          </a:p>
          <a:p>
            <a:pPr eaLnBrk="1" hangingPunct="1">
              <a:defRPr/>
            </a:pPr>
            <a:endParaRPr lang="en-US" baseline="0" dirty="0" smtClean="0"/>
          </a:p>
          <a:p>
            <a:pPr eaLnBrk="1" hangingPunct="1">
              <a:defRPr/>
            </a:pPr>
            <a:r>
              <a:rPr lang="en-US" baseline="0" dirty="0" smtClean="0"/>
              <a:t>I gave all two “easy” proofs to assure a basic level of proving competence. I also gave the undergraduates a test to ensure that they had the factual and procedural resources to write a proof.</a:t>
            </a:r>
          </a:p>
          <a:p>
            <a:pPr eaLnBrk="1" hangingPunct="1">
              <a:defRPr/>
            </a:pPr>
            <a:endParaRPr lang="en-US" baseline="0" dirty="0" smtClean="0"/>
          </a:p>
          <a:p>
            <a:pPr eaLnBrk="1" hangingPunct="1">
              <a:defRPr/>
            </a:pPr>
            <a:r>
              <a:rPr lang="en-US" baseline="0" dirty="0" smtClean="0"/>
              <a:t>The proofs I gave were carefully be designed to have the property that they were relatively short and could be completed with a relatively small amount of background knowledge. </a:t>
            </a:r>
          </a:p>
          <a:p>
            <a:pPr eaLnBrk="1" hangingPunct="1">
              <a:defRPr/>
            </a:pPr>
            <a:endParaRPr lang="en-US" baseline="0" dirty="0" smtClean="0"/>
          </a:p>
          <a:p>
            <a:pPr eaLnBrk="1" hangingPunct="1">
              <a:defRPr/>
            </a:pPr>
            <a:r>
              <a:rPr lang="en-US" baseline="0" dirty="0" smtClean="0"/>
              <a:t>What I observed was there were 11 situations where the participants had the background knowledge to write the proofs, but they only wrote proofs in 2 cases. They didn’t produce invalid arguments, rather they reached a point where couldn’t proceed. They sometimes made a series of random aimless deductions.</a:t>
            </a:r>
          </a:p>
          <a:p>
            <a:pPr eaLnBrk="1" hangingPunct="1">
              <a:defRPr/>
            </a:pPr>
            <a:endParaRPr lang="en-US" baseline="0" dirty="0" smtClean="0"/>
          </a:p>
          <a:p>
            <a:pPr eaLnBrk="1" hangingPunct="1">
              <a:defRPr/>
            </a:pPr>
            <a:r>
              <a:rPr lang="en-US" baseline="0" dirty="0" smtClean="0"/>
              <a:t>The mathematicians were successful on 19 of 20 proofs. When asked to describe their proving processes, they would cite what I called “strategic knowledge”. For instance, one participant said, as soon as I see </a:t>
            </a:r>
            <a:r>
              <a:rPr lang="en-US" baseline="0" dirty="0" err="1" smtClean="0"/>
              <a:t>surjective</a:t>
            </a:r>
            <a:r>
              <a:rPr lang="en-US" baseline="0" dirty="0" smtClean="0"/>
              <a:t> homomorphism, I go straight to the first isomorphism theorem because that’s what’s going on. </a:t>
            </a:r>
            <a:endParaRPr lang="en-US" dirty="0"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52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This study arguably was a</a:t>
            </a:r>
            <a:r>
              <a:rPr lang="en-US" baseline="0" dirty="0" smtClean="0"/>
              <a:t> good analytic generalization.</a:t>
            </a:r>
          </a:p>
          <a:p>
            <a:pPr eaLnBrk="1" hangingPunct="1">
              <a:defRPr/>
            </a:pPr>
            <a:endParaRPr lang="en-US" baseline="0" dirty="0" smtClean="0"/>
          </a:p>
          <a:p>
            <a:pPr eaLnBrk="1" hangingPunct="1">
              <a:defRPr/>
            </a:pPr>
            <a:r>
              <a:rPr lang="en-US" baseline="0" dirty="0" smtClean="0"/>
              <a:t>I gave tasks designed to illicit phenomena in strategic decision making when proving. I showed how existing theories could not totally account for mathematics majors failure. And I provided illustrations for how a lack of strategic knowledge hindered students but helped mathematicians.</a:t>
            </a:r>
          </a:p>
          <a:p>
            <a:pPr eaLnBrk="1" hangingPunct="1">
              <a:defRPr/>
            </a:pPr>
            <a:endParaRPr lang="en-US" baseline="0" dirty="0" smtClean="0"/>
          </a:p>
          <a:p>
            <a:pPr eaLnBrk="1" hangingPunct="1">
              <a:defRPr/>
            </a:pPr>
            <a:r>
              <a:rPr lang="en-US" baseline="0" dirty="0" smtClean="0"/>
              <a:t>If </a:t>
            </a:r>
            <a:r>
              <a:rPr lang="en-US" baseline="0" dirty="0" err="1" smtClean="0"/>
              <a:t>google</a:t>
            </a:r>
            <a:r>
              <a:rPr lang="en-US" baseline="0" dirty="0" smtClean="0"/>
              <a:t> scholar is to be believed, this is my most cited study, but most citations don’t mention strategic knowledge. Rather– and I’m as guilty of this as anyone– they are used to say undergraduates have trouble writing proofs.</a:t>
            </a:r>
            <a:endParaRPr lang="en-US" dirty="0"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53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There is strong reason to question if this is warranted. I</a:t>
            </a:r>
            <a:r>
              <a:rPr lang="en-US" baseline="0" dirty="0" smtClean="0"/>
              <a:t> only had four students with no effort to assure representativeness. The proving tasks were non-routine. It’s not clear if teachers would expect their students to do well on such tasks and it’s not clear if performance on these items would correlate with other proving measures.</a:t>
            </a:r>
          </a:p>
          <a:p>
            <a:pPr eaLnBrk="1" hangingPunct="1">
              <a:defRPr/>
            </a:pPr>
            <a:endParaRPr lang="en-US" baseline="0" dirty="0" smtClean="0"/>
          </a:p>
          <a:p>
            <a:pPr eaLnBrk="1" hangingPunct="1">
              <a:defRPr/>
            </a:pPr>
            <a:r>
              <a:rPr lang="en-US" baseline="0" dirty="0" smtClean="0"/>
              <a:t>It’s also not shown that if students had strategic knowledge, they would perform better, although I did provide some suggestive evidence for this in my thesis.</a:t>
            </a:r>
            <a:endParaRPr lang="en-US" dirty="0"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54</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My claim is that this is a general trend.</a:t>
            </a:r>
          </a:p>
          <a:p>
            <a:pPr eaLnBrk="1" hangingPunct="1">
              <a:defRPr/>
            </a:pPr>
            <a:endParaRPr lang="en-US" dirty="0" smtClean="0"/>
          </a:p>
          <a:p>
            <a:pPr eaLnBrk="1" hangingPunct="1">
              <a:defRPr/>
            </a:pPr>
            <a:r>
              <a:rPr lang="en-US" dirty="0" smtClean="0"/>
              <a:t>We’ve developed good analytic</a:t>
            </a:r>
            <a:r>
              <a:rPr lang="en-US" baseline="0" dirty="0" smtClean="0"/>
              <a:t> generalizations about students’ proving difficulties. The constructs and factors that researchers have highlighted are important and they provide valid accounts of how particular students struggled with proof. But we have few valid sample-to-population generalizations. Especially at the collegiate level, we need studies with larger samples. It seems that we only publish studies showing a new set of difficulties that students have. But how bad are they? And what do they do well? How many math majors can prove, say, that the sum of two odd numbers is even? It’s a fair question, but we really have no idea what the answer is.</a:t>
            </a:r>
          </a:p>
          <a:p>
            <a:pPr eaLnBrk="1" hangingPunct="1">
              <a:defRPr/>
            </a:pPr>
            <a:endParaRPr lang="en-US" baseline="0" dirty="0" smtClean="0"/>
          </a:p>
          <a:p>
            <a:pPr eaLnBrk="1" hangingPunct="1">
              <a:defRPr/>
            </a:pPr>
            <a:r>
              <a:rPr lang="en-US" baseline="0" dirty="0" smtClean="0"/>
              <a:t>The second point is important as well. We want students to prove better, but studies have no shared standards for how to measure proof-writing proficiency or what an acceptable standard is. It seems that every research study chooses a new set of proving tasks for their study, and almost none of them provide evidence of anything other than face validity.</a:t>
            </a:r>
          </a:p>
          <a:p>
            <a:pPr eaLnBrk="1" hangingPunct="1">
              <a:defRPr/>
            </a:pPr>
            <a:endParaRPr lang="en-US" baseline="0" dirty="0" smtClean="0"/>
          </a:p>
          <a:p>
            <a:pPr eaLnBrk="1" hangingPunct="1">
              <a:defRPr/>
            </a:pPr>
            <a:r>
              <a:rPr lang="en-US" baseline="0" dirty="0" smtClean="0"/>
              <a:t>Some smaller points. To say X accounts for proving difficulties, it would be helpful to provide stronger support for X by measuring it independently of proof performance or conducting studies which show that teaching X can improve proving ability. </a:t>
            </a:r>
          </a:p>
          <a:p>
            <a:pPr eaLnBrk="1" hangingPunct="1">
              <a:defRPr/>
            </a:pPr>
            <a:endParaRPr lang="en-US" baseline="0" dirty="0" smtClean="0"/>
          </a:p>
          <a:p>
            <a:pPr eaLnBrk="1" hangingPunct="1">
              <a:defRPr/>
            </a:pPr>
            <a:endParaRPr lang="en-US" dirty="0"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55</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I’m going to also talk about how we might know</a:t>
            </a:r>
            <a:r>
              <a:rPr lang="en-US" baseline="0" dirty="0" smtClean="0"/>
              <a:t> less about students’ standards of conviction than we might appear.</a:t>
            </a:r>
          </a:p>
          <a:p>
            <a:pPr eaLnBrk="1" hangingPunct="1">
              <a:defRPr/>
            </a:pPr>
            <a:endParaRPr lang="en-US" baseline="0" dirty="0" smtClean="0"/>
          </a:p>
          <a:p>
            <a:pPr eaLnBrk="1" hangingPunct="1">
              <a:defRPr/>
            </a:pPr>
            <a:r>
              <a:rPr lang="en-US" baseline="0" dirty="0" smtClean="0"/>
              <a:t>In this domain, we do have large scale studies. I’ll actually suggest that I think the field is under-theorized and this is leading to an invalid interpretation of the data that’s given.</a:t>
            </a:r>
          </a:p>
          <a:p>
            <a:pPr eaLnBrk="1" hangingPunct="1">
              <a:defRPr/>
            </a:pPr>
            <a:endParaRPr lang="en-US" baseline="0" dirty="0" smtClean="0"/>
          </a:p>
          <a:p>
            <a:pPr eaLnBrk="1" hangingPunct="1">
              <a:defRPr/>
            </a:pPr>
            <a:r>
              <a:rPr lang="en-US" baseline="0" dirty="0" smtClean="0"/>
              <a:t>Let us suppose this claim is true. Is this problematic? Is this something that we should address with instruction? Are students being non-mathematical?</a:t>
            </a:r>
          </a:p>
          <a:p>
            <a:pPr eaLnBrk="1" hangingPunct="1">
              <a:defRPr/>
            </a:pPr>
            <a:endParaRPr lang="en-US" baseline="0" dirty="0" smtClean="0"/>
          </a:p>
          <a:p>
            <a:pPr eaLnBrk="1" hangingPunct="1">
              <a:defRPr/>
            </a:pPr>
            <a:r>
              <a:rPr lang="en-US" baseline="0" dirty="0" smtClean="0"/>
              <a:t>The answer in the literature is yes.</a:t>
            </a:r>
            <a:endParaRPr lang="en-US" dirty="0"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56</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But I don’t think the</a:t>
            </a:r>
            <a:r>
              <a:rPr lang="en-US" baseline="0" dirty="0" smtClean="0"/>
              <a:t> issue is so straightforward.</a:t>
            </a:r>
          </a:p>
          <a:p>
            <a:pPr eaLnBrk="1" hangingPunct="1">
              <a:defRPr/>
            </a:pPr>
            <a:endParaRPr lang="en-US" baseline="0" dirty="0" smtClean="0"/>
          </a:p>
          <a:p>
            <a:pPr eaLnBrk="1" hangingPunct="1">
              <a:defRPr/>
            </a:pPr>
            <a:r>
              <a:rPr lang="en-US" baseline="0" dirty="0" smtClean="0"/>
              <a:t>What I would argue is that the answer is unclear. It’s not clear what this statement means because there are two interpretations of the word convinced.</a:t>
            </a:r>
            <a:endParaRPr lang="en-US" dirty="0"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57</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I’m going to call these two interpretations absolute</a:t>
            </a:r>
            <a:r>
              <a:rPr lang="en-US" baseline="0" dirty="0" smtClean="0"/>
              <a:t> conviction and threshold conviction.</a:t>
            </a:r>
            <a:endParaRPr lang="en-US" dirty="0"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58</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By absolute conviction, saying I’m convinced of A means I’m absolutely certain of A. This seems to be what </a:t>
            </a:r>
            <a:r>
              <a:rPr lang="en-US" dirty="0" err="1" smtClean="0"/>
              <a:t>Harel</a:t>
            </a:r>
            <a:r>
              <a:rPr lang="en-US" dirty="0" smtClean="0"/>
              <a:t> and </a:t>
            </a:r>
            <a:r>
              <a:rPr lang="en-US" dirty="0" err="1" smtClean="0"/>
              <a:t>Sowder</a:t>
            </a:r>
            <a:r>
              <a:rPr lang="en-US" dirty="0" smtClean="0"/>
              <a:t> were referring</a:t>
            </a:r>
            <a:r>
              <a:rPr lang="en-US" baseline="0" dirty="0" smtClean="0"/>
              <a:t> to in their original proof schemes paper. Proof removes doubt, which the authors contrast with merely reducing doubt. Proof is concerned with rendering conjectures into facts, by making an individual certain in its truth.</a:t>
            </a:r>
          </a:p>
          <a:p>
            <a:pPr eaLnBrk="1" hangingPunct="1">
              <a:defRPr/>
            </a:pPr>
            <a:endParaRPr lang="en-US" baseline="0" dirty="0" smtClean="0"/>
          </a:p>
          <a:p>
            <a:pPr eaLnBrk="1" hangingPunct="1">
              <a:defRPr/>
            </a:pPr>
            <a:r>
              <a:rPr lang="en-US" baseline="0" dirty="0" smtClean="0"/>
              <a:t>If this is what we mean by conviction, then the above statement is indeed problematic. </a:t>
            </a:r>
            <a:endParaRPr lang="en-US" dirty="0"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59</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But outside</a:t>
            </a:r>
            <a:r>
              <a:rPr lang="en-US" baseline="0" dirty="0" smtClean="0"/>
              <a:t> of mathematics and religion, it’s more common for us to speak in terms of threshold conviction. </a:t>
            </a:r>
          </a:p>
          <a:p>
            <a:pPr eaLnBrk="1" hangingPunct="1">
              <a:defRPr/>
            </a:pPr>
            <a:endParaRPr lang="en-US" baseline="0" dirty="0" smtClean="0"/>
          </a:p>
          <a:p>
            <a:pPr eaLnBrk="1" hangingPunct="1">
              <a:defRPr/>
            </a:pPr>
            <a:r>
              <a:rPr lang="en-US" baseline="0" dirty="0" smtClean="0"/>
              <a:t>We’re saying we are convinced that A is true means the </a:t>
            </a:r>
            <a:r>
              <a:rPr lang="en-US" baseline="0" dirty="0" err="1" smtClean="0"/>
              <a:t>probablility</a:t>
            </a:r>
            <a:r>
              <a:rPr lang="en-US" baseline="0" dirty="0" smtClean="0"/>
              <a:t> we’d assign to A exceeds a certain threshold. It’s sufficiently high to be a warrant for action.</a:t>
            </a:r>
          </a:p>
          <a:p>
            <a:pPr eaLnBrk="1" hangingPunct="1">
              <a:defRPr/>
            </a:pPr>
            <a:endParaRPr lang="en-US" baseline="0" dirty="0" smtClean="0"/>
          </a:p>
          <a:p>
            <a:pPr eaLnBrk="1" hangingPunct="1">
              <a:defRPr/>
            </a:pPr>
            <a:r>
              <a:rPr lang="en-US" baseline="0" dirty="0" smtClean="0"/>
              <a:t>As an example, I found an internet article with the headline scientists are more </a:t>
            </a:r>
            <a:r>
              <a:rPr lang="en-US" baseline="0" dirty="0" err="1" smtClean="0"/>
              <a:t>convicned</a:t>
            </a:r>
            <a:r>
              <a:rPr lang="en-US" baseline="0" dirty="0" smtClean="0"/>
              <a:t> mankind is cause of global warning. In the article, the authors say most scientists certainty man’s role in global warming exceeds 95%. First, note that they are clearly talking about threshold conviction, but you can infer that from the phrase “more convinced”. Absolute certainty isn’t a matter of degree. Threshold conviction is.</a:t>
            </a:r>
          </a:p>
          <a:p>
            <a:pPr eaLnBrk="1" hangingPunct="1">
              <a:defRPr/>
            </a:pPr>
            <a:endParaRPr lang="en-US" baseline="0" dirty="0" smtClean="0"/>
          </a:p>
          <a:p>
            <a:pPr eaLnBrk="1" hangingPunct="1">
              <a:defRPr/>
            </a:pPr>
            <a:r>
              <a:rPr lang="en-US" baseline="0" dirty="0" smtClean="0"/>
              <a:t>My claim is if we are talking about threshold conviction in the sentence above, then no, this shouldn’t be a concern. This isn’t a problem to be fixed. And students are not behaving non-mathematically.</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530CD97-7D52-F541-AC4E-247E01CA9BC9}" type="slidenum">
              <a:rPr lang="en-US"/>
              <a:pPr>
                <a:defRPr/>
              </a:pPr>
              <a:t>6</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Research</a:t>
            </a:r>
            <a:r>
              <a:rPr lang="en-US" baseline="0" dirty="0" smtClean="0"/>
              <a:t> in mathematics education on proof is multi-faceted, with large variation on methods, theoretical orientations, goals, constructs, and so on. This makes it difficult to give a coherent review and, as I will discuss shortly, to build upon each others’ work.</a:t>
            </a:r>
          </a:p>
          <a:p>
            <a:pPr eaLnBrk="1" hangingPunct="1">
              <a:defRPr/>
            </a:pPr>
            <a:endParaRPr lang="en-US" baseline="0" dirty="0" smtClean="0"/>
          </a:p>
          <a:p>
            <a:pPr eaLnBrk="1" hangingPunct="1">
              <a:defRPr/>
            </a:pPr>
            <a:r>
              <a:rPr lang="en-US" baseline="0" dirty="0" smtClean="0"/>
              <a:t>What Gabriel, Andreas, and I did was say that many different research studies can be placed into one of three broad perspectives where there appears to be general agreement on what constitutes a proof, what the ultimate pedagogical goal of this research will be, and what intermediate questions are addressed by mathematics educators to achieve these goals. </a:t>
            </a:r>
          </a:p>
          <a:p>
            <a:pPr eaLnBrk="1" hangingPunct="1">
              <a:defRPr/>
            </a:pPr>
            <a:endParaRPr lang="en-US" baseline="0" dirty="0" smtClean="0"/>
          </a:p>
          <a:p>
            <a:pPr eaLnBrk="1" hangingPunct="1">
              <a:defRPr/>
            </a:pPr>
            <a:r>
              <a:rPr lang="en-US" baseline="0" dirty="0" smtClean="0"/>
              <a:t>To be clear, this classification was done by Gabriel, Andreas, and I. I am not saying the researchers would necessarily classify their work as such. I should also state that we are describing the work at the level of individual studies, not necessarily the beliefs held by a particular research. In fact, I’ve done work in each of the three perspectives.</a:t>
            </a:r>
            <a:endParaRPr lang="en-US" dirty="0"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60</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Here’s a quote from </a:t>
            </a:r>
            <a:r>
              <a:rPr lang="en-US" dirty="0" err="1" smtClean="0"/>
              <a:t>Polya</a:t>
            </a:r>
            <a:r>
              <a:rPr lang="en-US" dirty="0" smtClean="0"/>
              <a:t>. </a:t>
            </a:r>
          </a:p>
          <a:p>
            <a:pPr eaLnBrk="1" hangingPunct="1">
              <a:defRPr/>
            </a:pPr>
            <a:endParaRPr lang="en-US" dirty="0" smtClean="0"/>
          </a:p>
          <a:p>
            <a:pPr eaLnBrk="1" hangingPunct="1">
              <a:defRPr/>
            </a:pPr>
            <a:r>
              <a:rPr lang="en-US" dirty="0" smtClean="0"/>
              <a:t>The inductive evidence gave strong confidence,</a:t>
            </a:r>
            <a:r>
              <a:rPr lang="en-US" baseline="0" dirty="0" smtClean="0"/>
              <a:t> sufficient confidence to serve as a warrant to begin looking for a proof.</a:t>
            </a:r>
          </a:p>
          <a:p>
            <a:pPr eaLnBrk="1" hangingPunct="1">
              <a:defRPr/>
            </a:pPr>
            <a:endParaRPr lang="en-US" baseline="0" dirty="0" smtClean="0"/>
          </a:p>
          <a:p>
            <a:pPr eaLnBrk="1" hangingPunct="1">
              <a:defRPr/>
            </a:pPr>
            <a:r>
              <a:rPr lang="en-US" baseline="0" dirty="0" smtClean="0"/>
              <a:t>Empirical studies have found that mathematicians use empirical evidence as a warrant…</a:t>
            </a:r>
          </a:p>
          <a:p>
            <a:pPr eaLnBrk="1" hangingPunct="1">
              <a:defRPr/>
            </a:pPr>
            <a:endParaRPr lang="en-US" baseline="0" dirty="0" smtClean="0"/>
          </a:p>
          <a:p>
            <a:pPr eaLnBrk="1" hangingPunct="1">
              <a:defRPr/>
            </a:pPr>
            <a:r>
              <a:rPr lang="en-US" baseline="0" dirty="0" smtClean="0"/>
              <a:t>Okay, how does this relate to the literature on proof schemes.</a:t>
            </a:r>
            <a:endParaRPr lang="en-US" dirty="0"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61</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First, Coe and Ruthven</a:t>
            </a:r>
            <a:r>
              <a:rPr lang="en-US" baseline="0" dirty="0" smtClean="0"/>
              <a:t> is often cited as one of the early studies that students have empirical  proof schemes (although that language was not yet used at the time).</a:t>
            </a:r>
          </a:p>
          <a:p>
            <a:pPr eaLnBrk="1" hangingPunct="1">
              <a:defRPr/>
            </a:pPr>
            <a:endParaRPr lang="en-US" baseline="0" dirty="0" smtClean="0"/>
          </a:p>
          <a:p>
            <a:pPr eaLnBrk="1" hangingPunct="1">
              <a:defRPr/>
            </a:pPr>
            <a:r>
              <a:rPr lang="en-US" baseline="0" dirty="0" smtClean="0"/>
              <a:t>To justify their claim that “certainty appeared…”, they present one example, Bill, who made a conjecture after looking at six cases. Look at the language he use. He’s clearly hedging talking about threshold conviction. He’s clearly hedging his bets.</a:t>
            </a:r>
            <a:endParaRPr lang="en-US" dirty="0"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62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When</a:t>
            </a:r>
            <a:r>
              <a:rPr lang="en-US" baseline="0" dirty="0" smtClean="0"/>
              <a:t> students provide empirical arguments, are they saying they have absolute conviction? Or are they hedging? It’s hard to tell from the written argument alone, but this is what is often used to infer proof schemes. In the literature</a:t>
            </a:r>
            <a:endParaRPr lang="en-US" dirty="0"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63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64</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65</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66</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67</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68</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69</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112ADDA-2DE7-D84F-B53F-F538489DDBEA}" type="slidenum">
              <a:rPr lang="en-US"/>
              <a:pPr>
                <a:defRPr/>
              </a:pPr>
              <a:t>7</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With that in mind, many researchers treat proving</a:t>
            </a:r>
            <a:r>
              <a:rPr lang="en-US" baseline="0" dirty="0" smtClean="0"/>
              <a:t> as a special case of problem solving. Others think that problem solving necessarily </a:t>
            </a:r>
            <a:r>
              <a:rPr lang="en-US" i="1" baseline="0" dirty="0" smtClean="0"/>
              <a:t>is</a:t>
            </a:r>
            <a:r>
              <a:rPr lang="en-US" i="0" baseline="0" dirty="0" smtClean="0"/>
              <a:t> proving, as a complete solution to a problem contains a deductive justification that one’s answer is correct. Broadly speaking, researchers here have tended to take an observer-oriented lens or a research-oriented lens. Much of this work has been based on theories of cognitive psychology, such as the information processing approach.</a:t>
            </a:r>
            <a:endParaRPr lang="en-US" dirty="0"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70</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71</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72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73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74</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1A8E83A-B94E-9C4C-BB6B-18D8C6FEED27}" type="slidenum">
              <a:rPr lang="en-US"/>
              <a:pPr>
                <a:defRPr/>
              </a:pPr>
              <a:t>8</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In these studies,</a:t>
            </a:r>
            <a:r>
              <a:rPr lang="en-US" baseline="0" dirty="0" smtClean="0"/>
              <a:t> what counts as a proof is generally treated as unproblematic. In some cases, no definition or coding scheme for proof is provided at all. In cases where it is provided, it is usually based on some external formal criteria, rather than an individual student’s personal psychological criteria. One example of such a definition is by Jim </a:t>
            </a:r>
            <a:r>
              <a:rPr lang="en-US" baseline="0" dirty="0" err="1" smtClean="0"/>
              <a:t>Hiebert</a:t>
            </a:r>
            <a:r>
              <a:rPr lang="en-US" baseline="0" dirty="0" smtClean="0"/>
              <a:t> and his colleagues who define proof as “a demonstration that the result… Notice, like many definitions of this type, it is question-begging. What does it mean for steps to be “logically connected”. This isn’t a criticism– great philosophers have a heck of a time trying to define proof.</a:t>
            </a:r>
          </a:p>
          <a:p>
            <a:pPr eaLnBrk="1" hangingPunct="1">
              <a:defRPr/>
            </a:pPr>
            <a:endParaRPr lang="en-US" baseline="0" dirty="0" smtClean="0"/>
          </a:p>
          <a:p>
            <a:pPr eaLnBrk="1" hangingPunct="1">
              <a:defRPr/>
            </a:pPr>
            <a:r>
              <a:rPr lang="en-US" baseline="0" dirty="0" smtClean="0"/>
              <a:t>Issues of what proof represents to the student, or students’ motivation, for proving are usually not considered explicitly.</a:t>
            </a:r>
          </a:p>
          <a:p>
            <a:pPr eaLnBrk="1" hangingPunct="1">
              <a:defRPr/>
            </a:pPr>
            <a:endParaRPr lang="en-US" baseline="0" dirty="0" smtClean="0"/>
          </a:p>
          <a:p>
            <a:pPr eaLnBrk="1" hangingPunct="1">
              <a:defRPr/>
            </a:pPr>
            <a:r>
              <a:rPr lang="en-US" baseline="0" dirty="0" smtClean="0"/>
              <a:t>Here, let me remind you one more time that I don’t want to attribute beliefs to a researcher, I’m only talking about the underpinnings of a particular study. I’ve classified some of </a:t>
            </a:r>
            <a:r>
              <a:rPr lang="en-US" baseline="0" dirty="0" err="1" smtClean="0"/>
              <a:t>Schoenfeld’s</a:t>
            </a:r>
            <a:r>
              <a:rPr lang="en-US" baseline="0" dirty="0" smtClean="0"/>
              <a:t> Mathematical Problem Solving. It would be unfair and untrue to say that Alan </a:t>
            </a:r>
            <a:r>
              <a:rPr lang="en-US" baseline="0" dirty="0" err="1" smtClean="0"/>
              <a:t>Schoenfeld</a:t>
            </a:r>
            <a:r>
              <a:rPr lang="en-US" baseline="0" dirty="0" smtClean="0"/>
              <a:t> didn’t care what a proof represented to a student. What I’m saying is that in many of his study of heuristics and metacognition, this issue was not an explicit topic of consideration.</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AB6CDC-D1C9-CB4E-8AFF-4E3CAEDC4960}" type="slidenum">
              <a:rPr lang="en-US"/>
              <a:pPr>
                <a:defRPr/>
              </a:pPr>
              <a:t>9</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smtClean="0"/>
              <a:t>In this perspective, the ultimate goal is to provide students</a:t>
            </a:r>
            <a:r>
              <a:rPr lang="en-US" baseline="0" dirty="0" smtClean="0"/>
              <a:t> with instruction that enables them to construct proofs that were valid to an expert or to obtain normatively correct  answers on other proving tasks.</a:t>
            </a:r>
          </a:p>
          <a:p>
            <a:pPr eaLnBrk="1" hangingPunct="1">
              <a:defRPr/>
            </a:pPr>
            <a:endParaRPr lang="en-US" baseline="0" dirty="0" smtClean="0"/>
          </a:p>
          <a:p>
            <a:pPr eaLnBrk="1" hangingPunct="1">
              <a:defRPr/>
            </a:pPr>
            <a:r>
              <a:rPr lang="en-US" baseline="0" dirty="0" smtClean="0"/>
              <a:t>This is usually conceptualized by helping students develop specific resources, skills, and reasoning processes that will facilitate students’ proof writing.</a:t>
            </a:r>
          </a:p>
          <a:p>
            <a:pPr eaLnBrk="1" hangingPunct="1">
              <a:defRPr/>
            </a:pPr>
            <a:endParaRPr lang="en-US" baseline="0" dirty="0" smtClean="0"/>
          </a:p>
          <a:p>
            <a:pPr eaLnBrk="1" hangingPunct="1">
              <a:defRPr/>
            </a:pPr>
            <a:r>
              <a:rPr lang="en-US" baseline="0" dirty="0" smtClean="0"/>
              <a:t>To support this goal, researchers try to identify skills and reasoning processes that are useful for writing a proof as well as identifying skills and processes that students lack, and thus contribute to their failure.</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65F73D-DD4A-5C47-AEF9-3AE80C6B3F9E}" type="slidenum">
              <a:rPr lang="en-US"/>
              <a:pPr>
                <a:defRPr/>
              </a:pPr>
              <a:t>‹#›</a:t>
            </a:fld>
            <a:endParaRPr lang="en-US"/>
          </a:p>
        </p:txBody>
      </p:sp>
    </p:spTree>
    <p:extLst>
      <p:ext uri="{BB962C8B-B14F-4D97-AF65-F5344CB8AC3E}">
        <p14:creationId xmlns:p14="http://schemas.microsoft.com/office/powerpoint/2010/main" val="3031168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B2CEA99-FDA4-5049-8E9B-EA638B6E133F}" type="slidenum">
              <a:rPr lang="en-US"/>
              <a:pPr>
                <a:defRPr/>
              </a:pPr>
              <a:t>‹#›</a:t>
            </a:fld>
            <a:endParaRPr lang="en-US"/>
          </a:p>
        </p:txBody>
      </p:sp>
    </p:spTree>
    <p:extLst>
      <p:ext uri="{BB962C8B-B14F-4D97-AF65-F5344CB8AC3E}">
        <p14:creationId xmlns:p14="http://schemas.microsoft.com/office/powerpoint/2010/main" val="2514182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412AC9-D9D0-0649-ADF7-5566B1C6F4D8}" type="slidenum">
              <a:rPr lang="en-US"/>
              <a:pPr>
                <a:defRPr/>
              </a:pPr>
              <a:t>‹#›</a:t>
            </a:fld>
            <a:endParaRPr lang="en-US"/>
          </a:p>
        </p:txBody>
      </p:sp>
    </p:spTree>
    <p:extLst>
      <p:ext uri="{BB962C8B-B14F-4D97-AF65-F5344CB8AC3E}">
        <p14:creationId xmlns:p14="http://schemas.microsoft.com/office/powerpoint/2010/main" val="4154794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8BD829-4551-EE4F-A9DA-FA81BAE90E77}" type="slidenum">
              <a:rPr lang="en-US"/>
              <a:pPr>
                <a:defRPr/>
              </a:pPr>
              <a:t>‹#›</a:t>
            </a:fld>
            <a:endParaRPr lang="en-US"/>
          </a:p>
        </p:txBody>
      </p:sp>
    </p:spTree>
    <p:extLst>
      <p:ext uri="{BB962C8B-B14F-4D97-AF65-F5344CB8AC3E}">
        <p14:creationId xmlns:p14="http://schemas.microsoft.com/office/powerpoint/2010/main" val="4172956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0B73DE4-121F-3849-8551-56409392F832}" type="slidenum">
              <a:rPr lang="en-US"/>
              <a:pPr>
                <a:defRPr/>
              </a:pPr>
              <a:t>‹#›</a:t>
            </a:fld>
            <a:endParaRPr lang="en-US"/>
          </a:p>
        </p:txBody>
      </p:sp>
    </p:spTree>
    <p:extLst>
      <p:ext uri="{BB962C8B-B14F-4D97-AF65-F5344CB8AC3E}">
        <p14:creationId xmlns:p14="http://schemas.microsoft.com/office/powerpoint/2010/main" val="3787672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1E6080-F2DB-F149-AC0D-14B0B3289128}" type="slidenum">
              <a:rPr lang="en-US"/>
              <a:pPr>
                <a:defRPr/>
              </a:pPr>
              <a:t>‹#›</a:t>
            </a:fld>
            <a:endParaRPr lang="en-US"/>
          </a:p>
        </p:txBody>
      </p:sp>
    </p:spTree>
    <p:extLst>
      <p:ext uri="{BB962C8B-B14F-4D97-AF65-F5344CB8AC3E}">
        <p14:creationId xmlns:p14="http://schemas.microsoft.com/office/powerpoint/2010/main" val="235500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0B90E98-2351-7F40-9FC7-69ED0F1D926F}" type="slidenum">
              <a:rPr lang="en-US"/>
              <a:pPr>
                <a:defRPr/>
              </a:pPr>
              <a:t>‹#›</a:t>
            </a:fld>
            <a:endParaRPr lang="en-US"/>
          </a:p>
        </p:txBody>
      </p:sp>
    </p:spTree>
    <p:extLst>
      <p:ext uri="{BB962C8B-B14F-4D97-AF65-F5344CB8AC3E}">
        <p14:creationId xmlns:p14="http://schemas.microsoft.com/office/powerpoint/2010/main" val="791966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0422FC8-4003-5A4F-88F9-F49A5EA7DF8C}" type="slidenum">
              <a:rPr lang="en-US"/>
              <a:pPr>
                <a:defRPr/>
              </a:pPr>
              <a:t>‹#›</a:t>
            </a:fld>
            <a:endParaRPr lang="en-US"/>
          </a:p>
        </p:txBody>
      </p:sp>
    </p:spTree>
    <p:extLst>
      <p:ext uri="{BB962C8B-B14F-4D97-AF65-F5344CB8AC3E}">
        <p14:creationId xmlns:p14="http://schemas.microsoft.com/office/powerpoint/2010/main" val="1412088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6CF619-3D03-C14E-BB66-F5E00808E4A0}" type="slidenum">
              <a:rPr lang="en-US"/>
              <a:pPr>
                <a:defRPr/>
              </a:pPr>
              <a:t>‹#›</a:t>
            </a:fld>
            <a:endParaRPr lang="en-US"/>
          </a:p>
        </p:txBody>
      </p:sp>
    </p:spTree>
    <p:extLst>
      <p:ext uri="{BB962C8B-B14F-4D97-AF65-F5344CB8AC3E}">
        <p14:creationId xmlns:p14="http://schemas.microsoft.com/office/powerpoint/2010/main" val="4159623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072BBC5-E33E-D548-BF12-44863ED350CC}" type="slidenum">
              <a:rPr lang="en-US"/>
              <a:pPr>
                <a:defRPr/>
              </a:pPr>
              <a:t>‹#›</a:t>
            </a:fld>
            <a:endParaRPr lang="en-US"/>
          </a:p>
        </p:txBody>
      </p:sp>
    </p:spTree>
    <p:extLst>
      <p:ext uri="{BB962C8B-B14F-4D97-AF65-F5344CB8AC3E}">
        <p14:creationId xmlns:p14="http://schemas.microsoft.com/office/powerpoint/2010/main" val="332207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22EA97-F0AD-C94F-A004-7FFC687574CB}" type="slidenum">
              <a:rPr lang="en-US"/>
              <a:pPr>
                <a:defRPr/>
              </a:pPr>
              <a:t>‹#›</a:t>
            </a:fld>
            <a:endParaRPr lang="en-US"/>
          </a:p>
        </p:txBody>
      </p:sp>
    </p:spTree>
    <p:extLst>
      <p:ext uri="{BB962C8B-B14F-4D97-AF65-F5344CB8AC3E}">
        <p14:creationId xmlns:p14="http://schemas.microsoft.com/office/powerpoint/2010/main" val="18608992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pPr>
              <a:defRPr/>
            </a:pPr>
            <a:fld id="{923FB8D4-04E3-DF47-84D0-7EAD01A9C64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b="1">
          <a:solidFill>
            <a:srgbClr val="7B1C36"/>
          </a:solidFill>
          <a:effectLst>
            <a:outerShdw blurRad="38100" dist="38100" dir="2700000" algn="tl">
              <a:srgbClr val="DDDDDD"/>
            </a:outerShdw>
          </a:effectLst>
          <a:latin typeface="+mj-lt"/>
          <a:ea typeface="+mj-ea"/>
          <a:cs typeface="+mj-cs"/>
        </a:defRPr>
      </a:lvl1pPr>
      <a:lvl2pPr algn="ctr" rtl="0" eaLnBrk="0" fontAlgn="base" hangingPunct="0">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2pPr>
      <a:lvl3pPr algn="ctr" rtl="0" eaLnBrk="0" fontAlgn="base" hangingPunct="0">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3pPr>
      <a:lvl4pPr algn="ctr" rtl="0" eaLnBrk="0" fontAlgn="base" hangingPunct="0">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4pPr>
      <a:lvl5pPr algn="ctr" rtl="0" eaLnBrk="0" fontAlgn="base" hangingPunct="0">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5pPr>
      <a:lvl6pPr marL="457200" algn="ctr" rtl="0" fontAlgn="base">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6pPr>
      <a:lvl7pPr marL="914400" algn="ctr" rtl="0" fontAlgn="base">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7pPr>
      <a:lvl8pPr marL="1371600" algn="ctr" rtl="0" fontAlgn="base">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8pPr>
      <a:lvl9pPr marL="1828800" algn="ctr" rtl="0" fontAlgn="base">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ea typeface="+mn-ea"/>
        </a:defRPr>
      </a:lvl2pPr>
      <a:lvl3pPr marL="1143000" indent="-228600" algn="l" rtl="0" eaLnBrk="0" fontAlgn="base" hangingPunct="0">
        <a:spcBef>
          <a:spcPct val="20000"/>
        </a:spcBef>
        <a:spcAft>
          <a:spcPct val="0"/>
        </a:spcAft>
        <a:buChar char="•"/>
        <a:defRPr>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pPr eaLnBrk="1" hangingPunct="1">
              <a:defRPr/>
            </a:pPr>
            <a:r>
              <a:rPr lang="en-US" dirty="0" smtClean="0"/>
              <a:t>Justification and proof</a:t>
            </a:r>
            <a:br>
              <a:rPr lang="en-US" dirty="0" smtClean="0"/>
            </a:br>
            <a:r>
              <a:rPr lang="en-US" dirty="0" smtClean="0"/>
              <a:t>in mathematics education research</a:t>
            </a:r>
          </a:p>
        </p:txBody>
      </p:sp>
      <p:sp>
        <p:nvSpPr>
          <p:cNvPr id="14338" name="Rectangle 3"/>
          <p:cNvSpPr>
            <a:spLocks noGrp="1" noChangeArrowheads="1"/>
          </p:cNvSpPr>
          <p:nvPr>
            <p:ph type="subTitle" idx="1"/>
          </p:nvPr>
        </p:nvSpPr>
        <p:spPr/>
        <p:txBody>
          <a:bodyPr/>
          <a:lstStyle/>
          <a:p>
            <a:pPr eaLnBrk="1" hangingPunct="1"/>
            <a:r>
              <a:rPr lang="en-US">
                <a:latin typeface="Arial" charset="0"/>
                <a:ea typeface="ＭＳ Ｐゴシック" charset="0"/>
                <a:cs typeface="ＭＳ Ｐゴシック" charset="0"/>
              </a:rPr>
              <a:t>Keith Weber</a:t>
            </a:r>
          </a:p>
          <a:p>
            <a:pPr eaLnBrk="1" hangingPunct="1"/>
            <a:r>
              <a:rPr lang="en-US">
                <a:latin typeface="Arial" charset="0"/>
                <a:ea typeface="ＭＳ Ｐゴシック" charset="0"/>
                <a:cs typeface="ＭＳ Ｐゴシック" charset="0"/>
              </a:rPr>
              <a:t>Rutgers University</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Proving as problem-solving:</a:t>
            </a:r>
            <a:br>
              <a:rPr lang="en-US" dirty="0" smtClean="0"/>
            </a:br>
            <a:r>
              <a:rPr lang="en-US" dirty="0" smtClean="0"/>
              <a:t>Example of a research program</a:t>
            </a:r>
          </a:p>
        </p:txBody>
      </p:sp>
      <p:sp>
        <p:nvSpPr>
          <p:cNvPr id="30722" name="Rectangle 3"/>
          <p:cNvSpPr>
            <a:spLocks noGrp="1" noChangeArrowheads="1"/>
          </p:cNvSpPr>
          <p:nvPr>
            <p:ph type="body" idx="1"/>
          </p:nvPr>
        </p:nvSpPr>
        <p:spPr/>
        <p:txBody>
          <a:bodyPr/>
          <a:lstStyle/>
          <a:p>
            <a:pPr eaLnBrk="1" hangingPunct="1"/>
            <a:r>
              <a:rPr lang="en-US" dirty="0" smtClean="0">
                <a:latin typeface="Arial" charset="0"/>
                <a:ea typeface="ＭＳ Ｐゴシック" charset="0"/>
                <a:cs typeface="ＭＳ Ｐゴシック" charset="0"/>
              </a:rPr>
              <a:t>Selden and Selden (1995) noted that if we have a proof method (e.g., direct proof, proof by contradiction) for a statement, we can find the first few lines and the last few lines of the proof based on the </a:t>
            </a:r>
            <a:r>
              <a:rPr lang="en-US" i="1" dirty="0" smtClean="0">
                <a:latin typeface="Arial" charset="0"/>
                <a:ea typeface="ＭＳ Ｐゴシック" charset="0"/>
                <a:cs typeface="ＭＳ Ｐゴシック" charset="0"/>
              </a:rPr>
              <a:t>form</a:t>
            </a:r>
            <a:r>
              <a:rPr lang="en-US" dirty="0" smtClean="0">
                <a:latin typeface="Arial" charset="0"/>
                <a:ea typeface="ＭＳ Ｐゴシック" charset="0"/>
                <a:cs typeface="ＭＳ Ｐゴシック" charset="0"/>
              </a:rPr>
              <a:t> of the statement.</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98163751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as problem-solving:</a:t>
            </a:r>
            <a:br>
              <a:rPr lang="en-US" dirty="0"/>
            </a:br>
            <a:r>
              <a:rPr lang="en-US" dirty="0"/>
              <a:t>Example of a research program</a:t>
            </a:r>
            <a:endParaRPr lang="en-US" dirty="0" smtClean="0"/>
          </a:p>
        </p:txBody>
      </p:sp>
      <p:sp>
        <p:nvSpPr>
          <p:cNvPr id="30722" name="Rectangle 3"/>
          <p:cNvSpPr>
            <a:spLocks noGrp="1" noChangeArrowheads="1"/>
          </p:cNvSpPr>
          <p:nvPr>
            <p:ph type="body" idx="1"/>
          </p:nvPr>
        </p:nvSpPr>
        <p:spPr/>
        <p:txBody>
          <a:bodyPr/>
          <a:lstStyle/>
          <a:p>
            <a:pPr marL="0" indent="0" eaLnBrk="1" hangingPunct="1">
              <a:buNone/>
            </a:pPr>
            <a:r>
              <a:rPr lang="en-US" dirty="0" smtClean="0">
                <a:latin typeface="Arial" charset="0"/>
                <a:ea typeface="ＭＳ Ｐゴシック" charset="0"/>
                <a:cs typeface="ＭＳ Ｐゴシック" charset="0"/>
              </a:rPr>
              <a:t>If f(g(x)) is an injective function, then g(x) is an injective function.</a:t>
            </a:r>
          </a:p>
          <a:p>
            <a:pPr marL="0" indent="0" eaLnBrk="1" hangingPunct="1">
              <a:buNone/>
            </a:pPr>
            <a:r>
              <a:rPr lang="en-US" dirty="0" smtClean="0">
                <a:latin typeface="Arial" charset="0"/>
                <a:ea typeface="ＭＳ Ｐゴシック" charset="0"/>
                <a:cs typeface="ＭＳ Ｐゴシック" charset="0"/>
              </a:rPr>
              <a:t>(DIRECT PROOF)</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428268937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as problem-solving:</a:t>
            </a:r>
            <a:br>
              <a:rPr lang="en-US" dirty="0"/>
            </a:br>
            <a:r>
              <a:rPr lang="en-US" dirty="0"/>
              <a:t>Example of a research program</a:t>
            </a:r>
            <a:endParaRPr lang="en-US" dirty="0" smtClean="0"/>
          </a:p>
        </p:txBody>
      </p:sp>
      <p:sp>
        <p:nvSpPr>
          <p:cNvPr id="30722" name="Rectangle 3"/>
          <p:cNvSpPr>
            <a:spLocks noGrp="1" noChangeArrowheads="1"/>
          </p:cNvSpPr>
          <p:nvPr>
            <p:ph type="body" idx="1"/>
          </p:nvPr>
        </p:nvSpPr>
        <p:spPr/>
        <p:txBody>
          <a:bodyPr/>
          <a:lstStyle/>
          <a:p>
            <a:pPr marL="0" indent="0" eaLnBrk="1" hangingPunct="1">
              <a:buNone/>
            </a:pPr>
            <a:r>
              <a:rPr lang="en-US" dirty="0" smtClean="0">
                <a:latin typeface="Arial" charset="0"/>
                <a:ea typeface="ＭＳ Ｐゴシック" charset="0"/>
                <a:cs typeface="ＭＳ Ｐゴシック" charset="0"/>
              </a:rPr>
              <a:t>If </a:t>
            </a:r>
            <a:r>
              <a:rPr lang="en-US" dirty="0" smtClean="0">
                <a:solidFill>
                  <a:srgbClr val="0000FF"/>
                </a:solidFill>
                <a:latin typeface="Arial" charset="0"/>
                <a:ea typeface="ＭＳ Ｐゴシック" charset="0"/>
                <a:cs typeface="ＭＳ Ｐゴシック" charset="0"/>
              </a:rPr>
              <a:t>f(g(x)) is an injective function</a:t>
            </a:r>
            <a:r>
              <a:rPr lang="en-US" dirty="0" smtClean="0">
                <a:latin typeface="Arial" charset="0"/>
                <a:ea typeface="ＭＳ Ｐゴシック" charset="0"/>
                <a:cs typeface="ＭＳ Ｐゴシック" charset="0"/>
              </a:rPr>
              <a:t>, then </a:t>
            </a:r>
            <a:r>
              <a:rPr lang="en-US" dirty="0">
                <a:solidFill>
                  <a:srgbClr val="FF0000"/>
                </a:solidFill>
                <a:latin typeface="Arial" charset="0"/>
                <a:ea typeface="ＭＳ Ｐゴシック" charset="0"/>
                <a:cs typeface="ＭＳ Ｐゴシック" charset="0"/>
              </a:rPr>
              <a:t>g</a:t>
            </a:r>
            <a:r>
              <a:rPr lang="en-US" dirty="0" smtClean="0">
                <a:solidFill>
                  <a:srgbClr val="FF0000"/>
                </a:solidFill>
                <a:latin typeface="Arial" charset="0"/>
                <a:ea typeface="ＭＳ Ｐゴシック" charset="0"/>
                <a:cs typeface="ＭＳ Ｐゴシック" charset="0"/>
              </a:rPr>
              <a:t>(x) is an injective function</a:t>
            </a:r>
            <a:r>
              <a:rPr lang="en-US" dirty="0" smtClean="0">
                <a:latin typeface="Arial" charset="0"/>
                <a:ea typeface="ＭＳ Ｐゴシック" charset="0"/>
                <a:cs typeface="ＭＳ Ｐゴシック" charset="0"/>
              </a:rPr>
              <a:t>.</a:t>
            </a:r>
          </a:p>
          <a:p>
            <a:pPr marL="0" indent="0" eaLnBrk="1" hangingPunct="1">
              <a:buNone/>
            </a:pPr>
            <a:r>
              <a:rPr lang="en-US" dirty="0" smtClean="0">
                <a:latin typeface="Arial" charset="0"/>
                <a:ea typeface="ＭＳ Ｐゴシック" charset="0"/>
                <a:cs typeface="ＭＳ Ｐゴシック" charset="0"/>
              </a:rPr>
              <a:t>(DIRECT PROOF)</a:t>
            </a:r>
          </a:p>
          <a:p>
            <a:pPr marL="0" indent="0" eaLnBrk="1" hangingPunct="1">
              <a:buNone/>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03678677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as problem-solving:</a:t>
            </a:r>
            <a:br>
              <a:rPr lang="en-US" dirty="0"/>
            </a:br>
            <a:r>
              <a:rPr lang="en-US" dirty="0"/>
              <a:t>Example of a research program</a:t>
            </a:r>
            <a:endParaRPr lang="en-US" dirty="0" smtClean="0"/>
          </a:p>
        </p:txBody>
      </p:sp>
      <p:sp>
        <p:nvSpPr>
          <p:cNvPr id="30722" name="Rectangle 3"/>
          <p:cNvSpPr>
            <a:spLocks noGrp="1" noChangeArrowheads="1"/>
          </p:cNvSpPr>
          <p:nvPr>
            <p:ph type="body" idx="1"/>
          </p:nvPr>
        </p:nvSpPr>
        <p:spPr/>
        <p:txBody>
          <a:bodyPr/>
          <a:lstStyle/>
          <a:p>
            <a:pPr marL="0" indent="0" eaLnBrk="1" hangingPunct="1">
              <a:buNone/>
            </a:pPr>
            <a:r>
              <a:rPr lang="en-US" dirty="0" smtClean="0">
                <a:latin typeface="Arial" charset="0"/>
                <a:ea typeface="ＭＳ Ｐゴシック" charset="0"/>
                <a:cs typeface="ＭＳ Ｐゴシック" charset="0"/>
              </a:rPr>
              <a:t>If </a:t>
            </a:r>
            <a:r>
              <a:rPr lang="en-US" dirty="0" smtClean="0">
                <a:solidFill>
                  <a:srgbClr val="0000FF"/>
                </a:solidFill>
                <a:latin typeface="Arial" charset="0"/>
                <a:ea typeface="ＭＳ Ｐゴシック" charset="0"/>
                <a:cs typeface="ＭＳ Ｐゴシック" charset="0"/>
              </a:rPr>
              <a:t>f(g(x)) is an injective function</a:t>
            </a:r>
            <a:r>
              <a:rPr lang="en-US" dirty="0" smtClean="0">
                <a:latin typeface="Arial" charset="0"/>
                <a:ea typeface="ＭＳ Ｐゴシック" charset="0"/>
                <a:cs typeface="ＭＳ Ｐゴシック" charset="0"/>
              </a:rPr>
              <a:t>, then </a:t>
            </a:r>
            <a:r>
              <a:rPr lang="en-US" dirty="0">
                <a:solidFill>
                  <a:srgbClr val="FF0000"/>
                </a:solidFill>
                <a:latin typeface="Arial" charset="0"/>
                <a:ea typeface="ＭＳ Ｐゴシック" charset="0"/>
                <a:cs typeface="ＭＳ Ｐゴシック" charset="0"/>
              </a:rPr>
              <a:t>g</a:t>
            </a:r>
            <a:r>
              <a:rPr lang="en-US" dirty="0" smtClean="0">
                <a:solidFill>
                  <a:srgbClr val="FF0000"/>
                </a:solidFill>
                <a:latin typeface="Arial" charset="0"/>
                <a:ea typeface="ＭＳ Ｐゴシック" charset="0"/>
                <a:cs typeface="ＭＳ Ｐゴシック" charset="0"/>
              </a:rPr>
              <a:t>(x) is an injective function</a:t>
            </a:r>
            <a:r>
              <a:rPr lang="en-US" dirty="0" smtClean="0">
                <a:latin typeface="Arial" charset="0"/>
                <a:ea typeface="ＭＳ Ｐゴシック" charset="0"/>
                <a:cs typeface="ＭＳ Ｐゴシック" charset="0"/>
              </a:rPr>
              <a:t>.</a:t>
            </a:r>
          </a:p>
          <a:p>
            <a:pPr marL="0" indent="0" eaLnBrk="1" hangingPunct="1">
              <a:buNone/>
            </a:pPr>
            <a:r>
              <a:rPr lang="en-US" dirty="0" smtClean="0">
                <a:latin typeface="Arial" charset="0"/>
                <a:ea typeface="ＭＳ Ｐゴシック" charset="0"/>
                <a:cs typeface="ＭＳ Ｐゴシック" charset="0"/>
              </a:rPr>
              <a:t>(DIRECT PROOF)</a:t>
            </a:r>
          </a:p>
          <a:p>
            <a:pPr marL="0" indent="0" eaLnBrk="1" hangingPunct="1">
              <a:buNone/>
            </a:pPr>
            <a:r>
              <a:rPr lang="en-US" dirty="0" smtClean="0">
                <a:solidFill>
                  <a:srgbClr val="0000FF"/>
                </a:solidFill>
                <a:latin typeface="Arial" charset="0"/>
                <a:ea typeface="ＭＳ Ｐゴシック" charset="0"/>
                <a:cs typeface="ＭＳ Ｐゴシック" charset="0"/>
              </a:rPr>
              <a:t>Assume f(g(x)) is an injective function.</a:t>
            </a:r>
          </a:p>
          <a:p>
            <a:pPr marL="0" indent="0" eaLnBrk="1" hangingPunct="1">
              <a:buNone/>
            </a:pPr>
            <a:endParaRPr lang="en-US" dirty="0">
              <a:solidFill>
                <a:srgbClr val="0000FF"/>
              </a:solidFill>
              <a:latin typeface="Arial" charset="0"/>
              <a:ea typeface="ＭＳ Ｐゴシック" charset="0"/>
              <a:cs typeface="ＭＳ Ｐゴシック" charset="0"/>
            </a:endParaRPr>
          </a:p>
          <a:p>
            <a:pPr marL="0" indent="0" eaLnBrk="1" hangingPunct="1">
              <a:buNone/>
            </a:pPr>
            <a:endParaRPr lang="en-US" dirty="0" smtClean="0">
              <a:solidFill>
                <a:srgbClr val="0000FF"/>
              </a:solidFill>
              <a:latin typeface="Arial" charset="0"/>
              <a:ea typeface="ＭＳ Ｐゴシック" charset="0"/>
              <a:cs typeface="ＭＳ Ｐゴシック" charset="0"/>
            </a:endParaRPr>
          </a:p>
          <a:p>
            <a:pPr marL="0" indent="0" eaLnBrk="1" hangingPunct="1">
              <a:buNone/>
            </a:pPr>
            <a:endParaRPr lang="en-US" dirty="0">
              <a:solidFill>
                <a:srgbClr val="0000FF"/>
              </a:solidFill>
              <a:latin typeface="Arial" charset="0"/>
              <a:ea typeface="ＭＳ Ｐゴシック" charset="0"/>
              <a:cs typeface="ＭＳ Ｐゴシック" charset="0"/>
            </a:endParaRPr>
          </a:p>
          <a:p>
            <a:pPr marL="0" indent="0" eaLnBrk="1" hangingPunct="1">
              <a:buNone/>
            </a:pPr>
            <a:endParaRPr lang="en-US" dirty="0" smtClean="0">
              <a:solidFill>
                <a:srgbClr val="0000FF"/>
              </a:solidFill>
              <a:latin typeface="Arial" charset="0"/>
              <a:ea typeface="ＭＳ Ｐゴシック" charset="0"/>
              <a:cs typeface="ＭＳ Ｐゴシック" charset="0"/>
            </a:endParaRPr>
          </a:p>
          <a:p>
            <a:pPr marL="0" indent="0" eaLnBrk="1" hangingPunct="1">
              <a:buNone/>
            </a:pPr>
            <a:endParaRPr lang="en-US" dirty="0">
              <a:solidFill>
                <a:srgbClr val="0000FF"/>
              </a:solidFill>
              <a:latin typeface="Arial" charset="0"/>
              <a:ea typeface="ＭＳ Ｐゴシック" charset="0"/>
              <a:cs typeface="ＭＳ Ｐゴシック" charset="0"/>
            </a:endParaRPr>
          </a:p>
          <a:p>
            <a:pPr marL="0" indent="0" eaLnBrk="1" hangingPunct="1">
              <a:buNone/>
            </a:pPr>
            <a:endParaRPr lang="en-US" dirty="0" smtClean="0">
              <a:solidFill>
                <a:srgbClr val="0000FF"/>
              </a:solidFill>
              <a:latin typeface="Arial" charset="0"/>
              <a:ea typeface="ＭＳ Ｐゴシック" charset="0"/>
              <a:cs typeface="ＭＳ Ｐゴシック" charset="0"/>
            </a:endParaRPr>
          </a:p>
          <a:p>
            <a:pPr marL="0" indent="0" eaLnBrk="1" hangingPunct="1">
              <a:buNone/>
            </a:pPr>
            <a:endParaRPr lang="en-US" dirty="0" smtClean="0">
              <a:latin typeface="Arial" charset="0"/>
              <a:ea typeface="ＭＳ Ｐゴシック" charset="0"/>
              <a:cs typeface="ＭＳ Ｐゴシック" charset="0"/>
            </a:endParaRPr>
          </a:p>
          <a:p>
            <a:pPr marL="0" indent="0" eaLnBrk="1" hangingPunct="1">
              <a:buNone/>
            </a:pPr>
            <a:r>
              <a:rPr lang="en-US" dirty="0" smtClean="0">
                <a:solidFill>
                  <a:srgbClr val="FF0000"/>
                </a:solidFill>
                <a:latin typeface="Arial" charset="0"/>
                <a:ea typeface="ＭＳ Ｐゴシック" charset="0"/>
                <a:cs typeface="ＭＳ Ｐゴシック" charset="0"/>
              </a:rPr>
              <a:t>Therefore g(x) is an injective function</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52760894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as problem-solving:</a:t>
            </a:r>
            <a:br>
              <a:rPr lang="en-US" dirty="0"/>
            </a:br>
            <a:r>
              <a:rPr lang="en-US" dirty="0"/>
              <a:t>Example of a research program</a:t>
            </a:r>
            <a:endParaRPr lang="en-US" dirty="0" smtClean="0"/>
          </a:p>
        </p:txBody>
      </p:sp>
      <p:sp>
        <p:nvSpPr>
          <p:cNvPr id="30722" name="Rectangle 3"/>
          <p:cNvSpPr>
            <a:spLocks noGrp="1" noChangeArrowheads="1"/>
          </p:cNvSpPr>
          <p:nvPr>
            <p:ph type="body" idx="1"/>
          </p:nvPr>
        </p:nvSpPr>
        <p:spPr/>
        <p:txBody>
          <a:bodyPr/>
          <a:lstStyle/>
          <a:p>
            <a:pPr marL="0" indent="0" eaLnBrk="1" hangingPunct="1">
              <a:buNone/>
            </a:pPr>
            <a:r>
              <a:rPr lang="en-US" dirty="0" smtClean="0">
                <a:latin typeface="Arial" charset="0"/>
                <a:ea typeface="ＭＳ Ｐゴシック" charset="0"/>
                <a:cs typeface="ＭＳ Ｐゴシック" charset="0"/>
              </a:rPr>
              <a:t>If f(g(x)) is an injective function, then g(x) is an injective function.</a:t>
            </a:r>
          </a:p>
          <a:p>
            <a:pPr marL="0" indent="0" eaLnBrk="1" hangingPunct="1">
              <a:buNone/>
            </a:pPr>
            <a:r>
              <a:rPr lang="en-US" dirty="0" smtClean="0">
                <a:latin typeface="Arial" charset="0"/>
                <a:ea typeface="ＭＳ Ｐゴシック" charset="0"/>
                <a:cs typeface="ＭＳ Ｐゴシック" charset="0"/>
              </a:rPr>
              <a:t>(DIRECT PROOF)</a:t>
            </a:r>
          </a:p>
          <a:p>
            <a:pPr marL="0" indent="0" eaLnBrk="1" hangingPunct="1">
              <a:buNone/>
            </a:pPr>
            <a:r>
              <a:rPr lang="en-US" dirty="0" smtClean="0">
                <a:latin typeface="Arial" charset="0"/>
                <a:ea typeface="ＭＳ Ｐゴシック" charset="0"/>
                <a:cs typeface="ＭＳ Ｐゴシック" charset="0"/>
              </a:rPr>
              <a:t>Assume f(g(x)) is an injective function.</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smtClean="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smtClean="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smtClean="0">
              <a:latin typeface="Arial" charset="0"/>
              <a:ea typeface="ＭＳ Ｐゴシック" charset="0"/>
              <a:cs typeface="ＭＳ Ｐゴシック" charset="0"/>
            </a:endParaRPr>
          </a:p>
          <a:p>
            <a:pPr marL="0" indent="0" eaLnBrk="1" hangingPunct="1">
              <a:buNone/>
            </a:pPr>
            <a:endParaRPr lang="en-US" dirty="0" smtClean="0">
              <a:latin typeface="Arial" charset="0"/>
              <a:ea typeface="ＭＳ Ｐゴシック" charset="0"/>
              <a:cs typeface="ＭＳ Ｐゴシック" charset="0"/>
            </a:endParaRPr>
          </a:p>
          <a:p>
            <a:pPr marL="0" indent="0" eaLnBrk="1" hangingPunct="1">
              <a:buNone/>
            </a:pPr>
            <a:r>
              <a:rPr lang="en-US" dirty="0" smtClean="0">
                <a:latin typeface="Arial" charset="0"/>
                <a:ea typeface="ＭＳ Ｐゴシック" charset="0"/>
                <a:cs typeface="ＭＳ Ｐゴシック" charset="0"/>
              </a:rPr>
              <a:t>Therefore </a:t>
            </a:r>
            <a:r>
              <a:rPr lang="en-US" dirty="0">
                <a:solidFill>
                  <a:srgbClr val="008000"/>
                </a:solidFill>
                <a:latin typeface="Arial" charset="0"/>
                <a:ea typeface="ＭＳ Ｐゴシック" charset="0"/>
                <a:cs typeface="ＭＳ Ｐゴシック" charset="0"/>
              </a:rPr>
              <a:t>g</a:t>
            </a:r>
            <a:r>
              <a:rPr lang="en-US" dirty="0" smtClean="0">
                <a:solidFill>
                  <a:srgbClr val="008000"/>
                </a:solidFill>
                <a:latin typeface="Arial" charset="0"/>
                <a:ea typeface="ＭＳ Ｐゴシック" charset="0"/>
                <a:cs typeface="ＭＳ Ｐゴシック" charset="0"/>
              </a:rPr>
              <a:t>(x) is an injective function</a:t>
            </a:r>
            <a:endParaRPr lang="en-US" dirty="0">
              <a:solidFill>
                <a:srgbClr val="008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44876082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as problem-solving:</a:t>
            </a:r>
            <a:br>
              <a:rPr lang="en-US" dirty="0"/>
            </a:br>
            <a:r>
              <a:rPr lang="en-US" dirty="0"/>
              <a:t>Example of a research program</a:t>
            </a:r>
            <a:endParaRPr lang="en-US" dirty="0" smtClean="0"/>
          </a:p>
        </p:txBody>
      </p:sp>
      <p:sp>
        <p:nvSpPr>
          <p:cNvPr id="30722" name="Rectangle 3"/>
          <p:cNvSpPr>
            <a:spLocks noGrp="1" noChangeArrowheads="1"/>
          </p:cNvSpPr>
          <p:nvPr>
            <p:ph type="body" idx="1"/>
          </p:nvPr>
        </p:nvSpPr>
        <p:spPr/>
        <p:txBody>
          <a:bodyPr/>
          <a:lstStyle/>
          <a:p>
            <a:pPr marL="0" indent="0" eaLnBrk="1" hangingPunct="1">
              <a:buNone/>
            </a:pPr>
            <a:r>
              <a:rPr lang="en-US" dirty="0" smtClean="0">
                <a:latin typeface="Arial" charset="0"/>
                <a:ea typeface="ＭＳ Ｐゴシック" charset="0"/>
                <a:cs typeface="ＭＳ Ｐゴシック" charset="0"/>
              </a:rPr>
              <a:t>If f(g(x)) is an injective function, then g(x) is an injective function.</a:t>
            </a:r>
          </a:p>
          <a:p>
            <a:pPr marL="0" indent="0" eaLnBrk="1" hangingPunct="1">
              <a:buNone/>
            </a:pPr>
            <a:r>
              <a:rPr lang="en-US" dirty="0" smtClean="0">
                <a:latin typeface="Arial" charset="0"/>
                <a:ea typeface="ＭＳ Ｐゴシック" charset="0"/>
                <a:cs typeface="ＭＳ Ｐゴシック" charset="0"/>
              </a:rPr>
              <a:t>(DIRECT PROOF)</a:t>
            </a:r>
          </a:p>
          <a:p>
            <a:pPr marL="0" indent="0" eaLnBrk="1" hangingPunct="1">
              <a:buNone/>
            </a:pPr>
            <a:r>
              <a:rPr lang="en-US" dirty="0" smtClean="0">
                <a:latin typeface="Arial" charset="0"/>
                <a:ea typeface="ＭＳ Ｐゴシック" charset="0"/>
                <a:cs typeface="ＭＳ Ｐゴシック" charset="0"/>
              </a:rPr>
              <a:t>Assume f(g(x)) is an injective function.</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smtClean="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smtClean="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smtClean="0">
              <a:latin typeface="Arial" charset="0"/>
              <a:ea typeface="ＭＳ Ｐゴシック" charset="0"/>
              <a:cs typeface="ＭＳ Ｐゴシック" charset="0"/>
            </a:endParaRPr>
          </a:p>
          <a:p>
            <a:pPr marL="0" indent="0" eaLnBrk="1" hangingPunct="1">
              <a:buNone/>
            </a:pPr>
            <a:r>
              <a:rPr lang="en-US" dirty="0" smtClean="0">
                <a:solidFill>
                  <a:srgbClr val="008000"/>
                </a:solidFill>
                <a:latin typeface="Arial" charset="0"/>
                <a:ea typeface="ＭＳ Ｐゴシック" charset="0"/>
                <a:cs typeface="ＭＳ Ｐゴシック" charset="0"/>
              </a:rPr>
              <a:t>For all </a:t>
            </a:r>
            <a:r>
              <a:rPr lang="en-US" dirty="0" err="1" smtClean="0">
                <a:solidFill>
                  <a:srgbClr val="008000"/>
                </a:solidFill>
                <a:latin typeface="Arial" charset="0"/>
                <a:ea typeface="ＭＳ Ｐゴシック" charset="0"/>
                <a:cs typeface="ＭＳ Ｐゴシック" charset="0"/>
              </a:rPr>
              <a:t>a,b</a:t>
            </a:r>
            <a:r>
              <a:rPr lang="en-US" dirty="0" smtClean="0">
                <a:solidFill>
                  <a:srgbClr val="008000"/>
                </a:solidFill>
                <a:latin typeface="Arial" charset="0"/>
                <a:ea typeface="ＭＳ Ｐゴシック" charset="0"/>
                <a:cs typeface="ＭＳ Ｐゴシック" charset="0"/>
              </a:rPr>
              <a:t> in Dom(g), g(a)=g(b) implies a=b</a:t>
            </a:r>
          </a:p>
          <a:p>
            <a:pPr marL="0" indent="0" eaLnBrk="1" hangingPunct="1">
              <a:buNone/>
            </a:pPr>
            <a:r>
              <a:rPr lang="en-US" dirty="0" smtClean="0">
                <a:latin typeface="Arial" charset="0"/>
                <a:ea typeface="ＭＳ Ｐゴシック" charset="0"/>
                <a:cs typeface="ＭＳ Ｐゴシック" charset="0"/>
              </a:rPr>
              <a:t>Therefore </a:t>
            </a:r>
            <a:r>
              <a:rPr lang="en-US" dirty="0">
                <a:solidFill>
                  <a:srgbClr val="008000"/>
                </a:solidFill>
                <a:latin typeface="Arial" charset="0"/>
                <a:ea typeface="ＭＳ Ｐゴシック" charset="0"/>
                <a:cs typeface="ＭＳ Ｐゴシック" charset="0"/>
              </a:rPr>
              <a:t>g</a:t>
            </a:r>
            <a:r>
              <a:rPr lang="en-US" dirty="0" smtClean="0">
                <a:solidFill>
                  <a:srgbClr val="008000"/>
                </a:solidFill>
                <a:latin typeface="Arial" charset="0"/>
                <a:ea typeface="ＭＳ Ｐゴシック" charset="0"/>
                <a:cs typeface="ＭＳ Ｐゴシック" charset="0"/>
              </a:rPr>
              <a:t>(x) is an injective function</a:t>
            </a:r>
            <a:endParaRPr lang="en-US" dirty="0">
              <a:solidFill>
                <a:srgbClr val="008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69042089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as problem-solving:</a:t>
            </a:r>
            <a:br>
              <a:rPr lang="en-US" dirty="0"/>
            </a:br>
            <a:r>
              <a:rPr lang="en-US" dirty="0"/>
              <a:t>Example of a research program</a:t>
            </a:r>
            <a:endParaRPr lang="en-US" dirty="0" smtClean="0"/>
          </a:p>
        </p:txBody>
      </p:sp>
      <p:sp>
        <p:nvSpPr>
          <p:cNvPr id="30722" name="Rectangle 3"/>
          <p:cNvSpPr>
            <a:spLocks noGrp="1" noChangeArrowheads="1"/>
          </p:cNvSpPr>
          <p:nvPr>
            <p:ph type="body" idx="1"/>
          </p:nvPr>
        </p:nvSpPr>
        <p:spPr/>
        <p:txBody>
          <a:bodyPr/>
          <a:lstStyle/>
          <a:p>
            <a:pPr marL="0" indent="0" eaLnBrk="1" hangingPunct="1">
              <a:buNone/>
            </a:pPr>
            <a:r>
              <a:rPr lang="en-US" dirty="0" smtClean="0">
                <a:latin typeface="Arial" charset="0"/>
                <a:ea typeface="ＭＳ Ｐゴシック" charset="0"/>
                <a:cs typeface="ＭＳ Ｐゴシック" charset="0"/>
              </a:rPr>
              <a:t>If f(g(x)) is an injective function, then g(x) is an injective function.</a:t>
            </a:r>
          </a:p>
          <a:p>
            <a:pPr marL="0" indent="0" eaLnBrk="1" hangingPunct="1">
              <a:buNone/>
            </a:pPr>
            <a:r>
              <a:rPr lang="en-US" dirty="0" smtClean="0">
                <a:latin typeface="Arial" charset="0"/>
                <a:ea typeface="ＭＳ Ｐゴシック" charset="0"/>
                <a:cs typeface="ＭＳ Ｐゴシック" charset="0"/>
              </a:rPr>
              <a:t>(DIRECT PROOF)</a:t>
            </a:r>
          </a:p>
          <a:p>
            <a:pPr marL="0" indent="0" eaLnBrk="1" hangingPunct="1">
              <a:buNone/>
            </a:pPr>
            <a:r>
              <a:rPr lang="en-US" dirty="0" smtClean="0">
                <a:latin typeface="Arial" charset="0"/>
                <a:ea typeface="ＭＳ Ｐゴシック" charset="0"/>
                <a:cs typeface="ＭＳ Ｐゴシック" charset="0"/>
              </a:rPr>
              <a:t>Assume f(g(x)) is an injective function.</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smtClean="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smtClean="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smtClean="0">
              <a:latin typeface="Arial" charset="0"/>
              <a:ea typeface="ＭＳ Ｐゴシック" charset="0"/>
              <a:cs typeface="ＭＳ Ｐゴシック" charset="0"/>
            </a:endParaRPr>
          </a:p>
          <a:p>
            <a:pPr marL="0" indent="0" eaLnBrk="1" hangingPunct="1">
              <a:buNone/>
            </a:pPr>
            <a:r>
              <a:rPr lang="en-US" dirty="0" smtClean="0">
                <a:solidFill>
                  <a:srgbClr val="E21BC6"/>
                </a:solidFill>
                <a:latin typeface="Arial" charset="0"/>
                <a:ea typeface="ＭＳ Ｐゴシック" charset="0"/>
                <a:cs typeface="ＭＳ Ｐゴシック" charset="0"/>
              </a:rPr>
              <a:t>For all </a:t>
            </a:r>
            <a:r>
              <a:rPr lang="en-US" dirty="0" err="1" smtClean="0">
                <a:solidFill>
                  <a:srgbClr val="E21BC6"/>
                </a:solidFill>
                <a:latin typeface="Arial" charset="0"/>
                <a:ea typeface="ＭＳ Ｐゴシック" charset="0"/>
                <a:cs typeface="ＭＳ Ｐゴシック" charset="0"/>
              </a:rPr>
              <a:t>a,b</a:t>
            </a:r>
            <a:r>
              <a:rPr lang="en-US" dirty="0" smtClean="0">
                <a:solidFill>
                  <a:srgbClr val="E21BC6"/>
                </a:solidFill>
                <a:latin typeface="Arial" charset="0"/>
                <a:ea typeface="ＭＳ Ｐゴシック" charset="0"/>
                <a:cs typeface="ＭＳ Ｐゴシック" charset="0"/>
              </a:rPr>
              <a:t> in Dom(g)</a:t>
            </a:r>
            <a:r>
              <a:rPr lang="en-US" dirty="0" smtClean="0">
                <a:latin typeface="Arial" charset="0"/>
                <a:ea typeface="ＭＳ Ｐゴシック" charset="0"/>
                <a:cs typeface="ＭＳ Ｐゴシック" charset="0"/>
              </a:rPr>
              <a:t>,</a:t>
            </a:r>
            <a:r>
              <a:rPr lang="en-US" dirty="0" smtClean="0">
                <a:solidFill>
                  <a:srgbClr val="FB182B"/>
                </a:solidFill>
                <a:latin typeface="Arial" charset="0"/>
                <a:ea typeface="ＭＳ Ｐゴシック" charset="0"/>
                <a:cs typeface="ＭＳ Ｐゴシック" charset="0"/>
              </a:rPr>
              <a:t> g(a)=g(b) implies a=b</a:t>
            </a:r>
          </a:p>
          <a:p>
            <a:pPr marL="0" indent="0" eaLnBrk="1" hangingPunct="1">
              <a:buNone/>
            </a:pPr>
            <a:r>
              <a:rPr lang="en-US" dirty="0" smtClean="0">
                <a:latin typeface="Arial" charset="0"/>
                <a:ea typeface="ＭＳ Ｐゴシック" charset="0"/>
                <a:cs typeface="ＭＳ Ｐゴシック" charset="0"/>
              </a:rPr>
              <a:t>Therefore g(x) is an injective function</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78576092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as problem-solving:</a:t>
            </a:r>
            <a:br>
              <a:rPr lang="en-US" dirty="0"/>
            </a:br>
            <a:r>
              <a:rPr lang="en-US" dirty="0"/>
              <a:t>Example of a research program</a:t>
            </a:r>
            <a:endParaRPr lang="en-US" dirty="0" smtClean="0"/>
          </a:p>
        </p:txBody>
      </p:sp>
      <p:sp>
        <p:nvSpPr>
          <p:cNvPr id="30722" name="Rectangle 3"/>
          <p:cNvSpPr>
            <a:spLocks noGrp="1" noChangeArrowheads="1"/>
          </p:cNvSpPr>
          <p:nvPr>
            <p:ph type="body" idx="1"/>
          </p:nvPr>
        </p:nvSpPr>
        <p:spPr/>
        <p:txBody>
          <a:bodyPr/>
          <a:lstStyle/>
          <a:p>
            <a:pPr marL="0" indent="0" eaLnBrk="1" hangingPunct="1">
              <a:buNone/>
            </a:pPr>
            <a:r>
              <a:rPr lang="en-US" dirty="0" smtClean="0">
                <a:latin typeface="Arial" charset="0"/>
                <a:ea typeface="ＭＳ Ｐゴシック" charset="0"/>
                <a:cs typeface="ＭＳ Ｐゴシック" charset="0"/>
              </a:rPr>
              <a:t>If f(g(x)) is an injective function, then g(x) is an injective function.</a:t>
            </a:r>
          </a:p>
          <a:p>
            <a:pPr marL="0" indent="0" eaLnBrk="1" hangingPunct="1">
              <a:buNone/>
            </a:pPr>
            <a:r>
              <a:rPr lang="en-US" dirty="0" smtClean="0">
                <a:latin typeface="Arial" charset="0"/>
                <a:ea typeface="ＭＳ Ｐゴシック" charset="0"/>
                <a:cs typeface="ＭＳ Ｐゴシック" charset="0"/>
              </a:rPr>
              <a:t>(DIRECT PROOF)</a:t>
            </a:r>
          </a:p>
          <a:p>
            <a:pPr marL="0" indent="0" eaLnBrk="1" hangingPunct="1">
              <a:buNone/>
            </a:pPr>
            <a:r>
              <a:rPr lang="en-US" dirty="0" smtClean="0">
                <a:latin typeface="Arial" charset="0"/>
                <a:ea typeface="ＭＳ Ｐゴシック" charset="0"/>
                <a:cs typeface="ＭＳ Ｐゴシック" charset="0"/>
              </a:rPr>
              <a:t>Assume f(g(x)) is an injective function.</a:t>
            </a:r>
          </a:p>
          <a:p>
            <a:pPr marL="0" indent="0" eaLnBrk="1" hangingPunct="1">
              <a:buNone/>
            </a:pPr>
            <a:r>
              <a:rPr lang="en-US" dirty="0" smtClean="0">
                <a:solidFill>
                  <a:srgbClr val="E21BC6"/>
                </a:solidFill>
                <a:latin typeface="Arial" charset="0"/>
                <a:ea typeface="ＭＳ Ｐゴシック" charset="0"/>
                <a:cs typeface="ＭＳ Ｐゴシック" charset="0"/>
              </a:rPr>
              <a:t>Let a</a:t>
            </a:r>
            <a:r>
              <a:rPr lang="en-US" dirty="0">
                <a:solidFill>
                  <a:srgbClr val="E21BC6"/>
                </a:solidFill>
                <a:latin typeface="Arial" charset="0"/>
                <a:ea typeface="ＭＳ Ｐゴシック" charset="0"/>
                <a:cs typeface="ＭＳ Ｐゴシック" charset="0"/>
              </a:rPr>
              <a:t> </a:t>
            </a:r>
            <a:r>
              <a:rPr lang="en-US" dirty="0" smtClean="0">
                <a:solidFill>
                  <a:srgbClr val="E21BC6"/>
                </a:solidFill>
                <a:latin typeface="Arial" charset="0"/>
                <a:ea typeface="ＭＳ Ｐゴシック" charset="0"/>
                <a:cs typeface="ＭＳ Ｐゴシック" charset="0"/>
              </a:rPr>
              <a:t>and b be elements of the domain of g.</a:t>
            </a:r>
            <a:endParaRPr lang="en-US" dirty="0">
              <a:solidFill>
                <a:srgbClr val="E21BC6"/>
              </a:solidFill>
              <a:latin typeface="Arial" charset="0"/>
              <a:ea typeface="ＭＳ Ｐゴシック" charset="0"/>
              <a:cs typeface="ＭＳ Ｐゴシック" charset="0"/>
            </a:endParaRPr>
          </a:p>
          <a:p>
            <a:pPr marL="0" indent="0" eaLnBrk="1" hangingPunct="1">
              <a:buNone/>
            </a:pPr>
            <a:endParaRPr lang="en-US" dirty="0" smtClean="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smtClean="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r>
              <a:rPr lang="en-US" dirty="0">
                <a:solidFill>
                  <a:srgbClr val="FB182B"/>
                </a:solidFill>
                <a:latin typeface="Arial" charset="0"/>
                <a:ea typeface="ＭＳ Ｐゴシック" charset="0"/>
                <a:cs typeface="ＭＳ Ｐゴシック" charset="0"/>
              </a:rPr>
              <a:t>g</a:t>
            </a:r>
            <a:r>
              <a:rPr lang="en-US" dirty="0" smtClean="0">
                <a:solidFill>
                  <a:srgbClr val="FB182B"/>
                </a:solidFill>
                <a:latin typeface="Arial" charset="0"/>
                <a:ea typeface="ＭＳ Ｐゴシック" charset="0"/>
                <a:cs typeface="ＭＳ Ｐゴシック" charset="0"/>
              </a:rPr>
              <a:t>(a)=g(b) implies a=b</a:t>
            </a:r>
            <a:endParaRPr lang="en-US" dirty="0" smtClean="0">
              <a:latin typeface="Arial" charset="0"/>
              <a:ea typeface="ＭＳ Ｐゴシック" charset="0"/>
              <a:cs typeface="ＭＳ Ｐゴシック" charset="0"/>
            </a:endParaRPr>
          </a:p>
          <a:p>
            <a:pPr marL="0" indent="0" eaLnBrk="1" hangingPunct="1">
              <a:buNone/>
            </a:pPr>
            <a:r>
              <a:rPr lang="en-US" dirty="0" smtClean="0">
                <a:solidFill>
                  <a:srgbClr val="E21BC6"/>
                </a:solidFill>
                <a:latin typeface="Arial" charset="0"/>
                <a:ea typeface="ＭＳ Ｐゴシック" charset="0"/>
                <a:cs typeface="ＭＳ Ｐゴシック" charset="0"/>
              </a:rPr>
              <a:t>For all </a:t>
            </a:r>
            <a:r>
              <a:rPr lang="en-US" dirty="0" err="1" smtClean="0">
                <a:solidFill>
                  <a:srgbClr val="E21BC6"/>
                </a:solidFill>
                <a:latin typeface="Arial" charset="0"/>
                <a:ea typeface="ＭＳ Ｐゴシック" charset="0"/>
                <a:cs typeface="ＭＳ Ｐゴシック" charset="0"/>
              </a:rPr>
              <a:t>a,b</a:t>
            </a:r>
            <a:r>
              <a:rPr lang="en-US" dirty="0" smtClean="0">
                <a:solidFill>
                  <a:srgbClr val="E21BC6"/>
                </a:solidFill>
                <a:latin typeface="Arial" charset="0"/>
                <a:ea typeface="ＭＳ Ｐゴシック" charset="0"/>
                <a:cs typeface="ＭＳ Ｐゴシック" charset="0"/>
              </a:rPr>
              <a:t> in Dom(g)</a:t>
            </a:r>
            <a:r>
              <a:rPr lang="en-US" dirty="0" smtClean="0">
                <a:latin typeface="Arial" charset="0"/>
                <a:ea typeface="ＭＳ Ｐゴシック" charset="0"/>
                <a:cs typeface="ＭＳ Ｐゴシック" charset="0"/>
              </a:rPr>
              <a:t>,</a:t>
            </a:r>
            <a:r>
              <a:rPr lang="en-US" dirty="0" smtClean="0">
                <a:solidFill>
                  <a:srgbClr val="FB182B"/>
                </a:solidFill>
                <a:latin typeface="Arial" charset="0"/>
                <a:ea typeface="ＭＳ Ｐゴシック" charset="0"/>
                <a:cs typeface="ＭＳ Ｐゴシック" charset="0"/>
              </a:rPr>
              <a:t> g(a)=g(b) implies a=b</a:t>
            </a:r>
          </a:p>
          <a:p>
            <a:pPr marL="0" indent="0" eaLnBrk="1" hangingPunct="1">
              <a:buNone/>
            </a:pPr>
            <a:r>
              <a:rPr lang="en-US" dirty="0" smtClean="0">
                <a:latin typeface="Arial" charset="0"/>
                <a:ea typeface="ＭＳ Ｐゴシック" charset="0"/>
                <a:cs typeface="ＭＳ Ｐゴシック" charset="0"/>
              </a:rPr>
              <a:t>Therefore g(x) is an injective function</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09442058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as problem-solving:</a:t>
            </a:r>
            <a:br>
              <a:rPr lang="en-US" dirty="0"/>
            </a:br>
            <a:r>
              <a:rPr lang="en-US" dirty="0"/>
              <a:t>Example of a research program</a:t>
            </a:r>
            <a:endParaRPr lang="en-US" dirty="0" smtClean="0"/>
          </a:p>
        </p:txBody>
      </p:sp>
      <p:sp>
        <p:nvSpPr>
          <p:cNvPr id="30722" name="Rectangle 3"/>
          <p:cNvSpPr>
            <a:spLocks noGrp="1" noChangeArrowheads="1"/>
          </p:cNvSpPr>
          <p:nvPr>
            <p:ph type="body" idx="1"/>
          </p:nvPr>
        </p:nvSpPr>
        <p:spPr/>
        <p:txBody>
          <a:bodyPr/>
          <a:lstStyle/>
          <a:p>
            <a:pPr marL="0" indent="0" eaLnBrk="1" hangingPunct="1">
              <a:buNone/>
            </a:pPr>
            <a:r>
              <a:rPr lang="en-US" dirty="0" smtClean="0">
                <a:latin typeface="Arial" charset="0"/>
                <a:ea typeface="ＭＳ Ｐゴシック" charset="0"/>
                <a:cs typeface="ＭＳ Ｐゴシック" charset="0"/>
              </a:rPr>
              <a:t>If f(g(x)) is an injective function, then g(x) is an injective function.</a:t>
            </a:r>
          </a:p>
          <a:p>
            <a:pPr marL="0" indent="0" eaLnBrk="1" hangingPunct="1">
              <a:buNone/>
            </a:pPr>
            <a:r>
              <a:rPr lang="en-US" dirty="0" smtClean="0">
                <a:latin typeface="Arial" charset="0"/>
                <a:ea typeface="ＭＳ Ｐゴシック" charset="0"/>
                <a:cs typeface="ＭＳ Ｐゴシック" charset="0"/>
              </a:rPr>
              <a:t>(DIRECT PROOF)</a:t>
            </a:r>
          </a:p>
          <a:p>
            <a:pPr marL="0" indent="0" eaLnBrk="1" hangingPunct="1">
              <a:buNone/>
            </a:pPr>
            <a:r>
              <a:rPr lang="en-US" dirty="0" smtClean="0">
                <a:latin typeface="Arial" charset="0"/>
                <a:ea typeface="ＭＳ Ｐゴシック" charset="0"/>
                <a:cs typeface="ＭＳ Ｐゴシック" charset="0"/>
              </a:rPr>
              <a:t>Assume f(g(x)) is an injective function.</a:t>
            </a:r>
          </a:p>
          <a:p>
            <a:pPr marL="0" indent="0" eaLnBrk="1" hangingPunct="1">
              <a:buNone/>
            </a:pPr>
            <a:r>
              <a:rPr lang="en-US" dirty="0" smtClean="0">
                <a:latin typeface="Arial" charset="0"/>
                <a:ea typeface="ＭＳ Ｐゴシック" charset="0"/>
                <a:cs typeface="ＭＳ Ｐゴシック" charset="0"/>
              </a:rPr>
              <a:t>Let a</a:t>
            </a:r>
            <a:r>
              <a:rPr lang="en-US" dirty="0">
                <a:latin typeface="Arial" charset="0"/>
                <a:ea typeface="ＭＳ Ｐゴシック" charset="0"/>
                <a:cs typeface="ＭＳ Ｐゴシック" charset="0"/>
              </a:rPr>
              <a:t> </a:t>
            </a:r>
            <a:r>
              <a:rPr lang="en-US" dirty="0" smtClean="0">
                <a:latin typeface="Arial" charset="0"/>
                <a:ea typeface="ＭＳ Ｐゴシック" charset="0"/>
                <a:cs typeface="ＭＳ Ｐゴシック" charset="0"/>
              </a:rPr>
              <a:t>and b be elements of the domain of g.</a:t>
            </a:r>
            <a:endParaRPr lang="en-US" dirty="0">
              <a:latin typeface="Arial" charset="0"/>
              <a:ea typeface="ＭＳ Ｐゴシック" charset="0"/>
              <a:cs typeface="ＭＳ Ｐゴシック" charset="0"/>
            </a:endParaRPr>
          </a:p>
          <a:p>
            <a:pPr marL="0" indent="0" eaLnBrk="1" hangingPunct="1">
              <a:buNone/>
            </a:pPr>
            <a:endParaRPr lang="en-US" dirty="0" smtClean="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smtClean="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r>
              <a:rPr lang="en-US" dirty="0">
                <a:solidFill>
                  <a:srgbClr val="0000FF"/>
                </a:solidFill>
                <a:latin typeface="Arial" charset="0"/>
                <a:ea typeface="ＭＳ Ｐゴシック" charset="0"/>
                <a:cs typeface="ＭＳ Ｐゴシック" charset="0"/>
              </a:rPr>
              <a:t>g</a:t>
            </a:r>
            <a:r>
              <a:rPr lang="en-US" dirty="0" smtClean="0">
                <a:solidFill>
                  <a:srgbClr val="0000FF"/>
                </a:solidFill>
                <a:latin typeface="Arial" charset="0"/>
                <a:ea typeface="ＭＳ Ｐゴシック" charset="0"/>
                <a:cs typeface="ＭＳ Ｐゴシック" charset="0"/>
              </a:rPr>
              <a:t>(a)=g(b)</a:t>
            </a:r>
            <a:r>
              <a:rPr lang="en-US" dirty="0" smtClean="0">
                <a:latin typeface="Arial" charset="0"/>
                <a:ea typeface="ＭＳ Ｐゴシック" charset="0"/>
                <a:cs typeface="ＭＳ Ｐゴシック" charset="0"/>
              </a:rPr>
              <a:t> implies </a:t>
            </a:r>
            <a:r>
              <a:rPr lang="en-US" dirty="0" smtClean="0">
                <a:solidFill>
                  <a:srgbClr val="FF0000"/>
                </a:solidFill>
                <a:latin typeface="Arial" charset="0"/>
                <a:ea typeface="ＭＳ Ｐゴシック" charset="0"/>
                <a:cs typeface="ＭＳ Ｐゴシック" charset="0"/>
              </a:rPr>
              <a:t>a=b</a:t>
            </a:r>
          </a:p>
          <a:p>
            <a:pPr marL="0" indent="0" eaLnBrk="1" hangingPunct="1">
              <a:buNone/>
            </a:pPr>
            <a:r>
              <a:rPr lang="en-US" dirty="0" smtClean="0">
                <a:latin typeface="Arial" charset="0"/>
                <a:ea typeface="ＭＳ Ｐゴシック" charset="0"/>
                <a:cs typeface="ＭＳ Ｐゴシック" charset="0"/>
              </a:rPr>
              <a:t>For all </a:t>
            </a:r>
            <a:r>
              <a:rPr lang="en-US" dirty="0" err="1" smtClean="0">
                <a:latin typeface="Arial" charset="0"/>
                <a:ea typeface="ＭＳ Ｐゴシック" charset="0"/>
                <a:cs typeface="ＭＳ Ｐゴシック" charset="0"/>
              </a:rPr>
              <a:t>a,b</a:t>
            </a:r>
            <a:r>
              <a:rPr lang="en-US" dirty="0" smtClean="0">
                <a:latin typeface="Arial" charset="0"/>
                <a:ea typeface="ＭＳ Ｐゴシック" charset="0"/>
                <a:cs typeface="ＭＳ Ｐゴシック" charset="0"/>
              </a:rPr>
              <a:t> in Dom(g), g(a)=g(b) implies a=b</a:t>
            </a:r>
          </a:p>
          <a:p>
            <a:pPr marL="0" indent="0" eaLnBrk="1" hangingPunct="1">
              <a:buNone/>
            </a:pPr>
            <a:r>
              <a:rPr lang="en-US" dirty="0" smtClean="0">
                <a:latin typeface="Arial" charset="0"/>
                <a:ea typeface="ＭＳ Ｐゴシック" charset="0"/>
                <a:cs typeface="ＭＳ Ｐゴシック" charset="0"/>
              </a:rPr>
              <a:t>Therefore g(x) is an injective function</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59983892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as problem-solving:</a:t>
            </a:r>
            <a:br>
              <a:rPr lang="en-US" dirty="0"/>
            </a:br>
            <a:r>
              <a:rPr lang="en-US" dirty="0"/>
              <a:t>Example of a research program</a:t>
            </a:r>
            <a:endParaRPr lang="en-US" dirty="0" smtClean="0"/>
          </a:p>
        </p:txBody>
      </p:sp>
      <p:sp>
        <p:nvSpPr>
          <p:cNvPr id="30722" name="Rectangle 3"/>
          <p:cNvSpPr>
            <a:spLocks noGrp="1" noChangeArrowheads="1"/>
          </p:cNvSpPr>
          <p:nvPr>
            <p:ph type="body" idx="1"/>
          </p:nvPr>
        </p:nvSpPr>
        <p:spPr/>
        <p:txBody>
          <a:bodyPr/>
          <a:lstStyle/>
          <a:p>
            <a:pPr marL="0" indent="0" eaLnBrk="1" hangingPunct="1">
              <a:buNone/>
            </a:pPr>
            <a:r>
              <a:rPr lang="en-US" dirty="0" smtClean="0">
                <a:latin typeface="Arial" charset="0"/>
                <a:ea typeface="ＭＳ Ｐゴシック" charset="0"/>
                <a:cs typeface="ＭＳ Ｐゴシック" charset="0"/>
              </a:rPr>
              <a:t>If f(g(x)) is an injective function, then g(x) is an injective function.</a:t>
            </a:r>
          </a:p>
          <a:p>
            <a:pPr marL="0" indent="0" eaLnBrk="1" hangingPunct="1">
              <a:buNone/>
            </a:pPr>
            <a:r>
              <a:rPr lang="en-US" dirty="0" smtClean="0">
                <a:latin typeface="Arial" charset="0"/>
                <a:ea typeface="ＭＳ Ｐゴシック" charset="0"/>
                <a:cs typeface="ＭＳ Ｐゴシック" charset="0"/>
              </a:rPr>
              <a:t>(DIRECT PROOF)</a:t>
            </a:r>
          </a:p>
          <a:p>
            <a:pPr marL="0" indent="0" eaLnBrk="1" hangingPunct="1">
              <a:buNone/>
            </a:pPr>
            <a:r>
              <a:rPr lang="en-US" dirty="0" smtClean="0">
                <a:latin typeface="Arial" charset="0"/>
                <a:ea typeface="ＭＳ Ｐゴシック" charset="0"/>
                <a:cs typeface="ＭＳ Ｐゴシック" charset="0"/>
              </a:rPr>
              <a:t>Assume f(g(x)) is an injective function.</a:t>
            </a:r>
          </a:p>
          <a:p>
            <a:pPr marL="0" indent="0" eaLnBrk="1" hangingPunct="1">
              <a:buNone/>
            </a:pPr>
            <a:r>
              <a:rPr lang="en-US" dirty="0" smtClean="0">
                <a:latin typeface="Arial" charset="0"/>
                <a:ea typeface="ＭＳ Ｐゴシック" charset="0"/>
                <a:cs typeface="ＭＳ Ｐゴシック" charset="0"/>
              </a:rPr>
              <a:t>Let a</a:t>
            </a:r>
            <a:r>
              <a:rPr lang="en-US" dirty="0">
                <a:latin typeface="Arial" charset="0"/>
                <a:ea typeface="ＭＳ Ｐゴシック" charset="0"/>
                <a:cs typeface="ＭＳ Ｐゴシック" charset="0"/>
              </a:rPr>
              <a:t> </a:t>
            </a:r>
            <a:r>
              <a:rPr lang="en-US" dirty="0" smtClean="0">
                <a:latin typeface="Arial" charset="0"/>
                <a:ea typeface="ＭＳ Ｐゴシック" charset="0"/>
                <a:cs typeface="ＭＳ Ｐゴシック" charset="0"/>
              </a:rPr>
              <a:t>and b be elements of the domain of g.</a:t>
            </a:r>
            <a:endParaRPr lang="en-US" dirty="0">
              <a:latin typeface="Arial" charset="0"/>
              <a:ea typeface="ＭＳ Ｐゴシック" charset="0"/>
              <a:cs typeface="ＭＳ Ｐゴシック" charset="0"/>
            </a:endParaRPr>
          </a:p>
          <a:p>
            <a:pPr marL="0" indent="0" eaLnBrk="1" hangingPunct="1">
              <a:buNone/>
            </a:pPr>
            <a:r>
              <a:rPr lang="en-US" dirty="0" smtClean="0">
                <a:solidFill>
                  <a:srgbClr val="0000FF"/>
                </a:solidFill>
                <a:latin typeface="Arial" charset="0"/>
                <a:ea typeface="ＭＳ Ｐゴシック" charset="0"/>
                <a:cs typeface="ＭＳ Ｐゴシック" charset="0"/>
              </a:rPr>
              <a:t>Suppose g(a)=g(b)</a:t>
            </a:r>
            <a:endParaRPr lang="en-US" dirty="0" smtClean="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smtClean="0">
              <a:latin typeface="Arial" charset="0"/>
              <a:ea typeface="ＭＳ Ｐゴシック" charset="0"/>
              <a:cs typeface="ＭＳ Ｐゴシック" charset="0"/>
            </a:endParaRPr>
          </a:p>
          <a:p>
            <a:pPr marL="0" indent="0" eaLnBrk="1" hangingPunct="1">
              <a:buNone/>
            </a:pPr>
            <a:r>
              <a:rPr lang="en-US" dirty="0" smtClean="0">
                <a:solidFill>
                  <a:srgbClr val="FF0000"/>
                </a:solidFill>
                <a:latin typeface="Arial" charset="0"/>
                <a:ea typeface="ＭＳ Ｐゴシック" charset="0"/>
                <a:cs typeface="ＭＳ Ｐゴシック" charset="0"/>
              </a:rPr>
              <a:t>Thus a=b</a:t>
            </a:r>
            <a:endParaRPr lang="en-US" dirty="0">
              <a:latin typeface="Arial" charset="0"/>
              <a:ea typeface="ＭＳ Ｐゴシック" charset="0"/>
              <a:cs typeface="ＭＳ Ｐゴシック" charset="0"/>
            </a:endParaRPr>
          </a:p>
          <a:p>
            <a:pPr marL="0" indent="0" eaLnBrk="1" hangingPunct="1">
              <a:buNone/>
            </a:pPr>
            <a:r>
              <a:rPr lang="en-US" dirty="0">
                <a:solidFill>
                  <a:srgbClr val="0000FF"/>
                </a:solidFill>
                <a:latin typeface="Arial" charset="0"/>
                <a:ea typeface="ＭＳ Ｐゴシック" charset="0"/>
                <a:cs typeface="ＭＳ Ｐゴシック" charset="0"/>
              </a:rPr>
              <a:t>g</a:t>
            </a:r>
            <a:r>
              <a:rPr lang="en-US" dirty="0" smtClean="0">
                <a:solidFill>
                  <a:srgbClr val="0000FF"/>
                </a:solidFill>
                <a:latin typeface="Arial" charset="0"/>
                <a:ea typeface="ＭＳ Ｐゴシック" charset="0"/>
                <a:cs typeface="ＭＳ Ｐゴシック" charset="0"/>
              </a:rPr>
              <a:t>(a)=g(b)</a:t>
            </a:r>
            <a:r>
              <a:rPr lang="en-US" dirty="0" smtClean="0">
                <a:latin typeface="Arial" charset="0"/>
                <a:ea typeface="ＭＳ Ｐゴシック" charset="0"/>
                <a:cs typeface="ＭＳ Ｐゴシック" charset="0"/>
              </a:rPr>
              <a:t> implies </a:t>
            </a:r>
            <a:r>
              <a:rPr lang="en-US" dirty="0" smtClean="0">
                <a:solidFill>
                  <a:srgbClr val="FF0000"/>
                </a:solidFill>
                <a:latin typeface="Arial" charset="0"/>
                <a:ea typeface="ＭＳ Ｐゴシック" charset="0"/>
                <a:cs typeface="ＭＳ Ｐゴシック" charset="0"/>
              </a:rPr>
              <a:t>a=b</a:t>
            </a:r>
          </a:p>
          <a:p>
            <a:pPr marL="0" indent="0" eaLnBrk="1" hangingPunct="1">
              <a:buNone/>
            </a:pPr>
            <a:r>
              <a:rPr lang="en-US" dirty="0" smtClean="0">
                <a:latin typeface="Arial" charset="0"/>
                <a:ea typeface="ＭＳ Ｐゴシック" charset="0"/>
                <a:cs typeface="ＭＳ Ｐゴシック" charset="0"/>
              </a:rPr>
              <a:t>For all </a:t>
            </a:r>
            <a:r>
              <a:rPr lang="en-US" dirty="0" err="1" smtClean="0">
                <a:latin typeface="Arial" charset="0"/>
                <a:ea typeface="ＭＳ Ｐゴシック" charset="0"/>
                <a:cs typeface="ＭＳ Ｐゴシック" charset="0"/>
              </a:rPr>
              <a:t>a,b</a:t>
            </a:r>
            <a:r>
              <a:rPr lang="en-US" dirty="0" smtClean="0">
                <a:latin typeface="Arial" charset="0"/>
                <a:ea typeface="ＭＳ Ｐゴシック" charset="0"/>
                <a:cs typeface="ＭＳ Ｐゴシック" charset="0"/>
              </a:rPr>
              <a:t> in Dom(g), g(a)=g(b) implies a=b</a:t>
            </a:r>
          </a:p>
          <a:p>
            <a:pPr marL="0" indent="0" eaLnBrk="1" hangingPunct="1">
              <a:buNone/>
            </a:pPr>
            <a:r>
              <a:rPr lang="en-US" dirty="0" smtClean="0">
                <a:latin typeface="Arial" charset="0"/>
                <a:ea typeface="ＭＳ Ｐゴシック" charset="0"/>
                <a:cs typeface="ＭＳ Ｐゴシック" charset="0"/>
              </a:rPr>
              <a:t>Therefore g(x) is an injective function</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418008707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Thanks</a:t>
            </a:r>
          </a:p>
        </p:txBody>
      </p:sp>
      <p:sp>
        <p:nvSpPr>
          <p:cNvPr id="16386" name="Rectangle 3"/>
          <p:cNvSpPr>
            <a:spLocks noGrp="1" noChangeArrowheads="1"/>
          </p:cNvSpPr>
          <p:nvPr>
            <p:ph type="body" idx="1"/>
          </p:nvPr>
        </p:nvSpPr>
        <p:spPr/>
        <p:txBody>
          <a:bodyPr/>
          <a:lstStyle/>
          <a:p>
            <a:pPr eaLnBrk="1" hangingPunct="1"/>
            <a:r>
              <a:rPr lang="en-US">
                <a:latin typeface="Arial" charset="0"/>
                <a:ea typeface="ＭＳ Ｐゴシック" charset="0"/>
                <a:cs typeface="ＭＳ Ｐゴシック" charset="0"/>
              </a:rPr>
              <a:t>To Tonya Bartell and Michigan State University for inviting me to speak</a:t>
            </a:r>
            <a:br>
              <a:rPr lang="en-US">
                <a:latin typeface="Arial" charset="0"/>
                <a:ea typeface="ＭＳ Ｐゴシック" charset="0"/>
                <a:cs typeface="ＭＳ Ｐゴシック" charset="0"/>
              </a:rPr>
            </a:br>
            <a:endParaRPr lang="en-US">
              <a:latin typeface="Arial" charset="0"/>
              <a:ea typeface="ＭＳ Ｐゴシック" charset="0"/>
              <a:cs typeface="ＭＳ Ｐゴシック" charset="0"/>
            </a:endParaRPr>
          </a:p>
          <a:p>
            <a:pPr eaLnBrk="1" hangingPunct="1"/>
            <a:r>
              <a:rPr lang="en-US">
                <a:latin typeface="Arial" charset="0"/>
                <a:ea typeface="ＭＳ Ｐゴシック" charset="0"/>
                <a:cs typeface="ＭＳ Ｐゴシック" charset="0"/>
              </a:rPr>
              <a:t>To my co-authors for helping me on the chapter</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as problem-solving:</a:t>
            </a:r>
            <a:br>
              <a:rPr lang="en-US" dirty="0"/>
            </a:br>
            <a:r>
              <a:rPr lang="en-US" dirty="0"/>
              <a:t>Example of a research program</a:t>
            </a:r>
            <a:endParaRPr lang="en-US" dirty="0" smtClean="0"/>
          </a:p>
        </p:txBody>
      </p:sp>
      <p:sp>
        <p:nvSpPr>
          <p:cNvPr id="30722" name="Rectangle 3"/>
          <p:cNvSpPr>
            <a:spLocks noGrp="1" noChangeArrowheads="1"/>
          </p:cNvSpPr>
          <p:nvPr>
            <p:ph type="body" idx="1"/>
          </p:nvPr>
        </p:nvSpPr>
        <p:spPr/>
        <p:txBody>
          <a:bodyPr/>
          <a:lstStyle/>
          <a:p>
            <a:pPr marL="0" indent="0" eaLnBrk="1" hangingPunct="1">
              <a:buNone/>
            </a:pPr>
            <a:r>
              <a:rPr lang="en-US" dirty="0" smtClean="0">
                <a:latin typeface="Arial" charset="0"/>
                <a:ea typeface="ＭＳ Ｐゴシック" charset="0"/>
                <a:cs typeface="ＭＳ Ｐゴシック" charset="0"/>
              </a:rPr>
              <a:t>If f(g(x)) is an injective function, then g(x) is an injective function.</a:t>
            </a:r>
          </a:p>
          <a:p>
            <a:pPr marL="0" indent="0" eaLnBrk="1" hangingPunct="1">
              <a:buNone/>
            </a:pPr>
            <a:r>
              <a:rPr lang="en-US" b="1" i="1" dirty="0" smtClean="0">
                <a:latin typeface="Arial" charset="0"/>
                <a:ea typeface="ＭＳ Ｐゴシック" charset="0"/>
                <a:cs typeface="ＭＳ Ｐゴシック" charset="0"/>
              </a:rPr>
              <a:t>Proof Framework </a:t>
            </a:r>
            <a:r>
              <a:rPr lang="en-US" dirty="0" smtClean="0">
                <a:latin typeface="Arial" charset="0"/>
                <a:ea typeface="ＭＳ Ｐゴシック" charset="0"/>
                <a:cs typeface="ＭＳ Ｐゴシック" charset="0"/>
              </a:rPr>
              <a:t>(Selden &amp; Selden, 1995)</a:t>
            </a:r>
            <a:endParaRPr lang="en-US" b="1" i="1" dirty="0" smtClean="0">
              <a:latin typeface="Arial" charset="0"/>
              <a:ea typeface="ＭＳ Ｐゴシック" charset="0"/>
              <a:cs typeface="ＭＳ Ｐゴシック" charset="0"/>
            </a:endParaRPr>
          </a:p>
          <a:p>
            <a:pPr marL="0" indent="0" eaLnBrk="1" hangingPunct="1">
              <a:buNone/>
            </a:pPr>
            <a:r>
              <a:rPr lang="en-US" dirty="0" smtClean="0">
                <a:solidFill>
                  <a:srgbClr val="008000"/>
                </a:solidFill>
                <a:latin typeface="Arial" charset="0"/>
                <a:ea typeface="ＭＳ Ｐゴシック" charset="0"/>
                <a:cs typeface="ＭＳ Ｐゴシック" charset="0"/>
              </a:rPr>
              <a:t>Assume f(g(x)) is an injective function.</a:t>
            </a:r>
          </a:p>
          <a:p>
            <a:pPr marL="0" indent="0" eaLnBrk="1" hangingPunct="1">
              <a:buNone/>
            </a:pPr>
            <a:r>
              <a:rPr lang="en-US" dirty="0" smtClean="0">
                <a:solidFill>
                  <a:srgbClr val="008000"/>
                </a:solidFill>
                <a:latin typeface="Arial" charset="0"/>
                <a:ea typeface="ＭＳ Ｐゴシック" charset="0"/>
                <a:cs typeface="ＭＳ Ｐゴシック" charset="0"/>
              </a:rPr>
              <a:t>Let a</a:t>
            </a:r>
            <a:r>
              <a:rPr lang="en-US" dirty="0">
                <a:solidFill>
                  <a:srgbClr val="008000"/>
                </a:solidFill>
                <a:latin typeface="Arial" charset="0"/>
                <a:ea typeface="ＭＳ Ｐゴシック" charset="0"/>
                <a:cs typeface="ＭＳ Ｐゴシック" charset="0"/>
              </a:rPr>
              <a:t> </a:t>
            </a:r>
            <a:r>
              <a:rPr lang="en-US" dirty="0" smtClean="0">
                <a:solidFill>
                  <a:srgbClr val="008000"/>
                </a:solidFill>
                <a:latin typeface="Arial" charset="0"/>
                <a:ea typeface="ＭＳ Ｐゴシック" charset="0"/>
                <a:cs typeface="ＭＳ Ｐゴシック" charset="0"/>
              </a:rPr>
              <a:t>and b be elements of the domain of g.</a:t>
            </a:r>
            <a:endParaRPr lang="en-US" dirty="0">
              <a:solidFill>
                <a:srgbClr val="008000"/>
              </a:solidFill>
              <a:latin typeface="Arial" charset="0"/>
              <a:ea typeface="ＭＳ Ｐゴシック" charset="0"/>
              <a:cs typeface="ＭＳ Ｐゴシック" charset="0"/>
            </a:endParaRPr>
          </a:p>
          <a:p>
            <a:pPr marL="0" indent="0" eaLnBrk="1" hangingPunct="1">
              <a:buNone/>
            </a:pPr>
            <a:r>
              <a:rPr lang="en-US" dirty="0" smtClean="0">
                <a:solidFill>
                  <a:srgbClr val="008000"/>
                </a:solidFill>
                <a:latin typeface="Arial" charset="0"/>
                <a:ea typeface="ＭＳ Ｐゴシック" charset="0"/>
                <a:cs typeface="ＭＳ Ｐゴシック" charset="0"/>
              </a:rPr>
              <a:t>Suppose g(a)=g(b)</a:t>
            </a:r>
          </a:p>
          <a:p>
            <a:pPr marL="0" indent="0" eaLnBrk="1" hangingPunct="1">
              <a:buNone/>
            </a:pPr>
            <a:endParaRPr lang="en-US" dirty="0">
              <a:solidFill>
                <a:srgbClr val="008000"/>
              </a:solidFill>
              <a:latin typeface="Arial" charset="0"/>
              <a:ea typeface="ＭＳ Ｐゴシック" charset="0"/>
              <a:cs typeface="ＭＳ Ｐゴシック" charset="0"/>
            </a:endParaRPr>
          </a:p>
          <a:p>
            <a:pPr marL="0" indent="0" eaLnBrk="1" hangingPunct="1">
              <a:buNone/>
            </a:pPr>
            <a:r>
              <a:rPr lang="en-US" b="1" dirty="0" smtClean="0">
                <a:solidFill>
                  <a:srgbClr val="FF0000"/>
                </a:solidFill>
                <a:latin typeface="Arial" charset="0"/>
                <a:ea typeface="ＭＳ Ｐゴシック" charset="0"/>
                <a:cs typeface="ＭＳ Ｐゴシック" charset="0"/>
              </a:rPr>
              <a:t>Problem solving part of the proof</a:t>
            </a:r>
          </a:p>
          <a:p>
            <a:pPr marL="0" indent="0" eaLnBrk="1" hangingPunct="1">
              <a:buNone/>
            </a:pPr>
            <a:r>
              <a:rPr lang="en-US" dirty="0" smtClean="0">
                <a:solidFill>
                  <a:srgbClr val="008000"/>
                </a:solidFill>
                <a:latin typeface="Arial" charset="0"/>
                <a:ea typeface="ＭＳ Ｐゴシック" charset="0"/>
                <a:cs typeface="ＭＳ Ｐゴシック" charset="0"/>
              </a:rPr>
              <a:t>Thus a=b</a:t>
            </a:r>
            <a:endParaRPr lang="en-US" dirty="0">
              <a:solidFill>
                <a:srgbClr val="008000"/>
              </a:solidFill>
              <a:latin typeface="Arial" charset="0"/>
              <a:ea typeface="ＭＳ Ｐゴシック" charset="0"/>
              <a:cs typeface="ＭＳ Ｐゴシック" charset="0"/>
            </a:endParaRPr>
          </a:p>
          <a:p>
            <a:pPr marL="0" indent="0" eaLnBrk="1" hangingPunct="1">
              <a:buNone/>
            </a:pPr>
            <a:r>
              <a:rPr lang="en-US" dirty="0">
                <a:solidFill>
                  <a:srgbClr val="008000"/>
                </a:solidFill>
                <a:latin typeface="Arial" charset="0"/>
                <a:ea typeface="ＭＳ Ｐゴシック" charset="0"/>
                <a:cs typeface="ＭＳ Ｐゴシック" charset="0"/>
              </a:rPr>
              <a:t>g</a:t>
            </a:r>
            <a:r>
              <a:rPr lang="en-US" dirty="0" smtClean="0">
                <a:solidFill>
                  <a:srgbClr val="008000"/>
                </a:solidFill>
                <a:latin typeface="Arial" charset="0"/>
                <a:ea typeface="ＭＳ Ｐゴシック" charset="0"/>
                <a:cs typeface="ＭＳ Ｐゴシック" charset="0"/>
              </a:rPr>
              <a:t>(a)=g(b) implies a=b</a:t>
            </a:r>
          </a:p>
          <a:p>
            <a:pPr marL="0" indent="0" eaLnBrk="1" hangingPunct="1">
              <a:buNone/>
            </a:pPr>
            <a:r>
              <a:rPr lang="en-US" dirty="0" smtClean="0">
                <a:solidFill>
                  <a:srgbClr val="008000"/>
                </a:solidFill>
                <a:latin typeface="Arial" charset="0"/>
                <a:ea typeface="ＭＳ Ｐゴシック" charset="0"/>
                <a:cs typeface="ＭＳ Ｐゴシック" charset="0"/>
              </a:rPr>
              <a:t>For all </a:t>
            </a:r>
            <a:r>
              <a:rPr lang="en-US" dirty="0" err="1" smtClean="0">
                <a:solidFill>
                  <a:srgbClr val="008000"/>
                </a:solidFill>
                <a:latin typeface="Arial" charset="0"/>
                <a:ea typeface="ＭＳ Ｐゴシック" charset="0"/>
                <a:cs typeface="ＭＳ Ｐゴシック" charset="0"/>
              </a:rPr>
              <a:t>a,b</a:t>
            </a:r>
            <a:r>
              <a:rPr lang="en-US" dirty="0" smtClean="0">
                <a:solidFill>
                  <a:srgbClr val="008000"/>
                </a:solidFill>
                <a:latin typeface="Arial" charset="0"/>
                <a:ea typeface="ＭＳ Ｐゴシック" charset="0"/>
                <a:cs typeface="ＭＳ Ｐゴシック" charset="0"/>
              </a:rPr>
              <a:t> in Dom(g), g(a)=g(b) implies a=b</a:t>
            </a:r>
          </a:p>
          <a:p>
            <a:pPr marL="0" indent="0" eaLnBrk="1" hangingPunct="1">
              <a:buNone/>
            </a:pPr>
            <a:r>
              <a:rPr lang="en-US" dirty="0" smtClean="0">
                <a:solidFill>
                  <a:srgbClr val="008000"/>
                </a:solidFill>
                <a:latin typeface="Arial" charset="0"/>
                <a:ea typeface="ＭＳ Ｐゴシック" charset="0"/>
                <a:cs typeface="ＭＳ Ｐゴシック" charset="0"/>
              </a:rPr>
              <a:t>Therefore g(x) is an injective function</a:t>
            </a:r>
            <a:endParaRPr lang="en-US" dirty="0">
              <a:solidFill>
                <a:srgbClr val="008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63017156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as problem-solving:</a:t>
            </a:r>
            <a:br>
              <a:rPr lang="en-US" dirty="0"/>
            </a:br>
            <a:r>
              <a:rPr lang="en-US" dirty="0"/>
              <a:t>Example of a research program</a:t>
            </a:r>
            <a:endParaRPr lang="en-US" dirty="0" smtClean="0"/>
          </a:p>
        </p:txBody>
      </p:sp>
      <p:sp>
        <p:nvSpPr>
          <p:cNvPr id="30722" name="Rectangle 3"/>
          <p:cNvSpPr>
            <a:spLocks noGrp="1" noChangeArrowheads="1"/>
          </p:cNvSpPr>
          <p:nvPr>
            <p:ph type="body" idx="1"/>
          </p:nvPr>
        </p:nvSpPr>
        <p:spPr/>
        <p:txBody>
          <a:bodyPr/>
          <a:lstStyle/>
          <a:p>
            <a:pPr eaLnBrk="1" hangingPunct="1"/>
            <a:r>
              <a:rPr lang="en-US" sz="2400" dirty="0" smtClean="0">
                <a:solidFill>
                  <a:srgbClr val="000000"/>
                </a:solidFill>
                <a:latin typeface="Arial" charset="0"/>
                <a:ea typeface="ＭＳ Ｐゴシック" charset="0"/>
                <a:cs typeface="ＭＳ Ｐゴシック" charset="0"/>
              </a:rPr>
              <a:t>Selden and Selden provide evidence that students lack the procedural skills to recognize proof frameworks.</a:t>
            </a:r>
          </a:p>
          <a:p>
            <a:pPr lvl="1" eaLnBrk="1" hangingPunct="1"/>
            <a:r>
              <a:rPr lang="en-US" sz="2000" dirty="0" smtClean="0">
                <a:solidFill>
                  <a:srgbClr val="000000"/>
                </a:solidFill>
                <a:latin typeface="Arial" charset="0"/>
                <a:ea typeface="ＭＳ Ｐゴシック" charset="0"/>
                <a:cs typeface="ＭＳ Ｐゴシック" charset="0"/>
              </a:rPr>
              <a:t>Most math majors cannot recognize the logical “if-then” structure of informal statements. (e.g., “all differentiable functions are continuous”). </a:t>
            </a:r>
            <a:r>
              <a:rPr lang="en-US" sz="1600" dirty="0" smtClean="0">
                <a:solidFill>
                  <a:srgbClr val="000000"/>
                </a:solidFill>
                <a:latin typeface="Arial" charset="0"/>
                <a:ea typeface="ＭＳ Ｐゴシック" charset="0"/>
                <a:cs typeface="ＭＳ Ｐゴシック" charset="0"/>
              </a:rPr>
              <a:t>(Selden &amp; Selden, 1995).</a:t>
            </a:r>
            <a:endParaRPr lang="en-US" sz="2000" dirty="0" smtClean="0">
              <a:solidFill>
                <a:srgbClr val="000000"/>
              </a:solidFill>
              <a:latin typeface="Arial" charset="0"/>
              <a:ea typeface="ＭＳ Ｐゴシック" charset="0"/>
              <a:cs typeface="ＭＳ Ｐゴシック" charset="0"/>
            </a:endParaRPr>
          </a:p>
          <a:p>
            <a:pPr lvl="1" eaLnBrk="1" hangingPunct="1"/>
            <a:r>
              <a:rPr lang="en-US" sz="2000" dirty="0" smtClean="0">
                <a:solidFill>
                  <a:srgbClr val="000000"/>
                </a:solidFill>
                <a:latin typeface="Arial" charset="0"/>
                <a:ea typeface="ＭＳ Ｐゴシック" charset="0"/>
                <a:cs typeface="ＭＳ Ｐゴシック" charset="0"/>
              </a:rPr>
              <a:t>For A-&gt;B statements, math majors will accept an argument assuming B and ending in A as a proof. </a:t>
            </a:r>
            <a:r>
              <a:rPr lang="en-US" sz="1600" dirty="0" smtClean="0">
                <a:solidFill>
                  <a:srgbClr val="000000"/>
                </a:solidFill>
                <a:latin typeface="Arial" charset="0"/>
                <a:ea typeface="ＭＳ Ｐゴシック" charset="0"/>
                <a:cs typeface="ＭＳ Ｐゴシック" charset="0"/>
              </a:rPr>
              <a:t>(Selden &amp; Selden, 2003; replicated in </a:t>
            </a:r>
            <a:r>
              <a:rPr lang="en-US" sz="1600" dirty="0" err="1" smtClean="0">
                <a:solidFill>
                  <a:srgbClr val="000000"/>
                </a:solidFill>
                <a:latin typeface="Arial" charset="0"/>
                <a:ea typeface="ＭＳ Ｐゴシック" charset="0"/>
                <a:cs typeface="ＭＳ Ｐゴシック" charset="0"/>
              </a:rPr>
              <a:t>Inglis</a:t>
            </a:r>
            <a:r>
              <a:rPr lang="en-US" sz="1600" dirty="0" smtClean="0">
                <a:solidFill>
                  <a:srgbClr val="000000"/>
                </a:solidFill>
                <a:latin typeface="Arial" charset="0"/>
                <a:ea typeface="ＭＳ Ｐゴシック" charset="0"/>
                <a:cs typeface="ＭＳ Ｐゴシック" charset="0"/>
              </a:rPr>
              <a:t> &amp; </a:t>
            </a:r>
            <a:r>
              <a:rPr lang="en-US" sz="1600" dirty="0" err="1" smtClean="0">
                <a:solidFill>
                  <a:srgbClr val="000000"/>
                </a:solidFill>
                <a:latin typeface="Arial" charset="0"/>
                <a:ea typeface="ＭＳ Ｐゴシック" charset="0"/>
                <a:cs typeface="ＭＳ Ｐゴシック" charset="0"/>
              </a:rPr>
              <a:t>Alcock</a:t>
            </a:r>
            <a:r>
              <a:rPr lang="en-US" sz="1600" dirty="0" smtClean="0">
                <a:solidFill>
                  <a:srgbClr val="000000"/>
                </a:solidFill>
                <a:latin typeface="Arial" charset="0"/>
                <a:ea typeface="ＭＳ Ｐゴシック" charset="0"/>
                <a:cs typeface="ＭＳ Ｐゴシック" charset="0"/>
              </a:rPr>
              <a:t>, 2012; Weber, 2010).</a:t>
            </a:r>
            <a:endParaRPr lang="en-US" sz="2000"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402749427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as problem-solving:</a:t>
            </a:r>
            <a:br>
              <a:rPr lang="en-US" dirty="0"/>
            </a:br>
            <a:r>
              <a:rPr lang="en-US" dirty="0"/>
              <a:t>Example of a research program</a:t>
            </a:r>
            <a:endParaRPr lang="en-US" dirty="0" smtClean="0"/>
          </a:p>
        </p:txBody>
      </p:sp>
      <p:sp>
        <p:nvSpPr>
          <p:cNvPr id="30722" name="Rectangle 3"/>
          <p:cNvSpPr>
            <a:spLocks noGrp="1" noChangeArrowheads="1"/>
          </p:cNvSpPr>
          <p:nvPr>
            <p:ph type="body" idx="1"/>
          </p:nvPr>
        </p:nvSpPr>
        <p:spPr/>
        <p:txBody>
          <a:bodyPr/>
          <a:lstStyle/>
          <a:p>
            <a:pPr eaLnBrk="1" hangingPunct="1"/>
            <a:r>
              <a:rPr lang="en-US" sz="2400" dirty="0" smtClean="0">
                <a:solidFill>
                  <a:srgbClr val="000000"/>
                </a:solidFill>
                <a:latin typeface="Arial" charset="0"/>
                <a:ea typeface="ＭＳ Ｐゴシック" charset="0"/>
                <a:cs typeface="ＭＳ Ｐゴシック" charset="0"/>
              </a:rPr>
              <a:t>Selden and Selden (2013) teach math majors how to prove by engaging in two stages.</a:t>
            </a:r>
          </a:p>
          <a:p>
            <a:pPr lvl="1" eaLnBrk="1" hangingPunct="1"/>
            <a:r>
              <a:rPr lang="en-US" sz="1800" dirty="0" smtClean="0">
                <a:solidFill>
                  <a:srgbClr val="000000"/>
                </a:solidFill>
                <a:latin typeface="Arial" charset="0"/>
                <a:ea typeface="ＭＳ Ｐゴシック" charset="0"/>
                <a:cs typeface="ＭＳ Ｐゴシック" charset="0"/>
              </a:rPr>
              <a:t>The </a:t>
            </a:r>
            <a:r>
              <a:rPr lang="en-US" sz="1800" i="1" dirty="0" smtClean="0">
                <a:solidFill>
                  <a:srgbClr val="000000"/>
                </a:solidFill>
                <a:latin typeface="Arial" charset="0"/>
                <a:ea typeface="ＭＳ Ｐゴシック" charset="0"/>
                <a:cs typeface="ＭＳ Ｐゴシック" charset="0"/>
              </a:rPr>
              <a:t>formal-rhetorical part</a:t>
            </a:r>
            <a:r>
              <a:rPr lang="en-US" sz="1800" dirty="0" smtClean="0">
                <a:solidFill>
                  <a:srgbClr val="000000"/>
                </a:solidFill>
                <a:latin typeface="Arial" charset="0"/>
                <a:ea typeface="ＭＳ Ｐゴシック" charset="0"/>
                <a:cs typeface="ＭＳ Ｐゴシック" charset="0"/>
              </a:rPr>
              <a:t> which involves choosing a proof framework and getting the beginning and ending of the proof as a procedural skill</a:t>
            </a:r>
          </a:p>
          <a:p>
            <a:pPr lvl="1" eaLnBrk="1" hangingPunct="1"/>
            <a:r>
              <a:rPr lang="en-US" dirty="0" smtClean="0">
                <a:solidFill>
                  <a:srgbClr val="000000"/>
                </a:solidFill>
                <a:latin typeface="Arial" charset="0"/>
                <a:ea typeface="ＭＳ Ｐゴシック" charset="0"/>
                <a:cs typeface="ＭＳ Ｐゴシック" charset="0"/>
              </a:rPr>
              <a:t>The </a:t>
            </a:r>
            <a:r>
              <a:rPr lang="en-US" i="1" dirty="0" smtClean="0">
                <a:solidFill>
                  <a:srgbClr val="000000"/>
                </a:solidFill>
                <a:latin typeface="Arial" charset="0"/>
                <a:ea typeface="ＭＳ Ｐゴシック" charset="0"/>
                <a:cs typeface="ＭＳ Ｐゴシック" charset="0"/>
              </a:rPr>
              <a:t>problem-solving part</a:t>
            </a:r>
            <a:r>
              <a:rPr lang="en-US" dirty="0" smtClean="0">
                <a:solidFill>
                  <a:srgbClr val="000000"/>
                </a:solidFill>
                <a:latin typeface="Arial" charset="0"/>
                <a:ea typeface="ＭＳ Ｐゴシック" charset="0"/>
                <a:cs typeface="ＭＳ Ｐゴシック" charset="0"/>
              </a:rPr>
              <a:t> which involves exploration and heuristics.</a:t>
            </a:r>
            <a:endParaRPr lang="en-US" sz="1800"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67417159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as problem-solving:</a:t>
            </a:r>
            <a:br>
              <a:rPr lang="en-US" dirty="0"/>
            </a:br>
            <a:r>
              <a:rPr lang="en-US" dirty="0"/>
              <a:t>Example of a research program</a:t>
            </a:r>
            <a:endParaRPr lang="en-US" dirty="0" smtClean="0"/>
          </a:p>
        </p:txBody>
      </p:sp>
      <p:sp>
        <p:nvSpPr>
          <p:cNvPr id="30722" name="Rectangle 3"/>
          <p:cNvSpPr>
            <a:spLocks noGrp="1" noChangeArrowheads="1"/>
          </p:cNvSpPr>
          <p:nvPr>
            <p:ph type="body" idx="1"/>
          </p:nvPr>
        </p:nvSpPr>
        <p:spPr/>
        <p:txBody>
          <a:bodyPr/>
          <a:lstStyle/>
          <a:p>
            <a:pPr eaLnBrk="1" hangingPunct="1"/>
            <a:r>
              <a:rPr lang="en-US" dirty="0" smtClean="0">
                <a:solidFill>
                  <a:srgbClr val="000000"/>
                </a:solidFill>
                <a:latin typeface="Arial" charset="0"/>
                <a:ea typeface="ＭＳ Ｐゴシック" charset="0"/>
                <a:cs typeface="ＭＳ Ｐゴシック" charset="0"/>
              </a:rPr>
              <a:t>Selden and Selden (1995) identified a skill that students needed to write proofs</a:t>
            </a:r>
            <a:endParaRPr lang="en-US" dirty="0">
              <a:solidFill>
                <a:srgbClr val="000000"/>
              </a:solidFill>
              <a:latin typeface="Arial" charset="0"/>
              <a:ea typeface="ＭＳ Ｐゴシック" charset="0"/>
              <a:cs typeface="ＭＳ Ｐゴシック" charset="0"/>
            </a:endParaRPr>
          </a:p>
          <a:p>
            <a:pPr lvl="1" eaLnBrk="1" hangingPunct="1"/>
            <a:r>
              <a:rPr lang="en-US" dirty="0" smtClean="0">
                <a:solidFill>
                  <a:srgbClr val="000000"/>
                </a:solidFill>
                <a:latin typeface="Arial" charset="0"/>
                <a:ea typeface="ＭＳ Ｐゴシック" charset="0"/>
                <a:cs typeface="ＭＳ Ｐゴシック" charset="0"/>
              </a:rPr>
              <a:t>They did this through theoretical analyses, although others do this by studying experts </a:t>
            </a:r>
            <a:r>
              <a:rPr lang="en-US" sz="1600" dirty="0" smtClean="0">
                <a:solidFill>
                  <a:srgbClr val="000000"/>
                </a:solidFill>
                <a:latin typeface="Arial" charset="0"/>
                <a:ea typeface="ＭＳ Ｐゴシック" charset="0"/>
                <a:cs typeface="ＭＳ Ｐゴシック" charset="0"/>
              </a:rPr>
              <a:t>(</a:t>
            </a:r>
            <a:r>
              <a:rPr lang="en-US" sz="1600" dirty="0" err="1" smtClean="0">
                <a:solidFill>
                  <a:srgbClr val="000000"/>
                </a:solidFill>
                <a:latin typeface="Arial" charset="0"/>
                <a:ea typeface="ＭＳ Ｐゴシック" charset="0"/>
                <a:cs typeface="ＭＳ Ｐゴシック" charset="0"/>
              </a:rPr>
              <a:t>Schoenfeld</a:t>
            </a:r>
            <a:r>
              <a:rPr lang="en-US" sz="1600" dirty="0" smtClean="0">
                <a:solidFill>
                  <a:srgbClr val="000000"/>
                </a:solidFill>
                <a:latin typeface="Arial" charset="0"/>
                <a:ea typeface="ＭＳ Ｐゴシック" charset="0"/>
                <a:cs typeface="ＭＳ Ｐゴシック" charset="0"/>
              </a:rPr>
              <a:t>, 1985; Weber, 2001)</a:t>
            </a:r>
          </a:p>
          <a:p>
            <a:pPr lvl="1" eaLnBrk="1" hangingPunct="1"/>
            <a:r>
              <a:rPr lang="en-US" dirty="0" smtClean="0">
                <a:solidFill>
                  <a:srgbClr val="000000"/>
                </a:solidFill>
                <a:latin typeface="Arial" charset="0"/>
                <a:ea typeface="ＭＳ Ｐゴシック" charset="0"/>
                <a:cs typeface="ＭＳ Ｐゴシック" charset="0"/>
              </a:rPr>
              <a:t>Although this skill was procedural, others have looked at heuristics </a:t>
            </a:r>
            <a:r>
              <a:rPr lang="en-US" sz="1600" dirty="0" smtClean="0">
                <a:solidFill>
                  <a:srgbClr val="000000"/>
                </a:solidFill>
                <a:latin typeface="Arial" charset="0"/>
                <a:ea typeface="ＭＳ Ｐゴシック" charset="0"/>
                <a:cs typeface="ＭＳ Ｐゴシック" charset="0"/>
              </a:rPr>
              <a:t>(</a:t>
            </a:r>
            <a:r>
              <a:rPr lang="en-US" sz="1600" dirty="0" err="1" smtClean="0">
                <a:solidFill>
                  <a:srgbClr val="000000"/>
                </a:solidFill>
                <a:latin typeface="Arial" charset="0"/>
                <a:ea typeface="ＭＳ Ｐゴシック" charset="0"/>
                <a:cs typeface="ＭＳ Ｐゴシック" charset="0"/>
              </a:rPr>
              <a:t>Schoenfeld</a:t>
            </a:r>
            <a:r>
              <a:rPr lang="en-US" sz="1600" dirty="0" smtClean="0">
                <a:solidFill>
                  <a:srgbClr val="000000"/>
                </a:solidFill>
                <a:latin typeface="Arial" charset="0"/>
                <a:ea typeface="ＭＳ Ｐゴシック" charset="0"/>
                <a:cs typeface="ＭＳ Ｐゴシック" charset="0"/>
              </a:rPr>
              <a:t>, 1985)</a:t>
            </a:r>
            <a:r>
              <a:rPr lang="en-US" dirty="0" smtClean="0">
                <a:solidFill>
                  <a:srgbClr val="000000"/>
                </a:solidFill>
                <a:latin typeface="Arial" charset="0"/>
                <a:ea typeface="ＭＳ Ｐゴシック" charset="0"/>
                <a:cs typeface="ＭＳ Ｐゴシック" charset="0"/>
              </a:rPr>
              <a:t>, planning </a:t>
            </a:r>
            <a:r>
              <a:rPr lang="en-US" sz="1600" dirty="0" smtClean="0">
                <a:solidFill>
                  <a:srgbClr val="000000"/>
                </a:solidFill>
                <a:latin typeface="Arial" charset="0"/>
                <a:ea typeface="ＭＳ Ｐゴシック" charset="0"/>
                <a:cs typeface="ＭＳ Ｐゴシック" charset="0"/>
              </a:rPr>
              <a:t>(</a:t>
            </a:r>
            <a:r>
              <a:rPr lang="en-US" sz="1600" dirty="0" err="1" smtClean="0">
                <a:solidFill>
                  <a:srgbClr val="000000"/>
                </a:solidFill>
                <a:latin typeface="Arial" charset="0"/>
                <a:ea typeface="ＭＳ Ｐゴシック" charset="0"/>
                <a:cs typeface="ＭＳ Ｐゴシック" charset="0"/>
              </a:rPr>
              <a:t>Polya</a:t>
            </a:r>
            <a:r>
              <a:rPr lang="en-US" sz="1600" dirty="0" smtClean="0">
                <a:solidFill>
                  <a:srgbClr val="000000"/>
                </a:solidFill>
                <a:latin typeface="Arial" charset="0"/>
                <a:ea typeface="ＭＳ Ｐゴシック" charset="0"/>
                <a:cs typeface="ＭＳ Ｐゴシック" charset="0"/>
              </a:rPr>
              <a:t>, 1945), </a:t>
            </a:r>
            <a:r>
              <a:rPr lang="en-US" dirty="0" smtClean="0">
                <a:solidFill>
                  <a:srgbClr val="000000"/>
                </a:solidFill>
                <a:latin typeface="Arial" charset="0"/>
                <a:ea typeface="ＭＳ Ｐゴシック" charset="0"/>
                <a:cs typeface="ＭＳ Ｐゴシック" charset="0"/>
              </a:rPr>
              <a:t>etc.</a:t>
            </a:r>
            <a:r>
              <a:rPr lang="en-US" sz="2000" dirty="0" smtClean="0">
                <a:solidFill>
                  <a:srgbClr val="000000"/>
                </a:solidFill>
                <a:latin typeface="Arial" charset="0"/>
                <a:ea typeface="ＭＳ Ｐゴシック" charset="0"/>
                <a:cs typeface="ＭＳ Ｐゴシック" charset="0"/>
              </a:rPr>
              <a:t> </a:t>
            </a:r>
          </a:p>
          <a:p>
            <a:pPr eaLnBrk="1" hangingPunct="1"/>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Selden and Selden (1995, 2003) documented that math majors lacked this skill.</a:t>
            </a:r>
          </a:p>
          <a:p>
            <a:pPr eaLnBrk="1" hangingPunct="1"/>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Selden and Selden (2013) designed instruction to teach this skill.</a:t>
            </a:r>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85034998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as </a:t>
            </a:r>
            <a:r>
              <a:rPr lang="en-US" dirty="0" smtClean="0"/>
              <a:t>convincing</a:t>
            </a:r>
          </a:p>
        </p:txBody>
      </p:sp>
      <p:sp>
        <p:nvSpPr>
          <p:cNvPr id="30722" name="Rectangle 3"/>
          <p:cNvSpPr>
            <a:spLocks noGrp="1" noChangeArrowheads="1"/>
          </p:cNvSpPr>
          <p:nvPr>
            <p:ph type="body" idx="1"/>
          </p:nvPr>
        </p:nvSpPr>
        <p:spPr/>
        <p:txBody>
          <a:bodyPr/>
          <a:lstStyle/>
          <a:p>
            <a:pPr eaLnBrk="1" hangingPunct="1"/>
            <a:r>
              <a:rPr lang="en-US" dirty="0" smtClean="0">
                <a:solidFill>
                  <a:srgbClr val="000000"/>
                </a:solidFill>
                <a:latin typeface="Arial" charset="0"/>
                <a:ea typeface="ＭＳ Ｐゴシック" charset="0"/>
                <a:cs typeface="ＭＳ Ｐゴシック" charset="0"/>
              </a:rPr>
              <a:t>Some have viewed proof as a convincing argument. Proof is an argument that convinces…</a:t>
            </a:r>
          </a:p>
          <a:p>
            <a:pPr lvl="1" eaLnBrk="1" hangingPunct="1"/>
            <a:r>
              <a:rPr lang="en-US" dirty="0">
                <a:solidFill>
                  <a:srgbClr val="000000"/>
                </a:solidFill>
                <a:latin typeface="Arial" charset="0"/>
                <a:ea typeface="ＭＳ Ｐゴシック" charset="0"/>
                <a:cs typeface="ＭＳ Ｐゴシック" charset="0"/>
              </a:rPr>
              <a:t>A</a:t>
            </a:r>
            <a:r>
              <a:rPr lang="en-US" dirty="0" smtClean="0">
                <a:solidFill>
                  <a:srgbClr val="000000"/>
                </a:solidFill>
                <a:latin typeface="Arial" charset="0"/>
                <a:ea typeface="ＭＳ Ｐゴシック" charset="0"/>
                <a:cs typeface="ＭＳ Ｐゴシック" charset="0"/>
              </a:rPr>
              <a:t> knowledgeable mathematician </a:t>
            </a:r>
            <a:r>
              <a:rPr lang="en-US" sz="1600" dirty="0" smtClean="0">
                <a:solidFill>
                  <a:srgbClr val="000000"/>
                </a:solidFill>
                <a:latin typeface="Arial" charset="0"/>
                <a:ea typeface="ＭＳ Ｐゴシック" charset="0"/>
                <a:cs typeface="ＭＳ Ｐゴシック" charset="0"/>
              </a:rPr>
              <a:t>(Davis &amp; </a:t>
            </a:r>
            <a:r>
              <a:rPr lang="en-US" sz="1600" dirty="0" err="1" smtClean="0">
                <a:solidFill>
                  <a:srgbClr val="000000"/>
                </a:solidFill>
                <a:latin typeface="Arial" charset="0"/>
                <a:ea typeface="ＭＳ Ｐゴシック" charset="0"/>
                <a:cs typeface="ＭＳ Ｐゴシック" charset="0"/>
              </a:rPr>
              <a:t>Hersh</a:t>
            </a:r>
            <a:r>
              <a:rPr lang="en-US" sz="1600" smtClean="0">
                <a:solidFill>
                  <a:srgbClr val="000000"/>
                </a:solidFill>
                <a:latin typeface="Arial" charset="0"/>
                <a:ea typeface="ＭＳ Ｐゴシック" charset="0"/>
                <a:cs typeface="ＭＳ Ｐゴシック" charset="0"/>
              </a:rPr>
              <a:t>, 1981)</a:t>
            </a:r>
            <a:endParaRPr lang="en-US" dirty="0" smtClean="0">
              <a:solidFill>
                <a:srgbClr val="000000"/>
              </a:solidFill>
              <a:latin typeface="Arial" charset="0"/>
              <a:ea typeface="ＭＳ Ｐゴシック" charset="0"/>
              <a:cs typeface="ＭＳ Ｐゴシック" charset="0"/>
            </a:endParaRPr>
          </a:p>
          <a:p>
            <a:pPr lvl="1" eaLnBrk="1" hangingPunct="1"/>
            <a:r>
              <a:rPr lang="en-US" dirty="0" smtClean="0">
                <a:solidFill>
                  <a:srgbClr val="000000"/>
                </a:solidFill>
                <a:latin typeface="Arial" charset="0"/>
                <a:ea typeface="ＭＳ Ｐゴシック" charset="0"/>
                <a:cs typeface="ＭＳ Ｐゴシック" charset="0"/>
              </a:rPr>
              <a:t>A reasonable skeptic </a:t>
            </a:r>
            <a:r>
              <a:rPr lang="en-US" sz="1600" dirty="0" smtClean="0">
                <a:solidFill>
                  <a:srgbClr val="000000"/>
                </a:solidFill>
                <a:latin typeface="Arial" charset="0"/>
                <a:ea typeface="ＭＳ Ｐゴシック" charset="0"/>
                <a:cs typeface="ＭＳ Ｐゴシック" charset="0"/>
              </a:rPr>
              <a:t>(</a:t>
            </a:r>
            <a:r>
              <a:rPr lang="en-US" sz="1600" dirty="0" err="1" smtClean="0">
                <a:solidFill>
                  <a:srgbClr val="000000"/>
                </a:solidFill>
                <a:latin typeface="Arial" charset="0"/>
                <a:ea typeface="ＭＳ Ｐゴシック" charset="0"/>
                <a:cs typeface="ＭＳ Ｐゴシック" charset="0"/>
              </a:rPr>
              <a:t>Volminik</a:t>
            </a:r>
            <a:r>
              <a:rPr lang="en-US" sz="1600" dirty="0" smtClean="0">
                <a:solidFill>
                  <a:srgbClr val="000000"/>
                </a:solidFill>
                <a:latin typeface="Arial" charset="0"/>
                <a:ea typeface="ＭＳ Ｐゴシック" charset="0"/>
                <a:cs typeface="ＭＳ Ｐゴシック" charset="0"/>
              </a:rPr>
              <a:t>, 1991)</a:t>
            </a:r>
            <a:endParaRPr lang="en-US" dirty="0" smtClean="0">
              <a:solidFill>
                <a:srgbClr val="000000"/>
              </a:solidFill>
              <a:latin typeface="Arial" charset="0"/>
              <a:ea typeface="ＭＳ Ｐゴシック" charset="0"/>
              <a:cs typeface="ＭＳ Ｐゴシック" charset="0"/>
            </a:endParaRPr>
          </a:p>
          <a:p>
            <a:pPr lvl="1" eaLnBrk="1" hangingPunct="1"/>
            <a:r>
              <a:rPr lang="en-US" dirty="0" smtClean="0">
                <a:solidFill>
                  <a:srgbClr val="000000"/>
                </a:solidFill>
                <a:latin typeface="Arial" charset="0"/>
                <a:ea typeface="ＭＳ Ｐゴシック" charset="0"/>
                <a:cs typeface="ＭＳ Ｐゴシック" charset="0"/>
              </a:rPr>
              <a:t>An enemy </a:t>
            </a:r>
            <a:r>
              <a:rPr lang="en-US" sz="1600" dirty="0" smtClean="0">
                <a:solidFill>
                  <a:srgbClr val="000000"/>
                </a:solidFill>
                <a:latin typeface="Arial" charset="0"/>
                <a:ea typeface="ＭＳ Ｐゴシック" charset="0"/>
                <a:cs typeface="ＭＳ Ｐゴシック" charset="0"/>
              </a:rPr>
              <a:t>(Mason, Burton, &amp; Stacey, 1981)</a:t>
            </a:r>
            <a:endParaRPr lang="en-US" dirty="0" smtClean="0">
              <a:solidFill>
                <a:srgbClr val="000000"/>
              </a:solidFill>
              <a:latin typeface="Arial" charset="0"/>
              <a:ea typeface="ＭＳ Ｐゴシック" charset="0"/>
              <a:cs typeface="ＭＳ Ｐゴシック" charset="0"/>
            </a:endParaRPr>
          </a:p>
          <a:p>
            <a:pPr lvl="1" eaLnBrk="1" hangingPunct="1"/>
            <a:r>
              <a:rPr lang="en-US" dirty="0" smtClean="0">
                <a:solidFill>
                  <a:srgbClr val="000000"/>
                </a:solidFill>
                <a:latin typeface="Arial" charset="0"/>
                <a:ea typeface="ＭＳ Ｐゴシック" charset="0"/>
                <a:cs typeface="ＭＳ Ｐゴシック" charset="0"/>
              </a:rPr>
              <a:t>A particular community at a particular time </a:t>
            </a:r>
            <a:r>
              <a:rPr lang="en-US" sz="1600" dirty="0" smtClean="0">
                <a:solidFill>
                  <a:srgbClr val="000000"/>
                </a:solidFill>
                <a:latin typeface="Arial" charset="0"/>
                <a:ea typeface="ＭＳ Ｐゴシック" charset="0"/>
                <a:cs typeface="ＭＳ Ｐゴシック" charset="0"/>
              </a:rPr>
              <a:t>(</a:t>
            </a:r>
            <a:r>
              <a:rPr lang="en-US" sz="1600" dirty="0" err="1" smtClean="0">
                <a:solidFill>
                  <a:srgbClr val="000000"/>
                </a:solidFill>
                <a:latin typeface="Arial" charset="0"/>
                <a:ea typeface="ＭＳ Ｐゴシック" charset="0"/>
                <a:cs typeface="ＭＳ Ｐゴシック" charset="0"/>
              </a:rPr>
              <a:t>Balacheff</a:t>
            </a:r>
            <a:r>
              <a:rPr lang="en-US" sz="1600" dirty="0" smtClean="0">
                <a:solidFill>
                  <a:srgbClr val="000000"/>
                </a:solidFill>
                <a:latin typeface="Arial" charset="0"/>
                <a:ea typeface="ＭＳ Ｐゴシック" charset="0"/>
                <a:cs typeface="ＭＳ Ｐゴシック" charset="0"/>
              </a:rPr>
              <a:t>, 1988)</a:t>
            </a:r>
            <a:endParaRPr lang="en-US" dirty="0" smtClean="0">
              <a:solidFill>
                <a:srgbClr val="000000"/>
              </a:solidFill>
              <a:latin typeface="Arial" charset="0"/>
              <a:ea typeface="ＭＳ Ｐゴシック" charset="0"/>
              <a:cs typeface="ＭＳ Ｐゴシック" charset="0"/>
            </a:endParaRPr>
          </a:p>
          <a:p>
            <a:pPr lvl="1" eaLnBrk="1" hangingPunct="1"/>
            <a:r>
              <a:rPr lang="en-US" dirty="0" smtClean="0">
                <a:solidFill>
                  <a:srgbClr val="000000"/>
                </a:solidFill>
                <a:latin typeface="Arial" charset="0"/>
                <a:ea typeface="ＭＳ Ｐゴシック" charset="0"/>
                <a:cs typeface="ＭＳ Ｐゴシック" charset="0"/>
              </a:rPr>
              <a:t>An individual or particular student </a:t>
            </a:r>
            <a:r>
              <a:rPr lang="en-US" sz="1600" dirty="0" smtClean="0">
                <a:solidFill>
                  <a:srgbClr val="000000"/>
                </a:solidFill>
                <a:latin typeface="Arial" charset="0"/>
                <a:ea typeface="ＭＳ Ｐゴシック" charset="0"/>
                <a:cs typeface="ＭＳ Ｐゴシック" charset="0"/>
              </a:rPr>
              <a:t>(</a:t>
            </a:r>
            <a:r>
              <a:rPr lang="en-US" sz="1600" dirty="0" err="1" smtClean="0">
                <a:solidFill>
                  <a:srgbClr val="000000"/>
                </a:solidFill>
                <a:latin typeface="Arial" charset="0"/>
                <a:ea typeface="ＭＳ Ｐゴシック" charset="0"/>
                <a:cs typeface="ＭＳ Ｐゴシック" charset="0"/>
              </a:rPr>
              <a:t>Harel</a:t>
            </a:r>
            <a:r>
              <a:rPr lang="en-US" sz="1600" dirty="0" smtClean="0">
                <a:solidFill>
                  <a:srgbClr val="000000"/>
                </a:solidFill>
                <a:latin typeface="Arial" charset="0"/>
                <a:ea typeface="ＭＳ Ｐゴシック" charset="0"/>
                <a:cs typeface="ＭＳ Ｐゴシック" charset="0"/>
              </a:rPr>
              <a:t> &amp; </a:t>
            </a:r>
            <a:r>
              <a:rPr lang="en-US" sz="1600" dirty="0" err="1" smtClean="0">
                <a:solidFill>
                  <a:srgbClr val="000000"/>
                </a:solidFill>
                <a:latin typeface="Arial" charset="0"/>
                <a:ea typeface="ＭＳ Ｐゴシック" charset="0"/>
                <a:cs typeface="ＭＳ Ｐゴシック" charset="0"/>
              </a:rPr>
              <a:t>Sowder</a:t>
            </a:r>
            <a:r>
              <a:rPr lang="en-US" sz="1600" dirty="0" smtClean="0">
                <a:solidFill>
                  <a:srgbClr val="000000"/>
                </a:solidFill>
                <a:latin typeface="Arial" charset="0"/>
                <a:ea typeface="ＭＳ Ｐゴシック" charset="0"/>
                <a:cs typeface="ＭＳ Ｐゴシック" charset="0"/>
              </a:rPr>
              <a:t>, 1998)</a:t>
            </a:r>
            <a:endParaRPr lang="en-US" dirty="0" smtClean="0">
              <a:solidFill>
                <a:srgbClr val="000000"/>
              </a:solidFill>
              <a:latin typeface="Arial" charset="0"/>
              <a:ea typeface="ＭＳ Ｐゴシック" charset="0"/>
              <a:cs typeface="ＭＳ Ｐゴシック" charset="0"/>
            </a:endParaRPr>
          </a:p>
          <a:p>
            <a:pPr eaLnBrk="1" hangingPunct="1"/>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This perspective was crystallized by </a:t>
            </a:r>
            <a:r>
              <a:rPr lang="en-US" dirty="0" err="1" smtClean="0">
                <a:solidFill>
                  <a:srgbClr val="000000"/>
                </a:solidFill>
                <a:latin typeface="Arial" charset="0"/>
                <a:ea typeface="ＭＳ Ｐゴシック" charset="0"/>
                <a:cs typeface="ＭＳ Ｐゴシック" charset="0"/>
              </a:rPr>
              <a:t>Harel</a:t>
            </a:r>
            <a:r>
              <a:rPr lang="en-US" dirty="0" smtClean="0">
                <a:solidFill>
                  <a:srgbClr val="000000"/>
                </a:solidFill>
                <a:latin typeface="Arial" charset="0"/>
                <a:ea typeface="ＭＳ Ｐゴシック" charset="0"/>
                <a:cs typeface="ＭＳ Ｐゴシック" charset="0"/>
              </a:rPr>
              <a:t> and </a:t>
            </a:r>
            <a:r>
              <a:rPr lang="en-US" dirty="0" err="1" smtClean="0">
                <a:solidFill>
                  <a:srgbClr val="000000"/>
                </a:solidFill>
                <a:latin typeface="Arial" charset="0"/>
                <a:ea typeface="ＭＳ Ｐゴシック" charset="0"/>
                <a:cs typeface="ＭＳ Ｐゴシック" charset="0"/>
              </a:rPr>
              <a:t>Sowder’s</a:t>
            </a:r>
            <a:r>
              <a:rPr lang="en-US" dirty="0" smtClean="0">
                <a:solidFill>
                  <a:srgbClr val="000000"/>
                </a:solidFill>
                <a:latin typeface="Arial" charset="0"/>
                <a:ea typeface="ＭＳ Ｐゴシック" charset="0"/>
                <a:cs typeface="ＭＳ Ｐゴシック" charset="0"/>
              </a:rPr>
              <a:t> (1998) seminal paper on </a:t>
            </a:r>
            <a:r>
              <a:rPr lang="en-US" i="1" dirty="0" smtClean="0">
                <a:solidFill>
                  <a:srgbClr val="000000"/>
                </a:solidFill>
                <a:latin typeface="Arial" charset="0"/>
                <a:ea typeface="ＭＳ Ｐゴシック" charset="0"/>
                <a:cs typeface="ＭＳ Ｐゴシック" charset="0"/>
              </a:rPr>
              <a:t>students’ proof schemes</a:t>
            </a:r>
            <a:r>
              <a:rPr lang="en-US" dirty="0" smtClean="0">
                <a:solidFill>
                  <a:srgbClr val="000000"/>
                </a:solidFill>
                <a:latin typeface="Arial" charset="0"/>
                <a:ea typeface="ＭＳ Ｐゴシック" charset="0"/>
                <a:cs typeface="ＭＳ Ｐゴシック" charset="0"/>
              </a:rPr>
              <a:t>, where these focused on how individuals sought to convince and persuade.</a:t>
            </a:r>
          </a:p>
          <a:p>
            <a:pPr lvl="1" eaLnBrk="1" hangingPunct="1"/>
            <a:r>
              <a:rPr lang="en-US" dirty="0" smtClean="0">
                <a:solidFill>
                  <a:srgbClr val="000000"/>
                </a:solidFill>
                <a:latin typeface="Arial" charset="0"/>
                <a:ea typeface="ＭＳ Ｐゴシック" charset="0"/>
                <a:cs typeface="ＭＳ Ｐゴシック" charset="0"/>
              </a:rPr>
              <a:t>A major accomplishment was shifting how we account for difficulties of proof. It was not a deficiency of problem solving but an issue of epistemic cognition </a:t>
            </a:r>
            <a:r>
              <a:rPr lang="en-US" sz="1600" dirty="0" smtClean="0">
                <a:solidFill>
                  <a:srgbClr val="000000"/>
                </a:solidFill>
                <a:latin typeface="Arial" charset="0"/>
                <a:ea typeface="ＭＳ Ｐゴシック" charset="0"/>
                <a:cs typeface="ＭＳ Ｐゴシック" charset="0"/>
              </a:rPr>
              <a:t>(Weber, </a:t>
            </a:r>
            <a:r>
              <a:rPr lang="en-US" sz="1600" dirty="0" err="1" smtClean="0">
                <a:solidFill>
                  <a:srgbClr val="000000"/>
                </a:solidFill>
                <a:latin typeface="Arial" charset="0"/>
                <a:ea typeface="ＭＳ Ｐゴシック" charset="0"/>
                <a:cs typeface="ＭＳ Ｐゴシック" charset="0"/>
              </a:rPr>
              <a:t>Inglis</a:t>
            </a:r>
            <a:r>
              <a:rPr lang="en-US" sz="1600" dirty="0" smtClean="0">
                <a:solidFill>
                  <a:srgbClr val="000000"/>
                </a:solidFill>
                <a:latin typeface="Arial" charset="0"/>
                <a:ea typeface="ＭＳ Ｐゴシック" charset="0"/>
                <a:cs typeface="ＭＳ Ｐゴシック" charset="0"/>
              </a:rPr>
              <a:t>, &amp; Mejia-Ramos, 2014).</a:t>
            </a:r>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0056264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as </a:t>
            </a:r>
            <a:r>
              <a:rPr lang="en-US" dirty="0" smtClean="0"/>
              <a:t>convincing:</a:t>
            </a:r>
            <a:br>
              <a:rPr lang="en-US" dirty="0" smtClean="0"/>
            </a:br>
            <a:r>
              <a:rPr lang="en-US" dirty="0" smtClean="0"/>
              <a:t>Characterizing proof</a:t>
            </a:r>
          </a:p>
        </p:txBody>
      </p:sp>
      <p:sp>
        <p:nvSpPr>
          <p:cNvPr id="30722" name="Rectangle 3"/>
          <p:cNvSpPr>
            <a:spLocks noGrp="1" noChangeArrowheads="1"/>
          </p:cNvSpPr>
          <p:nvPr>
            <p:ph type="body" idx="1"/>
          </p:nvPr>
        </p:nvSpPr>
        <p:spPr/>
        <p:txBody>
          <a:bodyPr/>
          <a:lstStyle/>
          <a:p>
            <a:pPr eaLnBrk="1" hangingPunct="1"/>
            <a:r>
              <a:rPr lang="en-US" dirty="0" smtClean="0">
                <a:solidFill>
                  <a:srgbClr val="000000"/>
                </a:solidFill>
                <a:latin typeface="Arial" charset="0"/>
                <a:ea typeface="ＭＳ Ｐゴシック" charset="0"/>
                <a:cs typeface="ＭＳ Ｐゴシック" charset="0"/>
              </a:rPr>
              <a:t>A </a:t>
            </a:r>
            <a:r>
              <a:rPr lang="en-US" i="1" dirty="0" smtClean="0">
                <a:solidFill>
                  <a:srgbClr val="000000"/>
                </a:solidFill>
                <a:latin typeface="Arial" charset="0"/>
                <a:ea typeface="ＭＳ Ｐゴシック" charset="0"/>
                <a:cs typeface="ＭＳ Ｐゴシック" charset="0"/>
              </a:rPr>
              <a:t>mathematical proof</a:t>
            </a:r>
            <a:r>
              <a:rPr lang="en-US" dirty="0" smtClean="0">
                <a:solidFill>
                  <a:srgbClr val="000000"/>
                </a:solidFill>
                <a:latin typeface="Arial" charset="0"/>
                <a:ea typeface="ＭＳ Ｐゴシック" charset="0"/>
                <a:cs typeface="ＭＳ Ｐゴシック" charset="0"/>
              </a:rPr>
              <a:t> is described as an argument that is based on deductive reasoning (as opposed to empirical or authoritative evidence) on the grounds that this convinces mathematicians</a:t>
            </a:r>
            <a:br>
              <a:rPr lang="en-US" dirty="0" smtClean="0">
                <a:solidFill>
                  <a:srgbClr val="000000"/>
                </a:solidFill>
                <a:latin typeface="Arial" charset="0"/>
                <a:ea typeface="ＭＳ Ｐゴシック" charset="0"/>
                <a:cs typeface="ＭＳ Ｐゴシック" charset="0"/>
              </a:rPr>
            </a:br>
            <a:r>
              <a:rPr lang="en-US" dirty="0" smtClean="0">
                <a:solidFill>
                  <a:srgbClr val="000000"/>
                </a:solidFill>
                <a:latin typeface="Arial" charset="0"/>
                <a:ea typeface="ＭＳ Ｐゴシック" charset="0"/>
                <a:cs typeface="ＭＳ Ｐゴシック" charset="0"/>
              </a:rPr>
              <a:t> </a:t>
            </a:r>
          </a:p>
          <a:p>
            <a:pPr eaLnBrk="1" hangingPunct="1"/>
            <a:r>
              <a:rPr lang="en-US" dirty="0" smtClean="0">
                <a:solidFill>
                  <a:srgbClr val="000000"/>
                </a:solidFill>
                <a:latin typeface="Arial" charset="0"/>
                <a:ea typeface="ＭＳ Ｐゴシック" charset="0"/>
                <a:cs typeface="ＭＳ Ｐゴシック" charset="0"/>
              </a:rPr>
              <a:t>Issues of how students regard various types of evidence and their standards of conviction are essential.</a:t>
            </a:r>
            <a:br>
              <a:rPr lang="en-US"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Issues of how students choose amongst valid strategies or overcome impasses tend to receive less emphasis.</a:t>
            </a:r>
          </a:p>
          <a:p>
            <a:pPr lvl="1" eaLnBrk="1" hangingPunct="1"/>
            <a:r>
              <a:rPr lang="en-US" dirty="0" smtClean="0">
                <a:solidFill>
                  <a:srgbClr val="000000"/>
                </a:solidFill>
                <a:latin typeface="Arial" charset="0"/>
                <a:ea typeface="ＭＳ Ｐゴシック" charset="0"/>
                <a:cs typeface="ＭＳ Ｐゴシック" charset="0"/>
              </a:rPr>
              <a:t>Students’ proof attempts tend to be primarily coded by the types of arguments with less interest in whether the logic is correct or some impasse was reached.</a:t>
            </a:r>
          </a:p>
          <a:p>
            <a:pPr lvl="1" eaLnBrk="1" hangingPunct="1"/>
            <a:r>
              <a:rPr lang="en-US" dirty="0" smtClean="0">
                <a:solidFill>
                  <a:srgbClr val="000000"/>
                </a:solidFill>
                <a:latin typeface="Arial" charset="0"/>
                <a:ea typeface="ＭＳ Ｐゴシック" charset="0"/>
                <a:cs typeface="ＭＳ Ｐゴシック" charset="0"/>
              </a:rPr>
              <a:t>Logical errors are sometimes noted, but usually not problematized as significant by the researcher.</a:t>
            </a:r>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46430828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as </a:t>
            </a:r>
            <a:r>
              <a:rPr lang="en-US" dirty="0" smtClean="0"/>
              <a:t>convincing:</a:t>
            </a:r>
            <a:br>
              <a:rPr lang="en-US" dirty="0" smtClean="0"/>
            </a:br>
            <a:r>
              <a:rPr lang="en-US" dirty="0" smtClean="0"/>
              <a:t>Research goals</a:t>
            </a:r>
          </a:p>
        </p:txBody>
      </p:sp>
      <p:sp>
        <p:nvSpPr>
          <p:cNvPr id="30722" name="Rectangle 3"/>
          <p:cNvSpPr>
            <a:spLocks noGrp="1" noChangeArrowheads="1"/>
          </p:cNvSpPr>
          <p:nvPr>
            <p:ph type="body" idx="1"/>
          </p:nvPr>
        </p:nvSpPr>
        <p:spPr/>
        <p:txBody>
          <a:bodyPr/>
          <a:lstStyle/>
          <a:p>
            <a:pPr eaLnBrk="1" hangingPunct="1"/>
            <a:r>
              <a:rPr lang="en-US" dirty="0" smtClean="0">
                <a:solidFill>
                  <a:srgbClr val="000000"/>
                </a:solidFill>
                <a:latin typeface="Arial" charset="0"/>
                <a:ea typeface="ＭＳ Ｐゴシック" charset="0"/>
                <a:cs typeface="ＭＳ Ｐゴシック" charset="0"/>
              </a:rPr>
              <a:t>The ultimate goal of the research is to design instruction that leads students to refine their standards of conviction to those held by mathematicians.</a:t>
            </a:r>
          </a:p>
          <a:p>
            <a:pPr lvl="1" eaLnBrk="1" hangingPunct="1"/>
            <a:r>
              <a:rPr lang="en-US" dirty="0" smtClean="0">
                <a:solidFill>
                  <a:srgbClr val="000000"/>
                </a:solidFill>
                <a:latin typeface="Arial" charset="0"/>
                <a:ea typeface="ＭＳ Ｐゴシック" charset="0"/>
                <a:cs typeface="ＭＳ Ｐゴシック" charset="0"/>
              </a:rPr>
              <a:t>“The goal of instruction must be unambiguous- namely to gradually refine students’ current proof schemes to the proof schemes shared and practiced by contemporary mathematicians” </a:t>
            </a:r>
            <a:r>
              <a:rPr lang="en-US" sz="1600" dirty="0" smtClean="0">
                <a:solidFill>
                  <a:srgbClr val="000000"/>
                </a:solidFill>
                <a:latin typeface="Arial" charset="0"/>
                <a:ea typeface="ＭＳ Ｐゴシック" charset="0"/>
                <a:cs typeface="ＭＳ Ｐゴシック" charset="0"/>
              </a:rPr>
              <a:t>(</a:t>
            </a:r>
            <a:r>
              <a:rPr lang="en-US" sz="1600" dirty="0" err="1" smtClean="0">
                <a:solidFill>
                  <a:srgbClr val="000000"/>
                </a:solidFill>
                <a:latin typeface="Arial" charset="0"/>
                <a:ea typeface="ＭＳ Ｐゴシック" charset="0"/>
                <a:cs typeface="ＭＳ Ｐゴシック" charset="0"/>
              </a:rPr>
              <a:t>Harel</a:t>
            </a:r>
            <a:r>
              <a:rPr lang="en-US" sz="1600" dirty="0" smtClean="0">
                <a:solidFill>
                  <a:srgbClr val="000000"/>
                </a:solidFill>
                <a:latin typeface="Arial" charset="0"/>
                <a:ea typeface="ＭＳ Ｐゴシック" charset="0"/>
                <a:cs typeface="ＭＳ Ｐゴシック" charset="0"/>
              </a:rPr>
              <a:t> &amp; </a:t>
            </a:r>
            <a:r>
              <a:rPr lang="en-US" sz="1600" dirty="0" err="1" smtClean="0">
                <a:solidFill>
                  <a:srgbClr val="000000"/>
                </a:solidFill>
                <a:latin typeface="Arial" charset="0"/>
                <a:ea typeface="ＭＳ Ｐゴシック" charset="0"/>
                <a:cs typeface="ＭＳ Ｐゴシック" charset="0"/>
              </a:rPr>
              <a:t>Sowder</a:t>
            </a:r>
            <a:r>
              <a:rPr lang="en-US" sz="1600" dirty="0" smtClean="0">
                <a:solidFill>
                  <a:srgbClr val="000000"/>
                </a:solidFill>
                <a:latin typeface="Arial" charset="0"/>
                <a:ea typeface="ＭＳ Ｐゴシック" charset="0"/>
                <a:cs typeface="ＭＳ Ｐゴシック" charset="0"/>
              </a:rPr>
              <a:t>, 2007).</a:t>
            </a:r>
          </a:p>
          <a:p>
            <a:pPr lvl="1" eaLnBrk="1" hangingPunct="1"/>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Research questions include:</a:t>
            </a:r>
          </a:p>
          <a:p>
            <a:pPr lvl="1" eaLnBrk="1" hangingPunct="1"/>
            <a:r>
              <a:rPr lang="en-US" dirty="0" smtClean="0">
                <a:solidFill>
                  <a:srgbClr val="000000"/>
                </a:solidFill>
                <a:latin typeface="Arial" charset="0"/>
                <a:ea typeface="ＭＳ Ｐゴシック" charset="0"/>
                <a:cs typeface="ＭＳ Ｐゴシック" charset="0"/>
              </a:rPr>
              <a:t>What are students’ and teachers’ proof schemes and/or standards of conviction?</a:t>
            </a:r>
          </a:p>
        </p:txBody>
      </p:sp>
    </p:spTree>
    <p:extLst>
      <p:ext uri="{BB962C8B-B14F-4D97-AF65-F5344CB8AC3E}">
        <p14:creationId xmlns:p14="http://schemas.microsoft.com/office/powerpoint/2010/main" val="73251837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as </a:t>
            </a:r>
            <a:r>
              <a:rPr lang="en-US" dirty="0" smtClean="0"/>
              <a:t>convincing:</a:t>
            </a:r>
            <a:br>
              <a:rPr lang="en-US" dirty="0" smtClean="0"/>
            </a:br>
            <a:r>
              <a:rPr lang="en-US" dirty="0" smtClean="0"/>
              <a:t>Example of a research program</a:t>
            </a:r>
          </a:p>
        </p:txBody>
      </p:sp>
      <p:sp>
        <p:nvSpPr>
          <p:cNvPr id="30722" name="Rectangle 3"/>
          <p:cNvSpPr>
            <a:spLocks noGrp="1" noChangeArrowheads="1"/>
          </p:cNvSpPr>
          <p:nvPr>
            <p:ph type="body" idx="1"/>
          </p:nvPr>
        </p:nvSpPr>
        <p:spPr/>
        <p:txBody>
          <a:bodyPr/>
          <a:lstStyle/>
          <a:p>
            <a:pPr eaLnBrk="1" hangingPunct="1"/>
            <a:r>
              <a:rPr lang="en-US" dirty="0" err="1" smtClean="0">
                <a:solidFill>
                  <a:srgbClr val="000000"/>
                </a:solidFill>
                <a:latin typeface="Arial" charset="0"/>
                <a:ea typeface="ＭＳ Ｐゴシック" charset="0"/>
                <a:cs typeface="ＭＳ Ｐゴシック" charset="0"/>
              </a:rPr>
              <a:t>Harel</a:t>
            </a:r>
            <a:r>
              <a:rPr lang="en-US" dirty="0" smtClean="0">
                <a:solidFill>
                  <a:srgbClr val="000000"/>
                </a:solidFill>
                <a:latin typeface="Arial" charset="0"/>
                <a:ea typeface="ＭＳ Ｐゴシック" charset="0"/>
                <a:cs typeface="ＭＳ Ｐゴシック" charset="0"/>
              </a:rPr>
              <a:t> and </a:t>
            </a:r>
            <a:r>
              <a:rPr lang="en-US" dirty="0" err="1" smtClean="0">
                <a:solidFill>
                  <a:srgbClr val="000000"/>
                </a:solidFill>
                <a:latin typeface="Arial" charset="0"/>
                <a:ea typeface="ＭＳ Ｐゴシック" charset="0"/>
                <a:cs typeface="ＭＳ Ｐゴシック" charset="0"/>
              </a:rPr>
              <a:t>Sowder</a:t>
            </a:r>
            <a:r>
              <a:rPr lang="en-US" dirty="0" smtClean="0">
                <a:solidFill>
                  <a:srgbClr val="000000"/>
                </a:solidFill>
                <a:latin typeface="Arial" charset="0"/>
                <a:ea typeface="ＭＳ Ｐゴシック" charset="0"/>
                <a:cs typeface="ＭＳ Ｐゴシック" charset="0"/>
              </a:rPr>
              <a:t> (2007) define one’s </a:t>
            </a:r>
            <a:r>
              <a:rPr lang="en-US" i="1" dirty="0" smtClean="0">
                <a:solidFill>
                  <a:srgbClr val="000000"/>
                </a:solidFill>
                <a:latin typeface="Arial" charset="0"/>
                <a:ea typeface="ＭＳ Ｐゴシック" charset="0"/>
                <a:cs typeface="ＭＳ Ｐゴシック" charset="0"/>
              </a:rPr>
              <a:t>proof scheme </a:t>
            </a:r>
            <a:r>
              <a:rPr lang="en-US" dirty="0" smtClean="0">
                <a:solidFill>
                  <a:srgbClr val="000000"/>
                </a:solidFill>
                <a:latin typeface="Arial" charset="0"/>
                <a:ea typeface="ＭＳ Ｐゴシック" charset="0"/>
                <a:cs typeface="ＭＳ Ｐゴシック" charset="0"/>
              </a:rPr>
              <a:t>as “what constitutes ascertaining and persuading for that person”.</a:t>
            </a:r>
          </a:p>
          <a:p>
            <a:pPr lvl="1" eaLnBrk="1" hangingPunct="1"/>
            <a:r>
              <a:rPr lang="en-US" dirty="0" smtClean="0">
                <a:solidFill>
                  <a:srgbClr val="000000"/>
                </a:solidFill>
                <a:latin typeface="Arial" charset="0"/>
                <a:ea typeface="ＭＳ Ｐゴシック" charset="0"/>
                <a:cs typeface="ＭＳ Ｐゴシック" charset="0"/>
              </a:rPr>
              <a:t>An </a:t>
            </a:r>
            <a:r>
              <a:rPr lang="en-US" i="1" dirty="0" smtClean="0">
                <a:solidFill>
                  <a:srgbClr val="000000"/>
                </a:solidFill>
                <a:latin typeface="Arial" charset="0"/>
                <a:ea typeface="ＭＳ Ｐゴシック" charset="0"/>
                <a:cs typeface="ＭＳ Ｐゴシック" charset="0"/>
              </a:rPr>
              <a:t>(inductive)</a:t>
            </a:r>
            <a:r>
              <a:rPr lang="en-US" dirty="0" smtClean="0">
                <a:solidFill>
                  <a:srgbClr val="000000"/>
                </a:solidFill>
                <a:latin typeface="Arial" charset="0"/>
                <a:ea typeface="ＭＳ Ｐゴシック" charset="0"/>
                <a:cs typeface="ＭＳ Ｐゴシック" charset="0"/>
              </a:rPr>
              <a:t> </a:t>
            </a:r>
            <a:r>
              <a:rPr lang="en-US" i="1" dirty="0" smtClean="0">
                <a:solidFill>
                  <a:srgbClr val="000000"/>
                </a:solidFill>
                <a:latin typeface="Arial" charset="0"/>
                <a:ea typeface="ＭＳ Ｐゴシック" charset="0"/>
                <a:cs typeface="ＭＳ Ｐゴシック" charset="0"/>
              </a:rPr>
              <a:t>empirical proof scheme</a:t>
            </a:r>
            <a:r>
              <a:rPr lang="en-US" dirty="0" smtClean="0">
                <a:solidFill>
                  <a:srgbClr val="000000"/>
                </a:solidFill>
                <a:latin typeface="Arial" charset="0"/>
                <a:ea typeface="ＭＳ Ｐゴシック" charset="0"/>
                <a:cs typeface="ＭＳ Ｐゴシック" charset="0"/>
              </a:rPr>
              <a:t> is “characterized by evidence from examples … and substitution of particular numbers for algebraic expressions, and so forth”.</a:t>
            </a:r>
          </a:p>
          <a:p>
            <a:pPr lvl="1" eaLnBrk="1" hangingPunct="1"/>
            <a:r>
              <a:rPr lang="en-US" dirty="0" smtClean="0">
                <a:solidFill>
                  <a:srgbClr val="000000"/>
                </a:solidFill>
                <a:latin typeface="Arial" charset="0"/>
                <a:ea typeface="ＭＳ Ｐゴシック" charset="0"/>
                <a:cs typeface="ＭＳ Ｐゴシック" charset="0"/>
              </a:rPr>
              <a:t>A </a:t>
            </a:r>
            <a:r>
              <a:rPr lang="en-US" i="1" dirty="0" smtClean="0">
                <a:solidFill>
                  <a:srgbClr val="000000"/>
                </a:solidFill>
                <a:latin typeface="Arial" charset="0"/>
                <a:ea typeface="ＭＳ Ｐゴシック" charset="0"/>
                <a:cs typeface="ＭＳ Ｐゴシック" charset="0"/>
              </a:rPr>
              <a:t>(transformational) deductive proof scheme</a:t>
            </a:r>
            <a:r>
              <a:rPr lang="en-US" dirty="0" smtClean="0">
                <a:solidFill>
                  <a:srgbClr val="000000"/>
                </a:solidFill>
                <a:latin typeface="Arial" charset="0"/>
                <a:ea typeface="ＭＳ Ｐゴシック" charset="0"/>
                <a:cs typeface="ＭＳ Ｐゴシック" charset="0"/>
              </a:rPr>
              <a:t> has “three essential characteristics: generality, operational thought, and logical inference”.</a:t>
            </a:r>
          </a:p>
          <a:p>
            <a:pPr lvl="1" eaLnBrk="1" hangingPunct="1"/>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A first goal of research is to see the proof schemes of various populations (middle school students, secondary students, university students, and teachers).</a:t>
            </a:r>
          </a:p>
        </p:txBody>
      </p:sp>
    </p:spTree>
    <p:extLst>
      <p:ext uri="{BB962C8B-B14F-4D97-AF65-F5344CB8AC3E}">
        <p14:creationId xmlns:p14="http://schemas.microsoft.com/office/powerpoint/2010/main" val="186650111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as </a:t>
            </a:r>
            <a:r>
              <a:rPr lang="en-US" dirty="0" smtClean="0"/>
              <a:t>convincing:</a:t>
            </a:r>
            <a:br>
              <a:rPr lang="en-US" dirty="0" smtClean="0"/>
            </a:br>
            <a:r>
              <a:rPr lang="en-US" dirty="0" smtClean="0"/>
              <a:t>Example of a research program</a:t>
            </a:r>
          </a:p>
        </p:txBody>
      </p:sp>
      <p:sp>
        <p:nvSpPr>
          <p:cNvPr id="30722" name="Rectangle 3"/>
          <p:cNvSpPr>
            <a:spLocks noGrp="1" noChangeArrowheads="1"/>
          </p:cNvSpPr>
          <p:nvPr>
            <p:ph type="body" idx="1"/>
          </p:nvPr>
        </p:nvSpPr>
        <p:spPr/>
        <p:txBody>
          <a:bodyPr/>
          <a:lstStyle/>
          <a:p>
            <a:pPr eaLnBrk="1" hangingPunct="1"/>
            <a:r>
              <a:rPr lang="en-US" dirty="0" err="1" smtClean="0">
                <a:solidFill>
                  <a:srgbClr val="000000"/>
                </a:solidFill>
                <a:latin typeface="Arial" charset="0"/>
                <a:ea typeface="ＭＳ Ｐゴシック" charset="0"/>
                <a:cs typeface="ＭＳ Ｐゴシック" charset="0"/>
              </a:rPr>
              <a:t>Recio</a:t>
            </a:r>
            <a:r>
              <a:rPr lang="en-US" dirty="0" smtClean="0">
                <a:solidFill>
                  <a:srgbClr val="000000"/>
                </a:solidFill>
                <a:latin typeface="Arial" charset="0"/>
                <a:ea typeface="ＭＳ Ｐゴシック" charset="0"/>
                <a:cs typeface="ＭＳ Ｐゴシック" charset="0"/>
              </a:rPr>
              <a:t> and </a:t>
            </a:r>
            <a:r>
              <a:rPr lang="en-US" dirty="0" err="1" smtClean="0">
                <a:solidFill>
                  <a:srgbClr val="000000"/>
                </a:solidFill>
                <a:latin typeface="Arial" charset="0"/>
                <a:ea typeface="ＭＳ Ｐゴシック" charset="0"/>
                <a:cs typeface="ＭＳ Ｐゴシック" charset="0"/>
              </a:rPr>
              <a:t>Godino</a:t>
            </a:r>
            <a:r>
              <a:rPr lang="en-US" dirty="0" smtClean="0">
                <a:solidFill>
                  <a:srgbClr val="000000"/>
                </a:solidFill>
                <a:latin typeface="Arial" charset="0"/>
                <a:ea typeface="ＭＳ Ｐゴシック" charset="0"/>
                <a:cs typeface="ＭＳ Ｐゴシック" charset="0"/>
              </a:rPr>
              <a:t> (2001) asked 429 first year university students were asked to justify a task from algebra.</a:t>
            </a:r>
          </a:p>
          <a:p>
            <a:pPr lvl="1" eaLnBrk="1" hangingPunct="1"/>
            <a:r>
              <a:rPr lang="en-US" dirty="0" smtClean="0">
                <a:solidFill>
                  <a:srgbClr val="000000"/>
                </a:solidFill>
                <a:latin typeface="Arial" charset="0"/>
                <a:ea typeface="ＭＳ Ｐゴシック" charset="0"/>
                <a:cs typeface="ＭＳ Ｐゴシック" charset="0"/>
              </a:rPr>
              <a:t>(Paraphrased) justify that “the difference of the squares of consecutive numbers is equal to the sum of those numbers”.</a:t>
            </a:r>
          </a:p>
          <a:p>
            <a:pPr lvl="1" eaLnBrk="1" hangingPunct="1"/>
            <a:r>
              <a:rPr lang="en-US" dirty="0" smtClean="0">
                <a:solidFill>
                  <a:srgbClr val="000000"/>
                </a:solidFill>
                <a:latin typeface="Arial" charset="0"/>
                <a:ea typeface="ＭＳ Ｐゴシック" charset="0"/>
                <a:cs typeface="ＭＳ Ｐゴシック" charset="0"/>
              </a:rPr>
              <a:t>43% of the responses were example-based.</a:t>
            </a:r>
          </a:p>
          <a:p>
            <a:pPr lvl="1" eaLnBrk="1" hangingPunct="1"/>
            <a:r>
              <a:rPr lang="en-US" dirty="0" smtClean="0">
                <a:solidFill>
                  <a:srgbClr val="000000"/>
                </a:solidFill>
                <a:latin typeface="Arial" charset="0"/>
                <a:ea typeface="ＭＳ Ｐゴシック" charset="0"/>
                <a:cs typeface="ＭＳ Ｐゴシック" charset="0"/>
              </a:rPr>
              <a:t>Analogous results were found by </a:t>
            </a:r>
            <a:r>
              <a:rPr lang="en-US" dirty="0" err="1" smtClean="0">
                <a:solidFill>
                  <a:srgbClr val="000000"/>
                </a:solidFill>
                <a:latin typeface="Arial" charset="0"/>
                <a:ea typeface="ＭＳ Ｐゴシック" charset="0"/>
                <a:cs typeface="ＭＳ Ｐゴシック" charset="0"/>
              </a:rPr>
              <a:t>Recio</a:t>
            </a:r>
            <a:r>
              <a:rPr lang="en-US" dirty="0" smtClean="0">
                <a:solidFill>
                  <a:srgbClr val="000000"/>
                </a:solidFill>
                <a:latin typeface="Arial" charset="0"/>
                <a:ea typeface="ＭＳ Ｐゴシック" charset="0"/>
                <a:cs typeface="ＭＳ Ｐゴシック" charset="0"/>
              </a:rPr>
              <a:t> and </a:t>
            </a:r>
            <a:r>
              <a:rPr lang="en-US" dirty="0" err="1" smtClean="0">
                <a:solidFill>
                  <a:srgbClr val="000000"/>
                </a:solidFill>
                <a:latin typeface="Arial" charset="0"/>
                <a:ea typeface="ＭＳ Ｐゴシック" charset="0"/>
                <a:cs typeface="ＭＳ Ｐゴシック" charset="0"/>
              </a:rPr>
              <a:t>Godino</a:t>
            </a:r>
            <a:r>
              <a:rPr lang="en-US" dirty="0" smtClean="0">
                <a:solidFill>
                  <a:srgbClr val="000000"/>
                </a:solidFill>
                <a:latin typeface="Arial" charset="0"/>
                <a:ea typeface="ＭＳ Ｐゴシック" charset="0"/>
                <a:cs typeface="ＭＳ Ｐゴシック" charset="0"/>
              </a:rPr>
              <a:t> (2001) with another sample in geometry.</a:t>
            </a:r>
            <a:br>
              <a:rPr lang="en-US" dirty="0" smtClean="0">
                <a:solidFill>
                  <a:srgbClr val="000000"/>
                </a:solidFill>
                <a:latin typeface="Arial" charset="0"/>
                <a:ea typeface="ＭＳ Ｐゴシック" charset="0"/>
                <a:cs typeface="ＭＳ Ｐゴシック" charset="0"/>
              </a:rPr>
            </a:br>
            <a:r>
              <a:rPr lang="en-US" dirty="0" smtClean="0">
                <a:solidFill>
                  <a:srgbClr val="000000"/>
                </a:solidFill>
                <a:latin typeface="Arial" charset="0"/>
                <a:ea typeface="ＭＳ Ｐゴシック" charset="0"/>
                <a:cs typeface="ＭＳ Ｐゴシック" charset="0"/>
              </a:rPr>
              <a:t>  </a:t>
            </a:r>
          </a:p>
          <a:p>
            <a:pPr eaLnBrk="1" hangingPunct="1"/>
            <a:r>
              <a:rPr lang="en-US" dirty="0" smtClean="0">
                <a:solidFill>
                  <a:srgbClr val="000000"/>
                </a:solidFill>
                <a:latin typeface="Arial" charset="0"/>
                <a:ea typeface="ＭＳ Ｐゴシック" charset="0"/>
                <a:cs typeface="ＭＳ Ｐゴシック" charset="0"/>
              </a:rPr>
              <a:t>Similar results have been found in large scale studies with middle school students </a:t>
            </a:r>
            <a:r>
              <a:rPr lang="en-US" sz="1600" dirty="0" smtClean="0">
                <a:solidFill>
                  <a:srgbClr val="000000"/>
                </a:solidFill>
                <a:latin typeface="Arial" charset="0"/>
                <a:ea typeface="ＭＳ Ｐゴシック" charset="0"/>
                <a:cs typeface="ＭＳ Ｐゴシック" charset="0"/>
              </a:rPr>
              <a:t>(Knuth, </a:t>
            </a:r>
            <a:r>
              <a:rPr lang="en-US" sz="1600" dirty="0" err="1" smtClean="0">
                <a:solidFill>
                  <a:srgbClr val="000000"/>
                </a:solidFill>
                <a:latin typeface="Arial" charset="0"/>
                <a:ea typeface="ＭＳ Ｐゴシック" charset="0"/>
                <a:cs typeface="ＭＳ Ｐゴシック" charset="0"/>
              </a:rPr>
              <a:t>Choppin</a:t>
            </a:r>
            <a:r>
              <a:rPr lang="en-US" sz="1600" dirty="0" smtClean="0">
                <a:solidFill>
                  <a:srgbClr val="000000"/>
                </a:solidFill>
                <a:latin typeface="Arial" charset="0"/>
                <a:ea typeface="ＭＳ Ｐゴシック" charset="0"/>
                <a:cs typeface="ＭＳ Ｐゴシック" charset="0"/>
              </a:rPr>
              <a:t>, &amp; </a:t>
            </a:r>
            <a:r>
              <a:rPr lang="en-US" sz="1600" dirty="0" err="1" smtClean="0">
                <a:solidFill>
                  <a:srgbClr val="000000"/>
                </a:solidFill>
                <a:latin typeface="Arial" charset="0"/>
                <a:ea typeface="ＭＳ Ｐゴシック" charset="0"/>
                <a:cs typeface="ＭＳ Ｐゴシック" charset="0"/>
              </a:rPr>
              <a:t>Bieda</a:t>
            </a:r>
            <a:r>
              <a:rPr lang="en-US" sz="1600" dirty="0" smtClean="0">
                <a:solidFill>
                  <a:srgbClr val="000000"/>
                </a:solidFill>
                <a:latin typeface="Arial" charset="0"/>
                <a:ea typeface="ＭＳ Ｐゴシック" charset="0"/>
                <a:cs typeface="ＭＳ Ｐゴシック" charset="0"/>
              </a:rPr>
              <a:t>, 2009)</a:t>
            </a:r>
            <a:r>
              <a:rPr lang="en-US" dirty="0" smtClean="0">
                <a:solidFill>
                  <a:srgbClr val="000000"/>
                </a:solidFill>
                <a:latin typeface="Arial" charset="0"/>
                <a:ea typeface="ＭＳ Ｐゴシック" charset="0"/>
                <a:cs typeface="ＭＳ Ｐゴシック" charset="0"/>
              </a:rPr>
              <a:t> and secondary students </a:t>
            </a:r>
            <a:r>
              <a:rPr lang="en-US" sz="1600" dirty="0" smtClean="0">
                <a:solidFill>
                  <a:srgbClr val="000000"/>
                </a:solidFill>
                <a:latin typeface="Arial" charset="0"/>
                <a:ea typeface="ＭＳ Ｐゴシック" charset="0"/>
                <a:cs typeface="ＭＳ Ｐゴシック" charset="0"/>
              </a:rPr>
              <a:t>(Healy &amp; </a:t>
            </a:r>
            <a:r>
              <a:rPr lang="en-US" sz="1600" dirty="0" err="1" smtClean="0">
                <a:solidFill>
                  <a:srgbClr val="000000"/>
                </a:solidFill>
                <a:latin typeface="Arial" charset="0"/>
                <a:ea typeface="ＭＳ Ｐゴシック" charset="0"/>
                <a:cs typeface="ＭＳ Ｐゴシック" charset="0"/>
              </a:rPr>
              <a:t>Hoyles</a:t>
            </a:r>
            <a:r>
              <a:rPr lang="en-US" sz="1600" dirty="0" smtClean="0">
                <a:solidFill>
                  <a:srgbClr val="000000"/>
                </a:solidFill>
                <a:latin typeface="Arial" charset="0"/>
                <a:ea typeface="ＭＳ Ｐゴシック" charset="0"/>
                <a:cs typeface="ＭＳ Ｐゴシック" charset="0"/>
              </a:rPr>
              <a:t>, 2000).</a:t>
            </a:r>
            <a:endParaRPr lang="en-US" dirty="0" smtClean="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27186129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as </a:t>
            </a:r>
            <a:r>
              <a:rPr lang="en-US" dirty="0" smtClean="0"/>
              <a:t>convincing:</a:t>
            </a:r>
            <a:br>
              <a:rPr lang="en-US" dirty="0" smtClean="0"/>
            </a:br>
            <a:r>
              <a:rPr lang="en-US" dirty="0" smtClean="0"/>
              <a:t>Example of a research program</a:t>
            </a:r>
          </a:p>
        </p:txBody>
      </p:sp>
      <p:sp>
        <p:nvSpPr>
          <p:cNvPr id="30722" name="Rectangle 3"/>
          <p:cNvSpPr>
            <a:spLocks noGrp="1" noChangeArrowheads="1"/>
          </p:cNvSpPr>
          <p:nvPr>
            <p:ph type="body" idx="1"/>
          </p:nvPr>
        </p:nvSpPr>
        <p:spPr/>
        <p:txBody>
          <a:bodyPr/>
          <a:lstStyle/>
          <a:p>
            <a:pPr eaLnBrk="1" hangingPunct="1"/>
            <a:r>
              <a:rPr lang="en-US" dirty="0" err="1" smtClean="0">
                <a:solidFill>
                  <a:srgbClr val="000000"/>
                </a:solidFill>
                <a:latin typeface="Arial" charset="0"/>
                <a:ea typeface="ＭＳ Ｐゴシック" charset="0"/>
                <a:cs typeface="ＭＳ Ｐゴシック" charset="0"/>
              </a:rPr>
              <a:t>Stylianides</a:t>
            </a:r>
            <a:r>
              <a:rPr lang="en-US" dirty="0" smtClean="0">
                <a:solidFill>
                  <a:srgbClr val="000000"/>
                </a:solidFill>
                <a:latin typeface="Arial" charset="0"/>
                <a:ea typeface="ＭＳ Ｐゴシック" charset="0"/>
                <a:cs typeface="ＭＳ Ｐゴシック" charset="0"/>
              </a:rPr>
              <a:t> and </a:t>
            </a:r>
            <a:r>
              <a:rPr lang="en-US" dirty="0" err="1" smtClean="0">
                <a:solidFill>
                  <a:srgbClr val="000000"/>
                </a:solidFill>
                <a:latin typeface="Arial" charset="0"/>
                <a:ea typeface="ＭＳ Ｐゴシック" charset="0"/>
                <a:cs typeface="ＭＳ Ｐゴシック" charset="0"/>
              </a:rPr>
              <a:t>Stylianides</a:t>
            </a:r>
            <a:r>
              <a:rPr lang="en-US" dirty="0" smtClean="0">
                <a:solidFill>
                  <a:srgbClr val="000000"/>
                </a:solidFill>
                <a:latin typeface="Arial" charset="0"/>
                <a:ea typeface="ＭＳ Ｐゴシック" charset="0"/>
                <a:cs typeface="ＭＳ Ｐゴシック" charset="0"/>
              </a:rPr>
              <a:t> (2009) conducted a teaching experiment in which pre-service teachers did the following:</a:t>
            </a:r>
          </a:p>
          <a:p>
            <a:pPr lvl="1" eaLnBrk="1" hangingPunct="1"/>
            <a:r>
              <a:rPr lang="en-US" dirty="0" smtClean="0">
                <a:solidFill>
                  <a:srgbClr val="000000"/>
                </a:solidFill>
                <a:latin typeface="Arial" charset="0"/>
                <a:ea typeface="ＭＳ Ｐゴシック" charset="0"/>
                <a:cs typeface="ＭＳ Ｐゴシック" charset="0"/>
              </a:rPr>
              <a:t>If a circle has </a:t>
            </a:r>
            <a:r>
              <a:rPr lang="en-US" i="1" dirty="0" smtClean="0">
                <a:solidFill>
                  <a:srgbClr val="000000"/>
                </a:solidFill>
                <a:latin typeface="Arial" charset="0"/>
                <a:ea typeface="ＭＳ Ｐゴシック" charset="0"/>
                <a:cs typeface="ＭＳ Ｐゴシック" charset="0"/>
              </a:rPr>
              <a:t>n</a:t>
            </a:r>
            <a:r>
              <a:rPr lang="en-US" dirty="0" smtClean="0">
                <a:solidFill>
                  <a:srgbClr val="000000"/>
                </a:solidFill>
                <a:latin typeface="Arial" charset="0"/>
                <a:ea typeface="ＭＳ Ｐゴシック" charset="0"/>
                <a:cs typeface="ＭＳ Ｐゴシック" charset="0"/>
              </a:rPr>
              <a:t> dots on its circumference and segments connecting all the dots, how many regions, at most, does this split the circle into?</a:t>
            </a:r>
          </a:p>
          <a:p>
            <a:pPr lvl="2" eaLnBrk="1" hangingPunct="1"/>
            <a:r>
              <a:rPr lang="en-US" dirty="0" smtClean="0">
                <a:solidFill>
                  <a:srgbClr val="000000"/>
                </a:solidFill>
                <a:latin typeface="Arial" charset="0"/>
                <a:ea typeface="ＭＳ Ｐゴシック" charset="0"/>
                <a:cs typeface="ＭＳ Ｐゴシック" charset="0"/>
              </a:rPr>
              <a:t>Answers are {1,2,4,8,16,31} for </a:t>
            </a:r>
            <a:r>
              <a:rPr lang="en-US" i="1" dirty="0" smtClean="0">
                <a:solidFill>
                  <a:srgbClr val="000000"/>
                </a:solidFill>
                <a:latin typeface="Arial" charset="0"/>
                <a:ea typeface="ＭＳ Ｐゴシック" charset="0"/>
                <a:cs typeface="ＭＳ Ｐゴシック" charset="0"/>
              </a:rPr>
              <a:t>n</a:t>
            </a:r>
            <a:r>
              <a:rPr lang="en-US" dirty="0" smtClean="0">
                <a:solidFill>
                  <a:srgbClr val="000000"/>
                </a:solidFill>
                <a:latin typeface="Arial" charset="0"/>
                <a:ea typeface="ＭＳ Ｐゴシック" charset="0"/>
                <a:cs typeface="ＭＳ Ｐゴシック" charset="0"/>
              </a:rPr>
              <a:t>=1,2,3,4,5,6.</a:t>
            </a:r>
          </a:p>
          <a:p>
            <a:pPr lvl="1" eaLnBrk="1" hangingPunct="1"/>
            <a:r>
              <a:rPr lang="en-US" dirty="0" smtClean="0">
                <a:solidFill>
                  <a:srgbClr val="000000"/>
                </a:solidFill>
                <a:latin typeface="Arial" charset="0"/>
                <a:ea typeface="ＭＳ Ｐゴシック" charset="0"/>
                <a:cs typeface="ＭＳ Ｐゴシック" charset="0"/>
              </a:rPr>
              <a:t>Is the statement “For all natural numbers </a:t>
            </a:r>
            <a:r>
              <a:rPr lang="en-US" i="1" dirty="0" smtClean="0">
                <a:solidFill>
                  <a:srgbClr val="000000"/>
                </a:solidFill>
                <a:latin typeface="Arial" charset="0"/>
                <a:ea typeface="ＭＳ Ｐゴシック" charset="0"/>
                <a:cs typeface="ＭＳ Ｐゴシック" charset="0"/>
              </a:rPr>
              <a:t>n</a:t>
            </a:r>
            <a:r>
              <a:rPr lang="en-US" dirty="0" smtClean="0">
                <a:solidFill>
                  <a:srgbClr val="000000"/>
                </a:solidFill>
                <a:latin typeface="Arial" charset="0"/>
                <a:ea typeface="ＭＳ Ｐゴシック" charset="0"/>
                <a:cs typeface="ＭＳ Ｐゴシック" charset="0"/>
              </a:rPr>
              <a:t>, 1141</a:t>
            </a:r>
            <a:r>
              <a:rPr lang="en-US" i="1" dirty="0" smtClean="0">
                <a:solidFill>
                  <a:srgbClr val="000000"/>
                </a:solidFill>
                <a:latin typeface="Arial" charset="0"/>
                <a:ea typeface="ＭＳ Ｐゴシック" charset="0"/>
                <a:cs typeface="ＭＳ Ｐゴシック" charset="0"/>
              </a:rPr>
              <a:t>n</a:t>
            </a:r>
            <a:r>
              <a:rPr lang="en-US" baseline="30000" dirty="0" smtClean="0">
                <a:solidFill>
                  <a:srgbClr val="000000"/>
                </a:solidFill>
                <a:latin typeface="Arial" charset="0"/>
                <a:ea typeface="ＭＳ Ｐゴシック" charset="0"/>
                <a:cs typeface="ＭＳ Ｐゴシック" charset="0"/>
              </a:rPr>
              <a:t>2</a:t>
            </a:r>
            <a:r>
              <a:rPr lang="en-US" dirty="0" smtClean="0">
                <a:solidFill>
                  <a:srgbClr val="000000"/>
                </a:solidFill>
                <a:latin typeface="Arial" charset="0"/>
                <a:ea typeface="ＭＳ Ｐゴシック" charset="0"/>
                <a:cs typeface="ＭＳ Ｐゴシック" charset="0"/>
              </a:rPr>
              <a:t> + 1 is not a perfect square” true?</a:t>
            </a:r>
          </a:p>
          <a:p>
            <a:pPr lvl="2" eaLnBrk="1" hangingPunct="1"/>
            <a:r>
              <a:rPr lang="en-US" dirty="0" smtClean="0">
                <a:solidFill>
                  <a:srgbClr val="000000"/>
                </a:solidFill>
                <a:latin typeface="Arial" charset="0"/>
                <a:ea typeface="ＭＳ Ｐゴシック" charset="0"/>
                <a:cs typeface="ＭＳ Ｐゴシック" charset="0"/>
              </a:rPr>
              <a:t>No, but the first counterexample exceeds 10</a:t>
            </a:r>
            <a:r>
              <a:rPr lang="en-US" baseline="30000" dirty="0" smtClean="0">
                <a:solidFill>
                  <a:srgbClr val="000000"/>
                </a:solidFill>
                <a:latin typeface="Arial" charset="0"/>
                <a:ea typeface="ＭＳ Ｐゴシック" charset="0"/>
                <a:cs typeface="ＭＳ Ｐゴシック" charset="0"/>
              </a:rPr>
              <a:t>25</a:t>
            </a:r>
            <a:r>
              <a:rPr lang="en-US" dirty="0" smtClean="0">
                <a:solidFill>
                  <a:srgbClr val="000000"/>
                </a:solidFill>
                <a:latin typeface="Arial" charset="0"/>
                <a:ea typeface="ＭＳ Ｐゴシック" charset="0"/>
                <a:cs typeface="ＭＳ Ｐゴシック" charset="0"/>
              </a:rPr>
              <a:t>.</a:t>
            </a:r>
          </a:p>
          <a:p>
            <a:pPr lvl="1" eaLnBrk="1" hangingPunct="1"/>
            <a:r>
              <a:rPr lang="en-US" dirty="0" smtClean="0">
                <a:solidFill>
                  <a:srgbClr val="000000"/>
                </a:solidFill>
                <a:latin typeface="Arial" charset="0"/>
                <a:ea typeface="ＭＳ Ｐゴシック" charset="0"/>
                <a:cs typeface="ＭＳ Ｐゴシック" charset="0"/>
              </a:rPr>
              <a:t>PSTs accepted that empirical evidence was inherently unreliable and appreciated deduction as a useful alternative.</a:t>
            </a:r>
          </a:p>
          <a:p>
            <a:pPr eaLnBrk="1" hangingPunct="1"/>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Brown (2014) recently published a similar experiment.</a:t>
            </a:r>
          </a:p>
        </p:txBody>
      </p:sp>
    </p:spTree>
    <p:extLst>
      <p:ext uri="{BB962C8B-B14F-4D97-AF65-F5344CB8AC3E}">
        <p14:creationId xmlns:p14="http://schemas.microsoft.com/office/powerpoint/2010/main" val="342784957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My co-authors</a:t>
            </a:r>
          </a:p>
        </p:txBody>
      </p:sp>
      <p:sp>
        <p:nvSpPr>
          <p:cNvPr id="18434" name="Rectangle 3"/>
          <p:cNvSpPr>
            <a:spLocks noGrp="1" noChangeArrowheads="1"/>
          </p:cNvSpPr>
          <p:nvPr>
            <p:ph type="body" idx="1"/>
          </p:nvPr>
        </p:nvSpPr>
        <p:spPr/>
        <p:txBody>
          <a:bodyPr/>
          <a:lstStyle/>
          <a:p>
            <a:pPr marL="0" indent="0" eaLnBrk="1" hangingPunct="1">
              <a:buFontTx/>
              <a:buNone/>
            </a:pPr>
            <a:r>
              <a:rPr lang="en-US" b="1">
                <a:latin typeface="Arial" charset="0"/>
                <a:ea typeface="ＭＳ Ｐゴシック" charset="0"/>
                <a:cs typeface="ＭＳ Ｐゴシック" charset="0"/>
              </a:rPr>
              <a:t>                          </a:t>
            </a:r>
            <a:r>
              <a:rPr lang="en-US" sz="2400" b="1">
                <a:latin typeface="Arial" charset="0"/>
                <a:ea typeface="ＭＳ Ｐゴシック" charset="0"/>
                <a:cs typeface="ＭＳ Ｐゴシック" charset="0"/>
              </a:rPr>
              <a:t>Andreas Stylianides</a:t>
            </a:r>
          </a:p>
          <a:p>
            <a:pPr marL="0" indent="0" eaLnBrk="1" hangingPunct="1">
              <a:buFontTx/>
              <a:buNone/>
            </a:pPr>
            <a:endParaRPr lang="en-US" sz="2400" b="1">
              <a:latin typeface="Arial" charset="0"/>
              <a:ea typeface="ＭＳ Ｐゴシック" charset="0"/>
              <a:cs typeface="ＭＳ Ｐゴシック" charset="0"/>
            </a:endParaRPr>
          </a:p>
          <a:p>
            <a:pPr marL="0" indent="0" eaLnBrk="1" hangingPunct="1">
              <a:buFontTx/>
              <a:buNone/>
            </a:pPr>
            <a:endParaRPr lang="en-US" sz="2400" b="1">
              <a:latin typeface="Arial" charset="0"/>
              <a:ea typeface="ＭＳ Ｐゴシック" charset="0"/>
              <a:cs typeface="ＭＳ Ｐゴシック" charset="0"/>
            </a:endParaRPr>
          </a:p>
          <a:p>
            <a:pPr marL="0" indent="0" eaLnBrk="1" hangingPunct="1">
              <a:buFontTx/>
              <a:buNone/>
            </a:pPr>
            <a:endParaRPr lang="en-US" sz="2400" b="1">
              <a:latin typeface="Arial" charset="0"/>
              <a:ea typeface="ＭＳ Ｐゴシック" charset="0"/>
              <a:cs typeface="ＭＳ Ｐゴシック" charset="0"/>
            </a:endParaRPr>
          </a:p>
          <a:p>
            <a:pPr marL="0" indent="0" eaLnBrk="1" hangingPunct="1">
              <a:buFontTx/>
              <a:buNone/>
            </a:pPr>
            <a:endParaRPr lang="en-US" sz="2400" b="1">
              <a:latin typeface="Arial" charset="0"/>
              <a:ea typeface="ＭＳ Ｐゴシック" charset="0"/>
              <a:cs typeface="ＭＳ Ｐゴシック" charset="0"/>
            </a:endParaRPr>
          </a:p>
          <a:p>
            <a:pPr marL="0" indent="0" eaLnBrk="1" hangingPunct="1">
              <a:buFontTx/>
              <a:buNone/>
            </a:pPr>
            <a:endParaRPr lang="en-US" sz="2400" b="1">
              <a:latin typeface="Arial" charset="0"/>
              <a:ea typeface="ＭＳ Ｐゴシック" charset="0"/>
              <a:cs typeface="ＭＳ Ｐゴシック" charset="0"/>
            </a:endParaRPr>
          </a:p>
          <a:p>
            <a:pPr marL="0" indent="0" eaLnBrk="1" hangingPunct="1">
              <a:buFontTx/>
              <a:buNone/>
            </a:pPr>
            <a:endParaRPr lang="en-US" sz="2400" b="1">
              <a:latin typeface="Arial" charset="0"/>
              <a:ea typeface="ＭＳ Ｐゴシック" charset="0"/>
              <a:cs typeface="ＭＳ Ｐゴシック" charset="0"/>
            </a:endParaRPr>
          </a:p>
          <a:p>
            <a:pPr marL="0" indent="0" eaLnBrk="1" hangingPunct="1">
              <a:buFontTx/>
              <a:buNone/>
            </a:pPr>
            <a:r>
              <a:rPr lang="en-US" sz="2400" b="1">
                <a:latin typeface="Arial" charset="0"/>
                <a:ea typeface="ＭＳ Ｐゴシック" charset="0"/>
                <a:cs typeface="ＭＳ Ｐゴシック" charset="0"/>
              </a:rPr>
              <a:t>                      Gabriel Stylianides</a:t>
            </a:r>
            <a:endParaRPr lang="en-US" b="1">
              <a:latin typeface="Arial" charset="0"/>
              <a:ea typeface="ＭＳ Ｐゴシック" charset="0"/>
              <a:cs typeface="ＭＳ Ｐゴシック" charset="0"/>
            </a:endParaRPr>
          </a:p>
        </p:txBody>
      </p:sp>
      <p:pic>
        <p:nvPicPr>
          <p:cNvPr id="18435" name="Picture 1" descr="stylianides_andrea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600" y="990600"/>
            <a:ext cx="1714500" cy="220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2" descr="stylianides_andrea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733800"/>
            <a:ext cx="1795463"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as </a:t>
            </a:r>
            <a:r>
              <a:rPr lang="en-US" dirty="0" smtClean="0"/>
              <a:t>convincing:</a:t>
            </a:r>
            <a:br>
              <a:rPr lang="en-US" dirty="0" smtClean="0"/>
            </a:br>
            <a:r>
              <a:rPr lang="en-US" dirty="0" smtClean="0"/>
              <a:t>Example of a research program</a:t>
            </a:r>
          </a:p>
        </p:txBody>
      </p:sp>
      <p:sp>
        <p:nvSpPr>
          <p:cNvPr id="30722" name="Rectangle 3"/>
          <p:cNvSpPr>
            <a:spLocks noGrp="1" noChangeArrowheads="1"/>
          </p:cNvSpPr>
          <p:nvPr>
            <p:ph type="body" idx="1"/>
          </p:nvPr>
        </p:nvSpPr>
        <p:spPr/>
        <p:txBody>
          <a:bodyPr/>
          <a:lstStyle/>
          <a:p>
            <a:pPr eaLnBrk="1" hangingPunct="1"/>
            <a:r>
              <a:rPr lang="en-US" dirty="0" smtClean="0">
                <a:solidFill>
                  <a:srgbClr val="000000"/>
                </a:solidFill>
                <a:latin typeface="Arial" charset="0"/>
                <a:ea typeface="ＭＳ Ｐゴシック" charset="0"/>
                <a:cs typeface="ＭＳ Ｐゴシック" charset="0"/>
              </a:rPr>
              <a:t>Students’ proof schemes are often inferred by the types of arguments they submit.</a:t>
            </a:r>
          </a:p>
          <a:p>
            <a:pPr lvl="1" eaLnBrk="1" hangingPunct="1"/>
            <a:r>
              <a:rPr lang="en-US" dirty="0" smtClean="0">
                <a:solidFill>
                  <a:srgbClr val="000000"/>
                </a:solidFill>
                <a:latin typeface="Arial" charset="0"/>
                <a:ea typeface="ＭＳ Ｐゴシック" charset="0"/>
                <a:cs typeface="ＭＳ Ｐゴシック" charset="0"/>
              </a:rPr>
              <a:t>Others ask students if they find given arguments convincing or satisfying standards of proof </a:t>
            </a:r>
            <a:r>
              <a:rPr lang="en-US" sz="1600" dirty="0" smtClean="0">
                <a:solidFill>
                  <a:srgbClr val="000000"/>
                </a:solidFill>
                <a:latin typeface="Arial" charset="0"/>
                <a:ea typeface="ＭＳ Ｐゴシック" charset="0"/>
                <a:cs typeface="ＭＳ Ｐゴシック" charset="0"/>
              </a:rPr>
              <a:t>(e.g., Martin &amp; </a:t>
            </a:r>
            <a:r>
              <a:rPr lang="en-US" sz="1600" dirty="0" err="1" smtClean="0">
                <a:solidFill>
                  <a:srgbClr val="000000"/>
                </a:solidFill>
                <a:latin typeface="Arial" charset="0"/>
                <a:ea typeface="ＭＳ Ｐゴシック" charset="0"/>
                <a:cs typeface="ＭＳ Ｐゴシック" charset="0"/>
              </a:rPr>
              <a:t>Harel</a:t>
            </a:r>
            <a:r>
              <a:rPr lang="en-US" sz="1600" dirty="0" smtClean="0">
                <a:solidFill>
                  <a:srgbClr val="000000"/>
                </a:solidFill>
                <a:latin typeface="Arial" charset="0"/>
                <a:ea typeface="ＭＳ Ｐゴシック" charset="0"/>
                <a:cs typeface="ＭＳ Ｐゴシック" charset="0"/>
              </a:rPr>
              <a:t>, 1989; Segal, 2000; Weber, 2010)</a:t>
            </a:r>
            <a:r>
              <a:rPr lang="en-US" dirty="0" smtClean="0">
                <a:solidFill>
                  <a:srgbClr val="000000"/>
                </a:solidFill>
                <a:latin typeface="Arial" charset="0"/>
                <a:ea typeface="ＭＳ Ｐゴシック" charset="0"/>
                <a:cs typeface="ＭＳ Ｐゴシック" charset="0"/>
              </a:rPr>
              <a:t/>
            </a:r>
            <a:br>
              <a:rPr lang="en-US"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Instruction seeks to have students recognize the limitations of empirical arguments and the generality and utility of deductive ones.</a:t>
            </a:r>
          </a:p>
          <a:p>
            <a:pPr lvl="1" eaLnBrk="1" hangingPunct="1"/>
            <a:r>
              <a:rPr lang="en-US" dirty="0" smtClean="0">
                <a:solidFill>
                  <a:srgbClr val="000000"/>
                </a:solidFill>
                <a:latin typeface="Arial" charset="0"/>
                <a:ea typeface="ＭＳ Ｐゴシック" charset="0"/>
                <a:cs typeface="ＭＳ Ｐゴシック" charset="0"/>
              </a:rPr>
              <a:t>Issues of whether student can actually prove statements often is not considered; incomplete arguments are of less consequence.</a:t>
            </a:r>
          </a:p>
          <a:p>
            <a:pPr lvl="1" eaLnBrk="1" hangingPunct="1"/>
            <a:r>
              <a:rPr lang="en-US" dirty="0" smtClean="0">
                <a:solidFill>
                  <a:srgbClr val="000000"/>
                </a:solidFill>
                <a:latin typeface="Arial" charset="0"/>
                <a:ea typeface="ＭＳ Ｐゴシック" charset="0"/>
                <a:cs typeface="ＭＳ Ｐゴシック" charset="0"/>
              </a:rPr>
              <a:t>Other proof schemes (perceptual, authoritative) are given less attention in the literature.</a:t>
            </a:r>
          </a:p>
          <a:p>
            <a:pPr lvl="1" eaLnBrk="1" hangingPunct="1"/>
            <a:r>
              <a:rPr lang="en-US" dirty="0" smtClean="0">
                <a:solidFill>
                  <a:srgbClr val="000000"/>
                </a:solidFill>
                <a:latin typeface="Arial" charset="0"/>
                <a:ea typeface="ＭＳ Ｐゴシック" charset="0"/>
                <a:cs typeface="ＭＳ Ｐゴシック" charset="0"/>
              </a:rPr>
              <a:t>Mathematicians’ proof schemes tend to be assumed as strictly deductive, although we argue they are more nuanced than is commonly believed </a:t>
            </a:r>
            <a:r>
              <a:rPr lang="en-US" sz="1600" dirty="0" smtClean="0">
                <a:solidFill>
                  <a:srgbClr val="000000"/>
                </a:solidFill>
                <a:latin typeface="Arial" charset="0"/>
                <a:ea typeface="ＭＳ Ｐゴシック" charset="0"/>
                <a:cs typeface="ＭＳ Ｐゴシック" charset="0"/>
              </a:rPr>
              <a:t>(Weber, </a:t>
            </a:r>
            <a:r>
              <a:rPr lang="en-US" sz="1600" dirty="0" err="1" smtClean="0">
                <a:solidFill>
                  <a:srgbClr val="000000"/>
                </a:solidFill>
                <a:latin typeface="Arial" charset="0"/>
                <a:ea typeface="ＭＳ Ｐゴシック" charset="0"/>
                <a:cs typeface="ＭＳ Ｐゴシック" charset="0"/>
              </a:rPr>
              <a:t>Inglis</a:t>
            </a:r>
            <a:r>
              <a:rPr lang="en-US" sz="1600" dirty="0" smtClean="0">
                <a:solidFill>
                  <a:srgbClr val="000000"/>
                </a:solidFill>
                <a:latin typeface="Arial" charset="0"/>
                <a:ea typeface="ＭＳ Ｐゴシック" charset="0"/>
                <a:cs typeface="ＭＳ Ｐゴシック" charset="0"/>
              </a:rPr>
              <a:t>, &amp; Mejia-Ramos, 2014)</a:t>
            </a:r>
            <a:endParaRPr lang="en-US" dirty="0" smtClean="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83600034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as </a:t>
            </a:r>
            <a:r>
              <a:rPr lang="en-US" dirty="0" smtClean="0"/>
              <a:t>socially-embedded activity</a:t>
            </a:r>
          </a:p>
        </p:txBody>
      </p:sp>
      <p:sp>
        <p:nvSpPr>
          <p:cNvPr id="30722" name="Rectangle 3"/>
          <p:cNvSpPr>
            <a:spLocks noGrp="1" noChangeArrowheads="1"/>
          </p:cNvSpPr>
          <p:nvPr>
            <p:ph type="body" idx="1"/>
          </p:nvPr>
        </p:nvSpPr>
        <p:spPr/>
        <p:txBody>
          <a:bodyPr/>
          <a:lstStyle/>
          <a:p>
            <a:pPr eaLnBrk="1" hangingPunct="1"/>
            <a:r>
              <a:rPr lang="en-US" dirty="0" smtClean="0">
                <a:solidFill>
                  <a:srgbClr val="000000"/>
                </a:solidFill>
                <a:latin typeface="Arial" charset="0"/>
                <a:ea typeface="ＭＳ Ｐゴシック" charset="0"/>
                <a:cs typeface="ＭＳ Ｐゴシック" charset="0"/>
              </a:rPr>
              <a:t>Previous research tended to downplay the social and the meaning of the activity of proving for the individual or community.</a:t>
            </a:r>
          </a:p>
          <a:p>
            <a:pPr eaLnBrk="1" hangingPunct="1"/>
            <a:endParaRPr lang="en-US" dirty="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Instead of the researcher defining what proof is (or should be), understanding what proof is to a community is a target of research.</a:t>
            </a:r>
            <a:br>
              <a:rPr lang="en-US"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One goal (for some researchers) is to find out how to frame proof in the classroom to advance pedagogical goals.</a:t>
            </a:r>
            <a:br>
              <a:rPr lang="en-US"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Research in this field is still emerging and consequently lacks a coherent theoretical perspective.</a:t>
            </a:r>
          </a:p>
        </p:txBody>
      </p:sp>
    </p:spTree>
    <p:extLst>
      <p:ext uri="{BB962C8B-B14F-4D97-AF65-F5344CB8AC3E}">
        <p14:creationId xmlns:p14="http://schemas.microsoft.com/office/powerpoint/2010/main" val="37386473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t>
            </a:r>
            <a:r>
              <a:rPr lang="en-US" dirty="0" smtClean="0"/>
              <a:t>activity:</a:t>
            </a:r>
            <a:br>
              <a:rPr lang="en-US" dirty="0" smtClean="0"/>
            </a:br>
            <a:r>
              <a:rPr lang="en-US" dirty="0" smtClean="0"/>
              <a:t>Mathematicians</a:t>
            </a:r>
          </a:p>
        </p:txBody>
      </p:sp>
      <p:sp>
        <p:nvSpPr>
          <p:cNvPr id="30722" name="Rectangle 3"/>
          <p:cNvSpPr>
            <a:spLocks noGrp="1" noChangeArrowheads="1"/>
          </p:cNvSpPr>
          <p:nvPr>
            <p:ph type="body" idx="1"/>
          </p:nvPr>
        </p:nvSpPr>
        <p:spPr/>
        <p:txBody>
          <a:bodyPr/>
          <a:lstStyle/>
          <a:p>
            <a:pPr eaLnBrk="1" hangingPunct="1"/>
            <a:r>
              <a:rPr lang="en-US" dirty="0" smtClean="0">
                <a:solidFill>
                  <a:srgbClr val="000000"/>
                </a:solidFill>
                <a:latin typeface="Arial" charset="0"/>
                <a:ea typeface="ＭＳ Ｐゴシック" charset="0"/>
                <a:cs typeface="ＭＳ Ｐゴシック" charset="0"/>
              </a:rPr>
              <a:t>The role of proving to mathematicians is not solely (or even primarily) to convince, but to increase understanding </a:t>
            </a:r>
            <a:r>
              <a:rPr lang="en-US" sz="1600" dirty="0" smtClean="0">
                <a:solidFill>
                  <a:srgbClr val="000000"/>
                </a:solidFill>
                <a:latin typeface="Arial" charset="0"/>
                <a:ea typeface="ＭＳ Ｐゴシック" charset="0"/>
                <a:cs typeface="ＭＳ Ｐゴシック" charset="0"/>
              </a:rPr>
              <a:t>(e.g., de Villiers, 1990; Hanna, 1990; Thurston, 1994).</a:t>
            </a:r>
            <a:r>
              <a:rPr lang="en-US" dirty="0" smtClean="0">
                <a:solidFill>
                  <a:srgbClr val="000000"/>
                </a:solidFill>
                <a:latin typeface="Arial" charset="0"/>
                <a:ea typeface="ＭＳ Ｐゴシック" charset="0"/>
                <a:cs typeface="ＭＳ Ｐゴシック" charset="0"/>
              </a:rPr>
              <a:t/>
            </a:r>
            <a:br>
              <a:rPr lang="en-US"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Mathematicians claim the primary reason they read proofs is to find techniques they can use in their own research </a:t>
            </a:r>
            <a:r>
              <a:rPr lang="en-US" sz="1600" dirty="0" smtClean="0">
                <a:solidFill>
                  <a:srgbClr val="000000"/>
                </a:solidFill>
                <a:latin typeface="Arial" charset="0"/>
                <a:ea typeface="ＭＳ Ｐゴシック" charset="0"/>
                <a:cs typeface="ＭＳ Ｐゴシック" charset="0"/>
              </a:rPr>
              <a:t>(Mejia-Ramos &amp; Weber, 2011; </a:t>
            </a:r>
            <a:r>
              <a:rPr lang="en-US" sz="1600" dirty="0" err="1" smtClean="0">
                <a:solidFill>
                  <a:srgbClr val="000000"/>
                </a:solidFill>
                <a:latin typeface="Arial" charset="0"/>
                <a:ea typeface="ＭＳ Ｐゴシック" charset="0"/>
                <a:cs typeface="ＭＳ Ｐゴシック" charset="0"/>
              </a:rPr>
              <a:t>Rav</a:t>
            </a:r>
            <a:r>
              <a:rPr lang="en-US" sz="1600" dirty="0" smtClean="0">
                <a:solidFill>
                  <a:srgbClr val="000000"/>
                </a:solidFill>
                <a:latin typeface="Arial" charset="0"/>
                <a:ea typeface="ＭＳ Ｐゴシック" charset="0"/>
                <a:cs typeface="ＭＳ Ｐゴシック" charset="0"/>
              </a:rPr>
              <a:t>, 1999; Weber &amp; Mejia-Ramos, 2011).</a:t>
            </a:r>
            <a:br>
              <a:rPr lang="en-US" sz="1600" dirty="0" smtClean="0">
                <a:solidFill>
                  <a:srgbClr val="000000"/>
                </a:solidFill>
                <a:latin typeface="Arial" charset="0"/>
                <a:ea typeface="ＭＳ Ｐゴシック" charset="0"/>
                <a:cs typeface="ＭＳ Ｐゴシック" charset="0"/>
              </a:rPr>
            </a:br>
            <a:endParaRPr lang="en-US" sz="1600"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Social processes and sourcing play an important role (perhaps a primary role) in their acceptance of proofs and theorems </a:t>
            </a:r>
            <a:r>
              <a:rPr lang="en-US" sz="1600" dirty="0" smtClean="0">
                <a:solidFill>
                  <a:srgbClr val="000000"/>
                </a:solidFill>
                <a:latin typeface="Arial" charset="0"/>
                <a:ea typeface="ＭＳ Ｐゴシック" charset="0"/>
                <a:cs typeface="ＭＳ Ｐゴシック" charset="0"/>
              </a:rPr>
              <a:t>(Weber &amp; Mejia-Ramos, 2013).</a:t>
            </a:r>
            <a:endParaRPr lang="en-US" dirty="0" smtClean="0">
              <a:solidFill>
                <a:srgbClr val="000000"/>
              </a:solidFill>
              <a:latin typeface="Arial" charset="0"/>
              <a:ea typeface="ＭＳ Ｐゴシック" charset="0"/>
              <a:cs typeface="ＭＳ Ｐゴシック" charset="0"/>
            </a:endParaRPr>
          </a:p>
          <a:p>
            <a:pPr lvl="1" eaLnBrk="1" hangingPunct="1"/>
            <a:r>
              <a:rPr lang="en-US" dirty="0" smtClean="0">
                <a:solidFill>
                  <a:srgbClr val="000000"/>
                </a:solidFill>
                <a:latin typeface="Arial" charset="0"/>
                <a:ea typeface="ＭＳ Ｐゴシック" charset="0"/>
                <a:cs typeface="ＭＳ Ｐゴシック" charset="0"/>
              </a:rPr>
              <a:t>Proofs in journals are by default accepted as correct </a:t>
            </a:r>
            <a:r>
              <a:rPr lang="en-US" sz="1600" dirty="0" smtClean="0">
                <a:solidFill>
                  <a:srgbClr val="000000"/>
                </a:solidFill>
                <a:latin typeface="Arial" charset="0"/>
                <a:ea typeface="ＭＳ Ｐゴシック" charset="0"/>
                <a:cs typeface="ＭＳ Ｐゴシック" charset="0"/>
              </a:rPr>
              <a:t>(</a:t>
            </a:r>
            <a:r>
              <a:rPr lang="en-US" sz="1600" dirty="0" err="1" smtClean="0">
                <a:solidFill>
                  <a:srgbClr val="000000"/>
                </a:solidFill>
                <a:latin typeface="Arial" charset="0"/>
                <a:ea typeface="ＭＳ Ｐゴシック" charset="0"/>
                <a:cs typeface="ＭＳ Ｐゴシック" charset="0"/>
              </a:rPr>
              <a:t>Auslander</a:t>
            </a:r>
            <a:r>
              <a:rPr lang="en-US" sz="1600" dirty="0" smtClean="0">
                <a:solidFill>
                  <a:srgbClr val="000000"/>
                </a:solidFill>
                <a:latin typeface="Arial" charset="0"/>
                <a:ea typeface="ＭＳ Ｐゴシック" charset="0"/>
                <a:cs typeface="ＭＳ Ｐゴシック" charset="0"/>
              </a:rPr>
              <a:t>, 2008; Mejia-Ramos &amp; Weber, 2014; Weber &amp; Mejia-Ramos, 2011)</a:t>
            </a:r>
            <a:endParaRPr lang="en-US" dirty="0" smtClean="0">
              <a:solidFill>
                <a:srgbClr val="000000"/>
              </a:solidFill>
              <a:latin typeface="Arial" charset="0"/>
              <a:ea typeface="ＭＳ Ｐゴシック" charset="0"/>
              <a:cs typeface="ＭＳ Ｐゴシック" charset="0"/>
            </a:endParaRPr>
          </a:p>
          <a:p>
            <a:pPr lvl="1" eaLnBrk="1" hangingPunct="1"/>
            <a:r>
              <a:rPr lang="en-US" dirty="0" smtClean="0">
                <a:solidFill>
                  <a:srgbClr val="000000"/>
                </a:solidFill>
                <a:latin typeface="Arial" charset="0"/>
                <a:ea typeface="ＭＳ Ｐゴシック" charset="0"/>
                <a:cs typeface="ＭＳ Ｐゴシック" charset="0"/>
              </a:rPr>
              <a:t>Many referees will defer to the expertise of the author if (s)he has done reliable work in the </a:t>
            </a:r>
            <a:r>
              <a:rPr lang="en-US" dirty="0">
                <a:solidFill>
                  <a:srgbClr val="000000"/>
                </a:solidFill>
                <a:latin typeface="Arial" charset="0"/>
                <a:ea typeface="ＭＳ Ｐゴシック" charset="0"/>
                <a:cs typeface="ＭＳ Ｐゴシック" charset="0"/>
              </a:rPr>
              <a:t>past </a:t>
            </a:r>
            <a:r>
              <a:rPr lang="en-US" sz="1600" dirty="0" smtClean="0">
                <a:solidFill>
                  <a:srgbClr val="000000"/>
                </a:solidFill>
                <a:latin typeface="Arial" charset="0"/>
                <a:ea typeface="ＭＳ Ｐゴシック" charset="0"/>
                <a:cs typeface="ＭＳ Ｐゴシック" charset="0"/>
              </a:rPr>
              <a:t>(Mejia</a:t>
            </a:r>
            <a:r>
              <a:rPr lang="en-US" sz="1600" dirty="0">
                <a:solidFill>
                  <a:srgbClr val="000000"/>
                </a:solidFill>
                <a:latin typeface="Arial" charset="0"/>
                <a:ea typeface="ＭＳ Ｐゴシック" charset="0"/>
                <a:cs typeface="ＭＳ Ｐゴシック" charset="0"/>
              </a:rPr>
              <a:t>-Ramos &amp; Weber, 2014; </a:t>
            </a:r>
            <a:r>
              <a:rPr lang="en-US" sz="1600" dirty="0" smtClean="0">
                <a:solidFill>
                  <a:srgbClr val="000000"/>
                </a:solidFill>
                <a:latin typeface="Arial" charset="0"/>
                <a:ea typeface="ＭＳ Ｐゴシック" charset="0"/>
                <a:cs typeface="ＭＳ Ｐゴシック" charset="0"/>
              </a:rPr>
              <a:t>Muller-Hill, 2010; Weber </a:t>
            </a:r>
            <a:r>
              <a:rPr lang="en-US" sz="1600" dirty="0">
                <a:solidFill>
                  <a:srgbClr val="000000"/>
                </a:solidFill>
                <a:latin typeface="Arial" charset="0"/>
                <a:ea typeface="ＭＳ Ｐゴシック" charset="0"/>
                <a:cs typeface="ＭＳ Ｐゴシック" charset="0"/>
              </a:rPr>
              <a:t>&amp; Mejia-Ramos, 2011</a:t>
            </a:r>
            <a:r>
              <a:rPr lang="en-US" sz="1600" dirty="0" smtClean="0">
                <a:solidFill>
                  <a:srgbClr val="000000"/>
                </a:solidFill>
                <a:latin typeface="Arial" charset="0"/>
                <a:ea typeface="ＭＳ Ｐゴシック" charset="0"/>
                <a:cs typeface="ＭＳ Ｐゴシック" charset="0"/>
              </a:rPr>
              <a:t>)</a:t>
            </a:r>
          </a:p>
        </p:txBody>
      </p:sp>
    </p:spTree>
    <p:extLst>
      <p:ext uri="{BB962C8B-B14F-4D97-AF65-F5344CB8AC3E}">
        <p14:creationId xmlns:p14="http://schemas.microsoft.com/office/powerpoint/2010/main" val="318166952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t>
            </a:r>
            <a:r>
              <a:rPr lang="en-US" dirty="0" smtClean="0"/>
              <a:t>activity:</a:t>
            </a:r>
            <a:br>
              <a:rPr lang="en-US" dirty="0" smtClean="0"/>
            </a:br>
            <a:r>
              <a:rPr lang="en-US" dirty="0" smtClean="0"/>
              <a:t>High school geometry students</a:t>
            </a:r>
          </a:p>
        </p:txBody>
      </p:sp>
      <p:sp>
        <p:nvSpPr>
          <p:cNvPr id="30722" name="Rectangle 3"/>
          <p:cNvSpPr>
            <a:spLocks noGrp="1" noChangeArrowheads="1"/>
          </p:cNvSpPr>
          <p:nvPr>
            <p:ph type="body" idx="1"/>
          </p:nvPr>
        </p:nvSpPr>
        <p:spPr/>
        <p:txBody>
          <a:bodyPr/>
          <a:lstStyle/>
          <a:p>
            <a:pPr eaLnBrk="1" hangingPunct="1"/>
            <a:r>
              <a:rPr lang="en-US" dirty="0" err="1" smtClean="0">
                <a:solidFill>
                  <a:srgbClr val="000000"/>
                </a:solidFill>
                <a:latin typeface="Arial" charset="0"/>
                <a:ea typeface="ＭＳ Ｐゴシック" charset="0"/>
                <a:cs typeface="ＭＳ Ｐゴシック" charset="0"/>
              </a:rPr>
              <a:t>Herbst</a:t>
            </a:r>
            <a:r>
              <a:rPr lang="en-US" dirty="0" smtClean="0">
                <a:solidFill>
                  <a:srgbClr val="000000"/>
                </a:solidFill>
                <a:latin typeface="Arial" charset="0"/>
                <a:ea typeface="ＭＳ Ｐゴシック" charset="0"/>
                <a:cs typeface="ＭＳ Ｐゴシック" charset="0"/>
              </a:rPr>
              <a:t> and Brach (2006) presented standard and non-standard proof-related geometry tasks to 16 students and inferred the following about what “doing proofs” was to students:</a:t>
            </a:r>
          </a:p>
          <a:p>
            <a:pPr lvl="1" eaLnBrk="1" hangingPunct="1"/>
            <a:r>
              <a:rPr lang="en-US" dirty="0" smtClean="0">
                <a:solidFill>
                  <a:srgbClr val="000000"/>
                </a:solidFill>
                <a:latin typeface="Arial" charset="0"/>
                <a:ea typeface="ＭＳ Ｐゴシック" charset="0"/>
                <a:cs typeface="ＭＳ Ｐゴシック" charset="0"/>
              </a:rPr>
              <a:t>Proving tasks are given so the instructor can assess students’ ability to reason logically and communicate clearly (not for conviction or explanation)</a:t>
            </a:r>
          </a:p>
          <a:p>
            <a:pPr lvl="1" eaLnBrk="1" hangingPunct="1"/>
            <a:r>
              <a:rPr lang="en-US" dirty="0" smtClean="0">
                <a:solidFill>
                  <a:srgbClr val="000000"/>
                </a:solidFill>
                <a:latin typeface="Arial" charset="0"/>
                <a:ea typeface="ＭＳ Ｐゴシック" charset="0"/>
                <a:cs typeface="ＭＳ Ｐゴシック" charset="0"/>
              </a:rPr>
              <a:t>Students were not responsible for choosing initial conditions</a:t>
            </a:r>
          </a:p>
          <a:p>
            <a:pPr lvl="1" eaLnBrk="1" hangingPunct="1"/>
            <a:r>
              <a:rPr lang="en-US" dirty="0" smtClean="0">
                <a:solidFill>
                  <a:srgbClr val="000000"/>
                </a:solidFill>
                <a:latin typeface="Arial" charset="0"/>
                <a:ea typeface="ＭＳ Ｐゴシック" charset="0"/>
                <a:cs typeface="ＭＳ Ｐゴシック" charset="0"/>
              </a:rPr>
              <a:t>Students were not responsible (or permitted to) make assumptions or conjectures</a:t>
            </a:r>
          </a:p>
          <a:p>
            <a:pPr lvl="1" eaLnBrk="1" hangingPunct="1"/>
            <a:r>
              <a:rPr lang="en-US" dirty="0" smtClean="0">
                <a:solidFill>
                  <a:srgbClr val="000000"/>
                </a:solidFill>
                <a:latin typeface="Arial" charset="0"/>
                <a:ea typeface="ＭＳ Ｐゴシック" charset="0"/>
                <a:cs typeface="ＭＳ Ｐゴシック" charset="0"/>
              </a:rPr>
              <a:t>In general, much of the creative work that mathematicians do when they prove was regarded as out of bounds to students</a:t>
            </a:r>
          </a:p>
          <a:p>
            <a:pPr lvl="1" eaLnBrk="1" hangingPunct="1"/>
            <a:r>
              <a:rPr lang="en-US" dirty="0" smtClean="0">
                <a:solidFill>
                  <a:srgbClr val="000000"/>
                </a:solidFill>
                <a:latin typeface="Arial" charset="0"/>
                <a:ea typeface="ＭＳ Ｐゴシック" charset="0"/>
                <a:cs typeface="ＭＳ Ｐゴシック" charset="0"/>
              </a:rPr>
              <a:t>One implication is that students might reject some creative tasks that encourage mathematizing, problem-solving, and conjecturing in this environment.</a:t>
            </a:r>
          </a:p>
          <a:p>
            <a:pPr lvl="1" eaLnBrk="1" hangingPunct="1"/>
            <a:endParaRPr lang="en-US" dirty="0" smtClean="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30487429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Proving </a:t>
            </a:r>
            <a:r>
              <a:rPr lang="en-US" dirty="0" smtClean="0"/>
              <a:t>activity:</a:t>
            </a:r>
            <a:br>
              <a:rPr lang="en-US" dirty="0" smtClean="0"/>
            </a:br>
            <a:r>
              <a:rPr lang="en-US" dirty="0" smtClean="0"/>
              <a:t>Reform-oriented classrooms</a:t>
            </a:r>
          </a:p>
        </p:txBody>
      </p:sp>
      <p:sp>
        <p:nvSpPr>
          <p:cNvPr id="30722" name="Rectangle 3"/>
          <p:cNvSpPr>
            <a:spLocks noGrp="1" noChangeArrowheads="1"/>
          </p:cNvSpPr>
          <p:nvPr>
            <p:ph type="body" idx="1"/>
          </p:nvPr>
        </p:nvSpPr>
        <p:spPr/>
        <p:txBody>
          <a:bodyPr/>
          <a:lstStyle/>
          <a:p>
            <a:pPr eaLnBrk="1" hangingPunct="1"/>
            <a:r>
              <a:rPr lang="en-US" dirty="0" smtClean="0">
                <a:solidFill>
                  <a:srgbClr val="000000"/>
                </a:solidFill>
                <a:latin typeface="Arial" charset="0"/>
                <a:ea typeface="ＭＳ Ｐゴシック" charset="0"/>
                <a:cs typeface="ＭＳ Ｐゴシック" charset="0"/>
              </a:rPr>
              <a:t>Proving has the potential to play roles beyond conviction in inquiry classroom.</a:t>
            </a:r>
            <a:br>
              <a:rPr lang="en-US"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Larsen and </a:t>
            </a:r>
            <a:r>
              <a:rPr lang="en-US" dirty="0" err="1" smtClean="0">
                <a:solidFill>
                  <a:srgbClr val="000000"/>
                </a:solidFill>
                <a:latin typeface="Arial" charset="0"/>
                <a:ea typeface="ＭＳ Ｐゴシック" charset="0"/>
                <a:cs typeface="ＭＳ Ｐゴシック" charset="0"/>
              </a:rPr>
              <a:t>Zandieh</a:t>
            </a:r>
            <a:r>
              <a:rPr lang="en-US" dirty="0" smtClean="0">
                <a:solidFill>
                  <a:srgbClr val="000000"/>
                </a:solidFill>
                <a:latin typeface="Arial" charset="0"/>
                <a:ea typeface="ＭＳ Ｐゴシック" charset="0"/>
                <a:cs typeface="ＭＳ Ｐゴシック" charset="0"/>
              </a:rPr>
              <a:t> (2008) describe the role of proof in a classroom where students “re-invent” definitions of mathematical concepts.</a:t>
            </a:r>
          </a:p>
          <a:p>
            <a:pPr lvl="1" eaLnBrk="1" hangingPunct="1"/>
            <a:r>
              <a:rPr lang="en-US" dirty="0" smtClean="0">
                <a:solidFill>
                  <a:srgbClr val="000000"/>
                </a:solidFill>
                <a:latin typeface="Arial" charset="0"/>
                <a:ea typeface="ＭＳ Ｐゴシック" charset="0"/>
                <a:cs typeface="ＭＳ Ｐゴシック" charset="0"/>
              </a:rPr>
              <a:t>As definitions and conjectures were not precisely articulated, sometimes proofs and counterexamples co-existed.</a:t>
            </a:r>
          </a:p>
          <a:p>
            <a:pPr lvl="1" eaLnBrk="1" hangingPunct="1"/>
            <a:r>
              <a:rPr lang="en-US" dirty="0" smtClean="0">
                <a:solidFill>
                  <a:srgbClr val="000000"/>
                </a:solidFill>
                <a:latin typeface="Arial" charset="0"/>
                <a:ea typeface="ＭＳ Ｐゴシック" charset="0"/>
                <a:cs typeface="ＭＳ Ｐゴシック" charset="0"/>
              </a:rPr>
              <a:t>When this occurred, carefully inspecting the proof led students to re-define concepts, revise conjectures, or locate hidden assumptions in the proof.</a:t>
            </a:r>
          </a:p>
          <a:p>
            <a:pPr lvl="1" eaLnBrk="1" hangingPunct="1"/>
            <a:r>
              <a:rPr lang="en-US" dirty="0" smtClean="0">
                <a:solidFill>
                  <a:srgbClr val="000000"/>
                </a:solidFill>
                <a:latin typeface="Arial" charset="0"/>
                <a:ea typeface="ＭＳ Ｐゴシック" charset="0"/>
                <a:cs typeface="ＭＳ Ｐゴシック" charset="0"/>
              </a:rPr>
              <a:t>These processes were analogous to the ones described </a:t>
            </a:r>
            <a:r>
              <a:rPr lang="en-US" dirty="0" err="1" smtClean="0">
                <a:solidFill>
                  <a:srgbClr val="000000"/>
                </a:solidFill>
                <a:latin typeface="Arial" charset="0"/>
                <a:ea typeface="ＭＳ Ｐゴシック" charset="0"/>
                <a:cs typeface="ＭＳ Ｐゴシック" charset="0"/>
              </a:rPr>
              <a:t>Lakatos</a:t>
            </a:r>
            <a:r>
              <a:rPr lang="en-US" dirty="0" smtClean="0">
                <a:solidFill>
                  <a:srgbClr val="000000"/>
                </a:solidFill>
                <a:latin typeface="Arial" charset="0"/>
                <a:ea typeface="ＭＳ Ｐゴシック" charset="0"/>
                <a:cs typeface="ＭＳ Ｐゴシック" charset="0"/>
              </a:rPr>
              <a:t> (1976) in </a:t>
            </a:r>
            <a:r>
              <a:rPr lang="en-US" i="1" dirty="0" smtClean="0">
                <a:solidFill>
                  <a:srgbClr val="000000"/>
                </a:solidFill>
                <a:latin typeface="Arial" charset="0"/>
                <a:ea typeface="ＭＳ Ｐゴシック" charset="0"/>
                <a:cs typeface="ＭＳ Ｐゴシック" charset="0"/>
              </a:rPr>
              <a:t>Proofs and Refutations.</a:t>
            </a:r>
            <a:endParaRPr lang="en-US" dirty="0" smtClean="0">
              <a:solidFill>
                <a:srgbClr val="000000"/>
              </a:solidFill>
              <a:latin typeface="Arial" charset="0"/>
              <a:ea typeface="ＭＳ Ｐゴシック" charset="0"/>
              <a:cs typeface="ＭＳ Ｐゴシック" charset="0"/>
            </a:endParaRPr>
          </a:p>
          <a:p>
            <a:pPr lvl="1" eaLnBrk="1" hangingPunct="1"/>
            <a:r>
              <a:rPr lang="en-US" dirty="0" smtClean="0">
                <a:solidFill>
                  <a:srgbClr val="000000"/>
                </a:solidFill>
                <a:latin typeface="Arial" charset="0"/>
                <a:ea typeface="ＭＳ Ｐゴシック" charset="0"/>
                <a:cs typeface="ＭＳ Ｐゴシック" charset="0"/>
              </a:rPr>
              <a:t>Hence, proofs (even invalid ones) played a central role in creating mathematical knowledge.</a:t>
            </a:r>
          </a:p>
        </p:txBody>
      </p:sp>
    </p:spTree>
    <p:extLst>
      <p:ext uri="{BB962C8B-B14F-4D97-AF65-F5344CB8AC3E}">
        <p14:creationId xmlns:p14="http://schemas.microsoft.com/office/powerpoint/2010/main" val="136887546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Research on proof:</a:t>
            </a:r>
            <a:br>
              <a:rPr lang="en-US" dirty="0" smtClean="0"/>
            </a:br>
            <a:r>
              <a:rPr lang="en-US" dirty="0" smtClean="0"/>
              <a:t>Overarching comments</a:t>
            </a:r>
          </a:p>
        </p:txBody>
      </p:sp>
      <p:sp>
        <p:nvSpPr>
          <p:cNvPr id="30722" name="Rectangle 3"/>
          <p:cNvSpPr>
            <a:spLocks noGrp="1" noChangeArrowheads="1"/>
          </p:cNvSpPr>
          <p:nvPr>
            <p:ph type="body" idx="1"/>
          </p:nvPr>
        </p:nvSpPr>
        <p:spPr/>
        <p:txBody>
          <a:bodyPr/>
          <a:lstStyle/>
          <a:p>
            <a:pPr eaLnBrk="1" hangingPunct="1"/>
            <a:r>
              <a:rPr lang="en-US" dirty="0" smtClean="0">
                <a:solidFill>
                  <a:srgbClr val="000000"/>
                </a:solidFill>
                <a:latin typeface="Arial" charset="0"/>
                <a:ea typeface="ＭＳ Ｐゴシック" charset="0"/>
                <a:cs typeface="ＭＳ Ｐゴシック" charset="0"/>
              </a:rPr>
              <a:t>In general, there are far more studies on students’ difficulties with proof than on interventions to address these difficulties.</a:t>
            </a:r>
            <a:br>
              <a:rPr lang="en-US"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In comparison to other areas of mathematics education, work on proof from sociological and ethnographic perspectives is limited.</a:t>
            </a:r>
            <a:br>
              <a:rPr lang="en-US"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Each perspective has different conceptions of what a proof is which strains communication and inhibits from math educators building upon one another’s work </a:t>
            </a:r>
            <a:r>
              <a:rPr lang="en-US" sz="1600" dirty="0" smtClean="0">
                <a:solidFill>
                  <a:srgbClr val="000000"/>
                </a:solidFill>
                <a:latin typeface="Arial" charset="0"/>
                <a:ea typeface="ＭＳ Ｐゴシック" charset="0"/>
                <a:cs typeface="ＭＳ Ｐゴシック" charset="0"/>
              </a:rPr>
              <a:t>(</a:t>
            </a:r>
            <a:r>
              <a:rPr lang="en-US" sz="1600" dirty="0" err="1" smtClean="0">
                <a:solidFill>
                  <a:srgbClr val="000000"/>
                </a:solidFill>
                <a:latin typeface="Arial" charset="0"/>
                <a:ea typeface="ＭＳ Ｐゴシック" charset="0"/>
                <a:cs typeface="ＭＳ Ｐゴシック" charset="0"/>
              </a:rPr>
              <a:t>Balacheff</a:t>
            </a:r>
            <a:r>
              <a:rPr lang="en-US" sz="1600" dirty="0" smtClean="0">
                <a:solidFill>
                  <a:srgbClr val="000000"/>
                </a:solidFill>
                <a:latin typeface="Arial" charset="0"/>
                <a:ea typeface="ＭＳ Ｐゴシック" charset="0"/>
                <a:cs typeface="ＭＳ Ｐゴシック" charset="0"/>
              </a:rPr>
              <a:t>, 2008; Weber, 2009).</a:t>
            </a:r>
            <a:r>
              <a:rPr lang="en-US" dirty="0" smtClean="0">
                <a:solidFill>
                  <a:srgbClr val="000000"/>
                </a:solidFill>
                <a:latin typeface="Arial" charset="0"/>
                <a:ea typeface="ＭＳ Ｐゴシック" charset="0"/>
                <a:cs typeface="ＭＳ Ｐゴシック" charset="0"/>
              </a:rPr>
              <a:t/>
            </a:r>
            <a:br>
              <a:rPr lang="en-US"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The perspectives have worthy goals, but very different goals, which makes it hard to measure progress.</a:t>
            </a:r>
          </a:p>
        </p:txBody>
      </p:sp>
    </p:spTree>
    <p:extLst>
      <p:ext uri="{BB962C8B-B14F-4D97-AF65-F5344CB8AC3E}">
        <p14:creationId xmlns:p14="http://schemas.microsoft.com/office/powerpoint/2010/main" val="271104195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Research on proof:</a:t>
            </a:r>
            <a:br>
              <a:rPr lang="en-US" dirty="0" smtClean="0"/>
            </a:br>
            <a:r>
              <a:rPr lang="en-US" dirty="0" smtClean="0"/>
              <a:t>Overarching comments</a:t>
            </a:r>
          </a:p>
        </p:txBody>
      </p:sp>
      <p:sp>
        <p:nvSpPr>
          <p:cNvPr id="30722" name="Rectangle 3"/>
          <p:cNvSpPr>
            <a:spLocks noGrp="1" noChangeArrowheads="1"/>
          </p:cNvSpPr>
          <p:nvPr>
            <p:ph type="body" idx="1"/>
          </p:nvPr>
        </p:nvSpPr>
        <p:spPr/>
        <p:txBody>
          <a:bodyPr/>
          <a:lstStyle/>
          <a:p>
            <a:pPr eaLnBrk="1" hangingPunct="1"/>
            <a:r>
              <a:rPr lang="en-US" dirty="0" smtClean="0">
                <a:solidFill>
                  <a:srgbClr val="000000"/>
                </a:solidFill>
                <a:latin typeface="Arial" charset="0"/>
                <a:ea typeface="ＭＳ Ｐゴシック" charset="0"/>
                <a:cs typeface="ＭＳ Ｐゴシック" charset="0"/>
              </a:rPr>
              <a:t>Maher and Martino (1996) report on a fifth grade student in a supportive environment who produced a surprisingly sophisticated proof by cases.</a:t>
            </a:r>
          </a:p>
          <a:p>
            <a:pPr lvl="1" eaLnBrk="1" hangingPunct="1"/>
            <a:r>
              <a:rPr lang="en-US" dirty="0" smtClean="0">
                <a:solidFill>
                  <a:srgbClr val="000000"/>
                </a:solidFill>
                <a:latin typeface="Arial" charset="0"/>
                <a:ea typeface="ＭＳ Ｐゴシック" charset="0"/>
                <a:cs typeface="ＭＳ Ｐゴシック" charset="0"/>
              </a:rPr>
              <a:t>Frequently cited as an example that children are capable of proving if placed in a supportive environment </a:t>
            </a:r>
            <a:r>
              <a:rPr lang="en-US" sz="1600" dirty="0" smtClean="0">
                <a:solidFill>
                  <a:srgbClr val="000000"/>
                </a:solidFill>
                <a:latin typeface="Arial" charset="0"/>
                <a:ea typeface="ＭＳ Ｐゴシック" charset="0"/>
                <a:cs typeface="ＭＳ Ｐゴシック" charset="0"/>
              </a:rPr>
              <a:t>(e.g., </a:t>
            </a:r>
            <a:r>
              <a:rPr lang="en-US" sz="1600" dirty="0" err="1" smtClean="0">
                <a:solidFill>
                  <a:srgbClr val="000000"/>
                </a:solidFill>
                <a:latin typeface="Arial" charset="0"/>
                <a:ea typeface="ＭＳ Ｐゴシック" charset="0"/>
                <a:cs typeface="ＭＳ Ｐゴシック" charset="0"/>
              </a:rPr>
              <a:t>Stylianides</a:t>
            </a:r>
            <a:r>
              <a:rPr lang="en-US" sz="1600" dirty="0" smtClean="0">
                <a:solidFill>
                  <a:srgbClr val="000000"/>
                </a:solidFill>
                <a:latin typeface="Arial" charset="0"/>
                <a:ea typeface="ＭＳ Ｐゴシック" charset="0"/>
                <a:cs typeface="ＭＳ Ｐゴシック" charset="0"/>
              </a:rPr>
              <a:t>, 2007)</a:t>
            </a:r>
            <a:endParaRPr lang="en-US" dirty="0" smtClean="0">
              <a:solidFill>
                <a:srgbClr val="000000"/>
              </a:solidFill>
              <a:latin typeface="Arial" charset="0"/>
              <a:ea typeface="ＭＳ Ｐゴシック" charset="0"/>
              <a:cs typeface="ＭＳ Ｐゴシック" charset="0"/>
            </a:endParaRPr>
          </a:p>
          <a:p>
            <a:pPr lvl="1" eaLnBrk="1" hangingPunct="1"/>
            <a:r>
              <a:rPr lang="en-US" dirty="0" smtClean="0">
                <a:solidFill>
                  <a:srgbClr val="000000"/>
                </a:solidFill>
                <a:latin typeface="Arial" charset="0"/>
                <a:ea typeface="ＭＳ Ｐゴシック" charset="0"/>
                <a:cs typeface="ＭＳ Ｐゴシック" charset="0"/>
              </a:rPr>
              <a:t>The article, “the development of the idea of mathematical proof”, was about how students came to appreciate deductive support for an argument rather than referring to empirical evidence.</a:t>
            </a:r>
          </a:p>
          <a:p>
            <a:pPr lvl="1" eaLnBrk="1" hangingPunct="1"/>
            <a:r>
              <a:rPr lang="en-US" dirty="0" smtClean="0">
                <a:solidFill>
                  <a:srgbClr val="000000"/>
                </a:solidFill>
                <a:latin typeface="Arial" charset="0"/>
                <a:ea typeface="ＭＳ Ｐゴシック" charset="0"/>
                <a:cs typeface="ＭＳ Ｐゴシック" charset="0"/>
              </a:rPr>
              <a:t>The argument violated some typical standards of proof: It was written in informal language, did not attend to the logical status of statements (what was assumed, what was deduced), and it made reference to pictures.</a:t>
            </a:r>
          </a:p>
        </p:txBody>
      </p:sp>
    </p:spTree>
    <p:extLst>
      <p:ext uri="{BB962C8B-B14F-4D97-AF65-F5344CB8AC3E}">
        <p14:creationId xmlns:p14="http://schemas.microsoft.com/office/powerpoint/2010/main" val="142492346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Research on proof:</a:t>
            </a:r>
            <a:br>
              <a:rPr lang="en-US" dirty="0" smtClean="0"/>
            </a:br>
            <a:r>
              <a:rPr lang="en-US" dirty="0" smtClean="0"/>
              <a:t>Overarching comments</a:t>
            </a:r>
          </a:p>
        </p:txBody>
      </p:sp>
      <p:sp>
        <p:nvSpPr>
          <p:cNvPr id="30722" name="Rectangle 3"/>
          <p:cNvSpPr>
            <a:spLocks noGrp="1" noChangeArrowheads="1"/>
          </p:cNvSpPr>
          <p:nvPr>
            <p:ph type="body" idx="1"/>
          </p:nvPr>
        </p:nvSpPr>
        <p:spPr/>
        <p:txBody>
          <a:bodyPr/>
          <a:lstStyle/>
          <a:p>
            <a:pPr eaLnBrk="1" hangingPunct="1"/>
            <a:r>
              <a:rPr lang="en-US" dirty="0" smtClean="0">
                <a:solidFill>
                  <a:srgbClr val="000000"/>
                </a:solidFill>
                <a:latin typeface="Arial" charset="0"/>
                <a:ea typeface="ＭＳ Ｐゴシック" charset="0"/>
                <a:cs typeface="ＭＳ Ｐゴシック" charset="0"/>
              </a:rPr>
              <a:t>Several studies suggest math majors have serious difficulties with writing proofs </a:t>
            </a:r>
            <a:r>
              <a:rPr lang="en-US" sz="1600" dirty="0" smtClean="0">
                <a:solidFill>
                  <a:srgbClr val="000000"/>
                </a:solidFill>
                <a:latin typeface="Arial" charset="0"/>
                <a:ea typeface="ＭＳ Ｐゴシック" charset="0"/>
                <a:cs typeface="ＭＳ Ｐゴシック" charset="0"/>
              </a:rPr>
              <a:t>(e.g., Hart, 1994; Moore, 1994; Weber, 2001)</a:t>
            </a:r>
            <a:r>
              <a:rPr lang="en-US" dirty="0" smtClean="0">
                <a:solidFill>
                  <a:srgbClr val="000000"/>
                </a:solidFill>
                <a:latin typeface="Arial" charset="0"/>
                <a:ea typeface="ＭＳ Ｐゴシック" charset="0"/>
                <a:cs typeface="ＭＳ Ｐゴシック" charset="0"/>
              </a:rPr>
              <a:t/>
            </a:r>
            <a:br>
              <a:rPr lang="en-US"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If Maher and Martino’s students </a:t>
            </a:r>
            <a:r>
              <a:rPr lang="en-US" i="1" dirty="0" smtClean="0">
                <a:solidFill>
                  <a:srgbClr val="000000"/>
                </a:solidFill>
                <a:latin typeface="Arial" charset="0"/>
                <a:ea typeface="ＭＳ Ｐゴシック" charset="0"/>
                <a:cs typeface="ＭＳ Ｐゴシック" charset="0"/>
              </a:rPr>
              <a:t>can</a:t>
            </a:r>
            <a:r>
              <a:rPr lang="en-US" dirty="0" smtClean="0">
                <a:solidFill>
                  <a:srgbClr val="000000"/>
                </a:solidFill>
                <a:latin typeface="Arial" charset="0"/>
                <a:ea typeface="ＭＳ Ｐゴシック" charset="0"/>
                <a:cs typeface="ＭＳ Ｐゴシック" charset="0"/>
              </a:rPr>
              <a:t> engage in proving and math majors </a:t>
            </a:r>
            <a:r>
              <a:rPr lang="en-US" i="1" dirty="0" smtClean="0">
                <a:solidFill>
                  <a:srgbClr val="000000"/>
                </a:solidFill>
                <a:latin typeface="Arial" charset="0"/>
                <a:ea typeface="ＭＳ Ｐゴシック" charset="0"/>
                <a:cs typeface="ＭＳ Ｐゴシック" charset="0"/>
              </a:rPr>
              <a:t>cannot</a:t>
            </a:r>
            <a:r>
              <a:rPr lang="en-US" dirty="0" smtClean="0">
                <a:solidFill>
                  <a:srgbClr val="000000"/>
                </a:solidFill>
                <a:latin typeface="Arial" charset="0"/>
                <a:ea typeface="ＭＳ Ｐゴシック" charset="0"/>
                <a:cs typeface="ＭＳ Ｐゴシック" charset="0"/>
              </a:rPr>
              <a:t>, would we say that we can train fifth grade students to be better at proof than advanced math majors?</a:t>
            </a:r>
            <a:endParaRPr lang="en-US" dirty="0">
              <a:solidFill>
                <a:srgbClr val="000000"/>
              </a:solidFill>
              <a:latin typeface="Arial" charset="0"/>
              <a:ea typeface="ＭＳ Ｐゴシック" charset="0"/>
              <a:cs typeface="ＭＳ Ｐゴシック" charset="0"/>
            </a:endParaRPr>
          </a:p>
          <a:p>
            <a:pPr lvl="1" eaLnBrk="1" hangingPunct="1"/>
            <a:r>
              <a:rPr lang="en-US" dirty="0" smtClean="0">
                <a:solidFill>
                  <a:srgbClr val="000000"/>
                </a:solidFill>
                <a:latin typeface="Arial" charset="0"/>
                <a:ea typeface="ＭＳ Ｐゴシック" charset="0"/>
                <a:cs typeface="ＭＳ Ｐゴシック" charset="0"/>
              </a:rPr>
              <a:t>If the math majors presented the proof-by-cases in Maher and Martino’s study, would a teacher or researcher be satisfied?</a:t>
            </a:r>
          </a:p>
          <a:p>
            <a:pPr lvl="1" eaLnBrk="1" hangingPunct="1"/>
            <a:r>
              <a:rPr lang="en-US" dirty="0" smtClean="0">
                <a:solidFill>
                  <a:srgbClr val="000000"/>
                </a:solidFill>
                <a:latin typeface="Arial" charset="0"/>
                <a:ea typeface="ＭＳ Ｐゴシック" charset="0"/>
                <a:cs typeface="ＭＳ Ｐゴシック" charset="0"/>
              </a:rPr>
              <a:t>If a math major gave a symbolic demonstration– say, “since we have two independent choices for each of four spots in the tower, there are 2</a:t>
            </a:r>
            <a:r>
              <a:rPr lang="en-US" baseline="30000" dirty="0" smtClean="0">
                <a:solidFill>
                  <a:srgbClr val="000000"/>
                </a:solidFill>
                <a:latin typeface="Arial" charset="0"/>
                <a:ea typeface="ＭＳ Ｐゴシック" charset="0"/>
                <a:cs typeface="ＭＳ Ｐゴシック" charset="0"/>
              </a:rPr>
              <a:t>4</a:t>
            </a:r>
            <a:r>
              <a:rPr lang="en-US" dirty="0" smtClean="0">
                <a:solidFill>
                  <a:srgbClr val="000000"/>
                </a:solidFill>
                <a:latin typeface="Arial" charset="0"/>
                <a:ea typeface="ＭＳ Ｐゴシック" charset="0"/>
                <a:cs typeface="ＭＳ Ｐゴシック" charset="0"/>
              </a:rPr>
              <a:t> towers”, would Maher and Martino be satisfied?</a:t>
            </a:r>
          </a:p>
          <a:p>
            <a:pPr lvl="1" eaLnBrk="1" hangingPunct="1"/>
            <a:r>
              <a:rPr lang="en-US" dirty="0" smtClean="0">
                <a:solidFill>
                  <a:srgbClr val="000000"/>
                </a:solidFill>
                <a:latin typeface="Arial" charset="0"/>
                <a:ea typeface="ＭＳ Ｐゴシック" charset="0"/>
                <a:cs typeface="ＭＳ Ｐゴシック" charset="0"/>
              </a:rPr>
              <a:t>Was Maher’s instructional environment completely “successful”?</a:t>
            </a:r>
          </a:p>
          <a:p>
            <a:pPr lvl="1" eaLnBrk="1" hangingPunct="1"/>
            <a:r>
              <a:rPr lang="en-US" dirty="0" smtClean="0">
                <a:solidFill>
                  <a:srgbClr val="000000"/>
                </a:solidFill>
                <a:latin typeface="Arial" charset="0"/>
                <a:ea typeface="ＭＳ Ｐゴシック" charset="0"/>
                <a:cs typeface="ＭＳ Ｐゴシック" charset="0"/>
              </a:rPr>
              <a:t>Is proving not a unitary construct but specific to class, content, teacher, and so on?</a:t>
            </a:r>
            <a:endParaRPr lang="en-US" dirty="0">
              <a:solidFill>
                <a:srgbClr val="000000"/>
              </a:solidFill>
              <a:latin typeface="Arial" charset="0"/>
              <a:ea typeface="ＭＳ Ｐゴシック" charset="0"/>
              <a:cs typeface="ＭＳ Ｐゴシック" charset="0"/>
            </a:endParaRPr>
          </a:p>
          <a:p>
            <a:pPr marL="457200" lvl="1" indent="0" eaLnBrk="1" hangingPunct="1">
              <a:buNone/>
            </a:pPr>
            <a:r>
              <a:rPr lang="en-US" sz="1600" dirty="0" smtClean="0">
                <a:solidFill>
                  <a:srgbClr val="000000"/>
                </a:solidFill>
                <a:latin typeface="Arial" charset="0"/>
                <a:ea typeface="ＭＳ Ｐゴシック" charset="0"/>
                <a:cs typeface="ＭＳ Ｐゴシック" charset="0"/>
              </a:rPr>
              <a:t>(See also Mejia-Ramos, 2008, where the author compares the proofs desired by Duval with the one’s produced in </a:t>
            </a:r>
            <a:r>
              <a:rPr lang="en-US" sz="1600" dirty="0" err="1" smtClean="0">
                <a:solidFill>
                  <a:srgbClr val="000000"/>
                </a:solidFill>
                <a:latin typeface="Arial" charset="0"/>
                <a:ea typeface="ＭＳ Ｐゴシック" charset="0"/>
                <a:cs typeface="ＭＳ Ｐゴシック" charset="0"/>
              </a:rPr>
              <a:t>Boero’s</a:t>
            </a:r>
            <a:r>
              <a:rPr lang="en-US" sz="1600" dirty="0" smtClean="0">
                <a:solidFill>
                  <a:srgbClr val="000000"/>
                </a:solidFill>
                <a:latin typeface="Arial" charset="0"/>
                <a:ea typeface="ＭＳ Ｐゴシック" charset="0"/>
                <a:cs typeface="ＭＳ Ｐゴシック" charset="0"/>
              </a:rPr>
              <a:t> teaching experiments).</a:t>
            </a:r>
            <a:endParaRPr lang="en-US" sz="1600"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105627927"/>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Proof in the classroom:</a:t>
            </a:r>
            <a:br>
              <a:rPr lang="en-US" dirty="0" smtClean="0"/>
            </a:br>
            <a:r>
              <a:rPr lang="en-US" dirty="0" smtClean="0"/>
              <a:t>Recommendations</a:t>
            </a:r>
          </a:p>
        </p:txBody>
      </p:sp>
      <p:sp>
        <p:nvSpPr>
          <p:cNvPr id="30722" name="Rectangle 3"/>
          <p:cNvSpPr>
            <a:spLocks noGrp="1" noChangeArrowheads="1"/>
          </p:cNvSpPr>
          <p:nvPr>
            <p:ph type="body" idx="1"/>
          </p:nvPr>
        </p:nvSpPr>
        <p:spPr/>
        <p:txBody>
          <a:bodyPr/>
          <a:lstStyle/>
          <a:p>
            <a:pPr eaLnBrk="1" hangingPunct="1"/>
            <a:r>
              <a:rPr lang="en-US" dirty="0" smtClean="0">
                <a:solidFill>
                  <a:srgbClr val="000000"/>
                </a:solidFill>
                <a:latin typeface="Arial" charset="0"/>
                <a:ea typeface="ＭＳ Ｐゴシック" charset="0"/>
                <a:cs typeface="ＭＳ Ｐゴシック" charset="0"/>
              </a:rPr>
              <a:t>Numerous influential organizations suggest students should be engaged in proving throughout their education.</a:t>
            </a:r>
          </a:p>
          <a:p>
            <a:pPr lvl="1" eaLnBrk="1" hangingPunct="1"/>
            <a:r>
              <a:rPr lang="en-US" dirty="0" smtClean="0">
                <a:solidFill>
                  <a:srgbClr val="000000"/>
                </a:solidFill>
                <a:latin typeface="Arial" charset="0"/>
                <a:ea typeface="ＭＳ Ｐゴシック" charset="0"/>
                <a:cs typeface="ＭＳ Ｐゴシック" charset="0"/>
              </a:rPr>
              <a:t>NCTM (2000): Instruction “should enable all students to recognize reasoning and proof as fundamental to mathematics [and] develop and evaluate arguments and proofs” (p. 56).</a:t>
            </a:r>
          </a:p>
          <a:p>
            <a:pPr lvl="1" eaLnBrk="1" hangingPunct="1"/>
            <a:r>
              <a:rPr lang="en-US" dirty="0" smtClean="0">
                <a:solidFill>
                  <a:srgbClr val="000000"/>
                </a:solidFill>
                <a:latin typeface="Arial" charset="0"/>
                <a:ea typeface="ＭＳ Ｐゴシック" charset="0"/>
                <a:cs typeface="ＭＳ Ｐゴシック" charset="0"/>
              </a:rPr>
              <a:t>England Department of Education (2013): </a:t>
            </a:r>
            <a:r>
              <a:rPr lang="en-GB" dirty="0"/>
              <a:t> </a:t>
            </a:r>
            <a:r>
              <a:rPr lang="en-GB" dirty="0" smtClean="0"/>
              <a:t>Students should “reason </a:t>
            </a:r>
            <a:r>
              <a:rPr lang="en-GB" dirty="0"/>
              <a:t>mathematically by following a line of enquiry, conjecturing relationships and generalisations, and developing an argument, justification or proof using mathematical language" (Department for Education, 2013, p. 3)</a:t>
            </a:r>
            <a:r>
              <a:rPr lang="en-GB" dirty="0" smtClean="0"/>
              <a:t>.</a:t>
            </a:r>
          </a:p>
          <a:p>
            <a:pPr lvl="1" eaLnBrk="1" hangingPunct="1"/>
            <a:r>
              <a:rPr lang="en-GB" dirty="0" smtClean="0"/>
              <a:t>CCCSM (2012): Students will “build </a:t>
            </a:r>
            <a:r>
              <a:rPr lang="en-US" dirty="0" smtClean="0"/>
              <a:t>a logical progression of statements to explore the truth of their conjectures”.</a:t>
            </a:r>
            <a:endParaRPr lang="en-US" dirty="0" smtClean="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90075139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Proof in the classroom:</a:t>
            </a:r>
            <a:br>
              <a:rPr lang="en-US" dirty="0" smtClean="0"/>
            </a:br>
            <a:r>
              <a:rPr lang="en-US" dirty="0" smtClean="0"/>
              <a:t>Recommendations</a:t>
            </a:r>
          </a:p>
        </p:txBody>
      </p:sp>
      <p:sp>
        <p:nvSpPr>
          <p:cNvPr id="30722" name="Rectangle 3"/>
          <p:cNvSpPr>
            <a:spLocks noGrp="1" noChangeArrowheads="1"/>
          </p:cNvSpPr>
          <p:nvPr>
            <p:ph type="body" idx="1"/>
          </p:nvPr>
        </p:nvSpPr>
        <p:spPr/>
        <p:txBody>
          <a:bodyPr/>
          <a:lstStyle/>
          <a:p>
            <a:pPr eaLnBrk="1" hangingPunct="1"/>
            <a:r>
              <a:rPr lang="en-US" dirty="0" smtClean="0">
                <a:solidFill>
                  <a:srgbClr val="000000"/>
                </a:solidFill>
                <a:latin typeface="Arial" charset="0"/>
                <a:ea typeface="ＭＳ Ｐゴシック" charset="0"/>
                <a:cs typeface="ＭＳ Ｐゴシック" charset="0"/>
              </a:rPr>
              <a:t>Hanna and </a:t>
            </a:r>
            <a:r>
              <a:rPr lang="en-US" dirty="0" err="1" smtClean="0">
                <a:solidFill>
                  <a:srgbClr val="000000"/>
                </a:solidFill>
                <a:latin typeface="Arial" charset="0"/>
                <a:ea typeface="ＭＳ Ｐゴシック" charset="0"/>
                <a:cs typeface="ＭＳ Ｐゴシック" charset="0"/>
              </a:rPr>
              <a:t>Jahnke</a:t>
            </a:r>
            <a:r>
              <a:rPr lang="en-US" dirty="0" smtClean="0">
                <a:solidFill>
                  <a:srgbClr val="000000"/>
                </a:solidFill>
                <a:latin typeface="Arial" charset="0"/>
                <a:ea typeface="ＭＳ Ｐゴシック" charset="0"/>
                <a:cs typeface="ＭＳ Ｐゴシック" charset="0"/>
              </a:rPr>
              <a:t> remarked in 1996 that although there are recommendations for proof, little was known on if and how they were implemented.</a:t>
            </a:r>
            <a:br>
              <a:rPr lang="en-US"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In the 1999 TIMSS video study, </a:t>
            </a:r>
            <a:r>
              <a:rPr lang="en-US" dirty="0" err="1" smtClean="0">
                <a:solidFill>
                  <a:srgbClr val="000000"/>
                </a:solidFill>
                <a:latin typeface="Arial" charset="0"/>
                <a:ea typeface="ＭＳ Ｐゴシック" charset="0"/>
                <a:cs typeface="ＭＳ Ｐゴシック" charset="0"/>
              </a:rPr>
              <a:t>Hiebert</a:t>
            </a:r>
            <a:r>
              <a:rPr lang="en-US" dirty="0" smtClean="0">
                <a:solidFill>
                  <a:srgbClr val="000000"/>
                </a:solidFill>
                <a:latin typeface="Arial" charset="0"/>
                <a:ea typeface="ＭＳ Ｐゴシック" charset="0"/>
                <a:cs typeface="ＭＳ Ｐゴシック" charset="0"/>
              </a:rPr>
              <a:t> et al (2003) reported that 39% of Japanese classes contained proof but there were too few instances in US classrooms to make an estimate of how common they were.</a:t>
            </a:r>
          </a:p>
        </p:txBody>
      </p:sp>
    </p:spTree>
    <p:extLst>
      <p:ext uri="{BB962C8B-B14F-4D97-AF65-F5344CB8AC3E}">
        <p14:creationId xmlns:p14="http://schemas.microsoft.com/office/powerpoint/2010/main" val="3231241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My co-authors</a:t>
            </a:r>
          </a:p>
        </p:txBody>
      </p:sp>
      <p:sp>
        <p:nvSpPr>
          <p:cNvPr id="20482" name="Rectangle 3"/>
          <p:cNvSpPr>
            <a:spLocks noGrp="1" noChangeArrowheads="1"/>
          </p:cNvSpPr>
          <p:nvPr>
            <p:ph type="body" idx="1"/>
          </p:nvPr>
        </p:nvSpPr>
        <p:spPr/>
        <p:txBody>
          <a:bodyPr/>
          <a:lstStyle/>
          <a:p>
            <a:pPr marL="0" indent="0" eaLnBrk="1" hangingPunct="1">
              <a:buFontTx/>
              <a:buNone/>
            </a:pPr>
            <a:r>
              <a:rPr lang="en-US" b="1">
                <a:latin typeface="Arial" charset="0"/>
                <a:ea typeface="ＭＳ Ｐゴシック" charset="0"/>
                <a:cs typeface="ＭＳ Ｐゴシック" charset="0"/>
              </a:rPr>
              <a:t>                          </a:t>
            </a:r>
            <a:r>
              <a:rPr lang="en-US" sz="2400" b="1">
                <a:latin typeface="Arial" charset="0"/>
                <a:ea typeface="ＭＳ Ｐゴシック" charset="0"/>
                <a:cs typeface="ＭＳ Ｐゴシック" charset="0"/>
              </a:rPr>
              <a:t>Andreas Stylianides</a:t>
            </a:r>
          </a:p>
          <a:p>
            <a:pPr marL="0" indent="0" eaLnBrk="1" hangingPunct="1">
              <a:buFontTx/>
              <a:buNone/>
            </a:pPr>
            <a:endParaRPr lang="en-US" sz="2400" b="1">
              <a:latin typeface="Arial" charset="0"/>
              <a:ea typeface="ＭＳ Ｐゴシック" charset="0"/>
              <a:cs typeface="ＭＳ Ｐゴシック" charset="0"/>
            </a:endParaRPr>
          </a:p>
          <a:p>
            <a:pPr marL="0" indent="0" eaLnBrk="1" hangingPunct="1">
              <a:buFontTx/>
              <a:buNone/>
            </a:pPr>
            <a:endParaRPr lang="en-US" sz="2400" b="1">
              <a:latin typeface="Arial" charset="0"/>
              <a:ea typeface="ＭＳ Ｐゴシック" charset="0"/>
              <a:cs typeface="ＭＳ Ｐゴシック" charset="0"/>
            </a:endParaRPr>
          </a:p>
          <a:p>
            <a:pPr marL="0" indent="0" eaLnBrk="1" hangingPunct="1">
              <a:buFontTx/>
              <a:buNone/>
            </a:pPr>
            <a:endParaRPr lang="en-US" sz="2400" b="1">
              <a:latin typeface="Arial" charset="0"/>
              <a:ea typeface="ＭＳ Ｐゴシック" charset="0"/>
              <a:cs typeface="ＭＳ Ｐゴシック" charset="0"/>
            </a:endParaRPr>
          </a:p>
          <a:p>
            <a:pPr marL="0" indent="0" eaLnBrk="1" hangingPunct="1">
              <a:buFontTx/>
              <a:buNone/>
            </a:pPr>
            <a:endParaRPr lang="en-US" sz="2400" b="1">
              <a:latin typeface="Arial" charset="0"/>
              <a:ea typeface="ＭＳ Ｐゴシック" charset="0"/>
              <a:cs typeface="ＭＳ Ｐゴシック" charset="0"/>
            </a:endParaRPr>
          </a:p>
          <a:p>
            <a:pPr marL="0" indent="0" eaLnBrk="1" hangingPunct="1">
              <a:buFontTx/>
              <a:buNone/>
            </a:pPr>
            <a:endParaRPr lang="en-US" sz="2400" b="1">
              <a:latin typeface="Arial" charset="0"/>
              <a:ea typeface="ＭＳ Ｐゴシック" charset="0"/>
              <a:cs typeface="ＭＳ Ｐゴシック" charset="0"/>
            </a:endParaRPr>
          </a:p>
          <a:p>
            <a:pPr marL="0" indent="0" eaLnBrk="1" hangingPunct="1">
              <a:buFontTx/>
              <a:buNone/>
            </a:pPr>
            <a:endParaRPr lang="en-US" sz="2400" b="1">
              <a:latin typeface="Arial" charset="0"/>
              <a:ea typeface="ＭＳ Ｐゴシック" charset="0"/>
              <a:cs typeface="ＭＳ Ｐゴシック" charset="0"/>
            </a:endParaRPr>
          </a:p>
          <a:p>
            <a:pPr marL="0" indent="0" eaLnBrk="1" hangingPunct="1">
              <a:buFontTx/>
              <a:buNone/>
            </a:pPr>
            <a:r>
              <a:rPr lang="en-US" sz="2400" b="1">
                <a:latin typeface="Arial" charset="0"/>
                <a:ea typeface="ＭＳ Ｐゴシック" charset="0"/>
                <a:cs typeface="ＭＳ Ｐゴシック" charset="0"/>
              </a:rPr>
              <a:t>                      Gabriel Stylianides</a:t>
            </a:r>
            <a:endParaRPr lang="en-US" b="1">
              <a:latin typeface="Arial" charset="0"/>
              <a:ea typeface="ＭＳ Ｐゴシック" charset="0"/>
              <a:cs typeface="ＭＳ Ｐゴシック" charset="0"/>
            </a:endParaRPr>
          </a:p>
        </p:txBody>
      </p:sp>
      <p:pic>
        <p:nvPicPr>
          <p:cNvPr id="20483" name="Picture 1" descr="stylianides_andrea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600" y="990600"/>
            <a:ext cx="1714500" cy="220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3" descr="Gabriel-Stylianides-profile-232x300.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810000"/>
            <a:ext cx="170815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Proof in the classroom:</a:t>
            </a:r>
            <a:br>
              <a:rPr lang="en-US" dirty="0" smtClean="0"/>
            </a:br>
            <a:r>
              <a:rPr lang="en-US" dirty="0" smtClean="0"/>
              <a:t>Current status of proof</a:t>
            </a:r>
          </a:p>
        </p:txBody>
      </p:sp>
      <p:sp>
        <p:nvSpPr>
          <p:cNvPr id="30722" name="Rectangle 3"/>
          <p:cNvSpPr>
            <a:spLocks noGrp="1" noChangeArrowheads="1"/>
          </p:cNvSpPr>
          <p:nvPr>
            <p:ph type="body" idx="1"/>
          </p:nvPr>
        </p:nvSpPr>
        <p:spPr/>
        <p:txBody>
          <a:bodyPr/>
          <a:lstStyle/>
          <a:p>
            <a:pPr eaLnBrk="1" hangingPunct="1"/>
            <a:r>
              <a:rPr lang="en-US" dirty="0" err="1" smtClean="0">
                <a:solidFill>
                  <a:srgbClr val="000000"/>
                </a:solidFill>
                <a:latin typeface="Arial" charset="0"/>
                <a:ea typeface="ＭＳ Ｐゴシック" charset="0"/>
                <a:cs typeface="ＭＳ Ｐゴシック" charset="0"/>
              </a:rPr>
              <a:t>Bieda</a:t>
            </a:r>
            <a:r>
              <a:rPr lang="en-US" dirty="0" smtClean="0">
                <a:solidFill>
                  <a:srgbClr val="000000"/>
                </a:solidFill>
                <a:latin typeface="Arial" charset="0"/>
                <a:ea typeface="ＭＳ Ｐゴシック" charset="0"/>
                <a:cs typeface="ＭＳ Ｐゴシック" charset="0"/>
              </a:rPr>
              <a:t> (2010) studied seven experienced US middle school teachers trained in using the </a:t>
            </a:r>
            <a:r>
              <a:rPr lang="en-US" i="1" dirty="0" smtClean="0">
                <a:solidFill>
                  <a:srgbClr val="000000"/>
                </a:solidFill>
                <a:latin typeface="Arial" charset="0"/>
                <a:ea typeface="ＭＳ Ｐゴシック" charset="0"/>
                <a:cs typeface="ＭＳ Ｐゴシック" charset="0"/>
              </a:rPr>
              <a:t>Connected Mathematics Curriculum</a:t>
            </a:r>
            <a:r>
              <a:rPr lang="en-US" dirty="0" smtClean="0">
                <a:solidFill>
                  <a:srgbClr val="000000"/>
                </a:solidFill>
                <a:latin typeface="Arial" charset="0"/>
                <a:ea typeface="ＭＳ Ｐゴシック" charset="0"/>
                <a:cs typeface="ＭＳ Ｐゴシック" charset="0"/>
              </a:rPr>
              <a:t>, which was rich in proving tasks.</a:t>
            </a:r>
            <a:br>
              <a:rPr lang="en-US"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The 43 lessons that </a:t>
            </a:r>
            <a:r>
              <a:rPr lang="en-US" dirty="0" err="1" smtClean="0">
                <a:solidFill>
                  <a:srgbClr val="000000"/>
                </a:solidFill>
                <a:latin typeface="Arial" charset="0"/>
                <a:ea typeface="ＭＳ Ｐゴシック" charset="0"/>
                <a:cs typeface="ＭＳ Ｐゴシック" charset="0"/>
              </a:rPr>
              <a:t>Bieda</a:t>
            </a:r>
            <a:r>
              <a:rPr lang="en-US" dirty="0" smtClean="0">
                <a:solidFill>
                  <a:srgbClr val="000000"/>
                </a:solidFill>
                <a:latin typeface="Arial" charset="0"/>
                <a:ea typeface="ＭＳ Ｐゴシック" charset="0"/>
                <a:cs typeface="ＭＳ Ｐゴシック" charset="0"/>
              </a:rPr>
              <a:t> studied had a total of 73 proving tasks, which resulted in the following</a:t>
            </a:r>
          </a:p>
          <a:p>
            <a:pPr lvl="1" eaLnBrk="1" hangingPunct="1"/>
            <a:r>
              <a:rPr lang="en-US" dirty="0" smtClean="0">
                <a:solidFill>
                  <a:srgbClr val="000000"/>
                </a:solidFill>
                <a:latin typeface="Arial" charset="0"/>
                <a:ea typeface="ＭＳ Ｐゴシック" charset="0"/>
                <a:cs typeface="ＭＳ Ｐゴシック" charset="0"/>
              </a:rPr>
              <a:t>Many tasks were not implemented at all or only discussed in small groups</a:t>
            </a:r>
          </a:p>
          <a:p>
            <a:pPr lvl="1" eaLnBrk="1" hangingPunct="1"/>
            <a:r>
              <a:rPr lang="en-US" dirty="0" smtClean="0">
                <a:solidFill>
                  <a:srgbClr val="000000"/>
                </a:solidFill>
                <a:latin typeface="Arial" charset="0"/>
                <a:ea typeface="ＭＳ Ｐゴシック" charset="0"/>
                <a:cs typeface="ＭＳ Ｐゴシック" charset="0"/>
              </a:rPr>
              <a:t>Students’ justifications involved an appeal to examples</a:t>
            </a:r>
          </a:p>
          <a:p>
            <a:pPr lvl="1" eaLnBrk="1" hangingPunct="1"/>
            <a:r>
              <a:rPr lang="en-US" dirty="0" smtClean="0">
                <a:solidFill>
                  <a:srgbClr val="000000"/>
                </a:solidFill>
                <a:latin typeface="Arial" charset="0"/>
                <a:ea typeface="ＭＳ Ｐゴシック" charset="0"/>
                <a:cs typeface="ＭＳ Ｐゴシック" charset="0"/>
              </a:rPr>
              <a:t>Students gave a general argument, many of which fell below the standard of proof</a:t>
            </a:r>
          </a:p>
          <a:p>
            <a:pPr lvl="1" eaLnBrk="1" hangingPunct="1"/>
            <a:r>
              <a:rPr lang="en-US" dirty="0" smtClean="0">
                <a:solidFill>
                  <a:srgbClr val="000000"/>
                </a:solidFill>
                <a:latin typeface="Arial" charset="0"/>
                <a:ea typeface="ＭＳ Ｐゴシック" charset="0"/>
                <a:cs typeface="ＭＳ Ｐゴシック" charset="0"/>
              </a:rPr>
              <a:t>Students provided no justification at all.</a:t>
            </a:r>
          </a:p>
          <a:p>
            <a:pPr lvl="1" eaLnBrk="1" hangingPunct="1"/>
            <a:endParaRPr lang="en-US" dirty="0" smtClean="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741750704"/>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Proof in the classroom:</a:t>
            </a:r>
            <a:br>
              <a:rPr lang="en-US" dirty="0" smtClean="0"/>
            </a:br>
            <a:r>
              <a:rPr lang="en-US" dirty="0" smtClean="0"/>
              <a:t>Current status of proof</a:t>
            </a:r>
          </a:p>
        </p:txBody>
      </p:sp>
      <p:sp>
        <p:nvSpPr>
          <p:cNvPr id="30722" name="Rectangle 3"/>
          <p:cNvSpPr>
            <a:spLocks noGrp="1" noChangeArrowheads="1"/>
          </p:cNvSpPr>
          <p:nvPr>
            <p:ph type="body" idx="1"/>
          </p:nvPr>
        </p:nvSpPr>
        <p:spPr/>
        <p:txBody>
          <a:bodyPr/>
          <a:lstStyle/>
          <a:p>
            <a:pPr eaLnBrk="1" hangingPunct="1"/>
            <a:r>
              <a:rPr lang="en-US" dirty="0" err="1" smtClean="0">
                <a:solidFill>
                  <a:srgbClr val="000000"/>
                </a:solidFill>
                <a:latin typeface="Arial" charset="0"/>
                <a:ea typeface="ＭＳ Ｐゴシック" charset="0"/>
                <a:cs typeface="ＭＳ Ｐゴシック" charset="0"/>
              </a:rPr>
              <a:t>Bieda</a:t>
            </a:r>
            <a:r>
              <a:rPr lang="en-US" dirty="0" smtClean="0">
                <a:solidFill>
                  <a:srgbClr val="000000"/>
                </a:solidFill>
                <a:latin typeface="Arial" charset="0"/>
                <a:ea typeface="ＭＳ Ｐゴシック" charset="0"/>
                <a:cs typeface="ＭＳ Ｐゴシック" charset="0"/>
              </a:rPr>
              <a:t> (2010) attributed the failure to have proof play a larger role to several factors:</a:t>
            </a:r>
          </a:p>
          <a:p>
            <a:pPr marL="0" indent="0" eaLnBrk="1" hangingPunct="1">
              <a:buNone/>
            </a:pPr>
            <a:r>
              <a:rPr lang="en-US" sz="1800" dirty="0" smtClean="0"/>
              <a:t>“Teachers </a:t>
            </a:r>
            <a:r>
              <a:rPr lang="en-US" sz="1800" dirty="0"/>
              <a:t>in the classrooms observed</a:t>
            </a:r>
            <a:r>
              <a:rPr lang="en-US" sz="1800" dirty="0">
                <a:solidFill>
                  <a:srgbClr val="FF0000"/>
                </a:solidFill>
              </a:rPr>
              <a:t> did not provide sufficient feedback</a:t>
            </a:r>
            <a:r>
              <a:rPr lang="en-US" sz="1800" dirty="0"/>
              <a:t> to sustain discussions about students’ conjectures and/or justifications. … W</a:t>
            </a:r>
            <a:r>
              <a:rPr lang="en-US" sz="1800" dirty="0" smtClean="0"/>
              <a:t>hen </a:t>
            </a:r>
            <a:r>
              <a:rPr lang="en-US" sz="1800" dirty="0"/>
              <a:t>a teacher provided feedback to students’ justifications, it was not sufficient to establish standards for proof in a mathematics classroom. For instance,</a:t>
            </a:r>
            <a:r>
              <a:rPr lang="en-US" sz="1800" dirty="0">
                <a:solidFill>
                  <a:srgbClr val="FF0000"/>
                </a:solidFill>
              </a:rPr>
              <a:t> teachers were just as likely to sanction a justification with a positive appraisal if it was a justification based on </a:t>
            </a:r>
            <a:r>
              <a:rPr lang="en-US" sz="1800" dirty="0" err="1">
                <a:solidFill>
                  <a:srgbClr val="FF0000"/>
                </a:solidFill>
              </a:rPr>
              <a:t>nonproof</a:t>
            </a:r>
            <a:r>
              <a:rPr lang="en-US" sz="1800" dirty="0">
                <a:solidFill>
                  <a:srgbClr val="FF0000"/>
                </a:solidFill>
              </a:rPr>
              <a:t> arguments as a justification based on general argument</a:t>
            </a:r>
            <a:r>
              <a:rPr lang="en-US" sz="1800" dirty="0"/>
              <a:t>. (p. 377</a:t>
            </a:r>
            <a:r>
              <a:rPr lang="en-US" sz="1800" dirty="0" smtClean="0"/>
              <a:t>)</a:t>
            </a:r>
            <a:endParaRPr lang="en-US" sz="1800" dirty="0" smtClean="0">
              <a:solidFill>
                <a:srgbClr val="000000"/>
              </a:solidFill>
              <a:latin typeface="Arial" charset="0"/>
              <a:ea typeface="ＭＳ Ｐゴシック" charset="0"/>
              <a:cs typeface="ＭＳ Ｐゴシック" charset="0"/>
            </a:endParaRPr>
          </a:p>
          <a:p>
            <a:pPr lvl="1" eaLnBrk="1" hangingPunct="1"/>
            <a:r>
              <a:rPr lang="en-US" dirty="0" smtClean="0">
                <a:solidFill>
                  <a:srgbClr val="000000"/>
                </a:solidFill>
                <a:latin typeface="Arial" charset="0"/>
                <a:ea typeface="ＭＳ Ｐゴシック" charset="0"/>
                <a:cs typeface="ＭＳ Ｐゴシック" charset="0"/>
              </a:rPr>
              <a:t>Time constraints as perceived by the teacher</a:t>
            </a:r>
          </a:p>
          <a:p>
            <a:pPr lvl="1" eaLnBrk="1" hangingPunct="1"/>
            <a:r>
              <a:rPr lang="en-US" dirty="0" smtClean="0">
                <a:solidFill>
                  <a:srgbClr val="000000"/>
                </a:solidFill>
                <a:latin typeface="Arial" charset="0"/>
                <a:ea typeface="ＭＳ Ｐゴシック" charset="0"/>
                <a:cs typeface="ＭＳ Ｐゴシック" charset="0"/>
              </a:rPr>
              <a:t>Lack of training for CMP resources and in pre-service teacher </a:t>
            </a:r>
            <a:r>
              <a:rPr lang="en-US" dirty="0" err="1" smtClean="0">
                <a:solidFill>
                  <a:srgbClr val="000000"/>
                </a:solidFill>
                <a:latin typeface="Arial" charset="0"/>
                <a:ea typeface="ＭＳ Ｐゴシック" charset="0"/>
                <a:cs typeface="ＭＳ Ｐゴシック" charset="0"/>
              </a:rPr>
              <a:t>ed</a:t>
            </a:r>
            <a:endParaRPr lang="en-US" dirty="0" smtClean="0">
              <a:solidFill>
                <a:srgbClr val="000000"/>
              </a:solidFill>
              <a:latin typeface="Arial" charset="0"/>
              <a:ea typeface="ＭＳ Ｐゴシック" charset="0"/>
              <a:cs typeface="ＭＳ Ｐゴシック" charset="0"/>
            </a:endParaRPr>
          </a:p>
          <a:p>
            <a:pPr lvl="1" eaLnBrk="1" hangingPunct="1"/>
            <a:endParaRPr lang="en-US" dirty="0" smtClean="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13749032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Proof in the classroom:</a:t>
            </a:r>
            <a:br>
              <a:rPr lang="en-US" dirty="0" smtClean="0"/>
            </a:br>
            <a:r>
              <a:rPr lang="en-US" dirty="0" smtClean="0"/>
              <a:t>Difficulties with implementing proof</a:t>
            </a:r>
          </a:p>
        </p:txBody>
      </p:sp>
      <p:sp>
        <p:nvSpPr>
          <p:cNvPr id="30722" name="Rectangle 3"/>
          <p:cNvSpPr>
            <a:spLocks noGrp="1" noChangeArrowheads="1"/>
          </p:cNvSpPr>
          <p:nvPr>
            <p:ph type="body" idx="1"/>
          </p:nvPr>
        </p:nvSpPr>
        <p:spPr/>
        <p:txBody>
          <a:bodyPr/>
          <a:lstStyle/>
          <a:p>
            <a:pPr eaLnBrk="1" hangingPunct="1"/>
            <a:r>
              <a:rPr lang="en-US" dirty="0" smtClean="0">
                <a:solidFill>
                  <a:srgbClr val="000000"/>
                </a:solidFill>
                <a:latin typeface="Arial" charset="0"/>
                <a:ea typeface="ＭＳ Ｐゴシック" charset="0"/>
                <a:cs typeface="ＭＳ Ｐゴシック" charset="0"/>
              </a:rPr>
              <a:t>Teachers lack a knowledge of proof and cannot distinguish good proofs from bad proofs </a:t>
            </a:r>
            <a:r>
              <a:rPr lang="en-US" sz="1600" dirty="0" smtClean="0">
                <a:solidFill>
                  <a:srgbClr val="000000"/>
                </a:solidFill>
                <a:latin typeface="Arial" charset="0"/>
                <a:ea typeface="ＭＳ Ｐゴシック" charset="0"/>
                <a:cs typeface="ＭＳ Ｐゴシック" charset="0"/>
              </a:rPr>
              <a:t>(e.g., Knuth, 2002; </a:t>
            </a:r>
            <a:r>
              <a:rPr lang="en-US" sz="1600" dirty="0" err="1" smtClean="0">
                <a:solidFill>
                  <a:srgbClr val="000000"/>
                </a:solidFill>
                <a:latin typeface="Arial" charset="0"/>
                <a:ea typeface="ＭＳ Ｐゴシック" charset="0"/>
                <a:cs typeface="ＭＳ Ｐゴシック" charset="0"/>
              </a:rPr>
              <a:t>Stylianides</a:t>
            </a:r>
            <a:r>
              <a:rPr lang="en-US" sz="1600" dirty="0" smtClean="0">
                <a:solidFill>
                  <a:srgbClr val="000000"/>
                </a:solidFill>
                <a:latin typeface="Arial" charset="0"/>
                <a:ea typeface="ＭＳ Ｐゴシック" charset="0"/>
                <a:cs typeface="ＭＳ Ｐゴシック" charset="0"/>
              </a:rPr>
              <a:t>, </a:t>
            </a:r>
            <a:r>
              <a:rPr lang="en-US" sz="1600" dirty="0" err="1" smtClean="0">
                <a:solidFill>
                  <a:srgbClr val="000000"/>
                </a:solidFill>
                <a:latin typeface="Arial" charset="0"/>
                <a:ea typeface="ＭＳ Ｐゴシック" charset="0"/>
                <a:cs typeface="ＭＳ Ｐゴシック" charset="0"/>
              </a:rPr>
              <a:t>Stylianides</a:t>
            </a:r>
            <a:r>
              <a:rPr lang="en-US" sz="1600" dirty="0" smtClean="0">
                <a:solidFill>
                  <a:srgbClr val="000000"/>
                </a:solidFill>
                <a:latin typeface="Arial" charset="0"/>
                <a:ea typeface="ＭＳ Ｐゴシック" charset="0"/>
                <a:cs typeface="ＭＳ Ｐゴシック" charset="0"/>
              </a:rPr>
              <a:t> &amp; Schilling, 2004, 2007).</a:t>
            </a:r>
            <a:r>
              <a:rPr lang="en-US" sz="1800" dirty="0" smtClean="0">
                <a:solidFill>
                  <a:srgbClr val="000000"/>
                </a:solidFill>
                <a:latin typeface="Arial" charset="0"/>
                <a:ea typeface="ＭＳ Ｐゴシック" charset="0"/>
                <a:cs typeface="ＭＳ Ｐゴシック" charset="0"/>
              </a:rPr>
              <a:t/>
            </a:r>
            <a:br>
              <a:rPr lang="en-US" sz="1800"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Teachers hold unproductive beliefs about proof</a:t>
            </a:r>
          </a:p>
          <a:p>
            <a:pPr lvl="1" eaLnBrk="1" hangingPunct="1"/>
            <a:r>
              <a:rPr lang="en-US" dirty="0" smtClean="0">
                <a:solidFill>
                  <a:srgbClr val="000000"/>
                </a:solidFill>
                <a:latin typeface="Arial" charset="0"/>
                <a:ea typeface="ＭＳ Ｐゴシック" charset="0"/>
                <a:cs typeface="ＭＳ Ｐゴシック" charset="0"/>
              </a:rPr>
              <a:t>Teachers view “proof as a topic of study, rather than as a tool for communicating or studying mathematics” </a:t>
            </a:r>
            <a:r>
              <a:rPr lang="en-US" sz="1600" dirty="0" smtClean="0">
                <a:solidFill>
                  <a:srgbClr val="000000"/>
                </a:solidFill>
                <a:latin typeface="Arial" charset="0"/>
                <a:ea typeface="ＭＳ Ｐゴシック" charset="0"/>
                <a:cs typeface="ＭＳ Ｐゴシック" charset="0"/>
              </a:rPr>
              <a:t>(Knuth, 2002, p. 63)</a:t>
            </a:r>
            <a:r>
              <a:rPr lang="en-US" dirty="0" smtClean="0">
                <a:solidFill>
                  <a:srgbClr val="000000"/>
                </a:solidFill>
                <a:latin typeface="Arial" charset="0"/>
                <a:ea typeface="ＭＳ Ｐゴシック" charset="0"/>
                <a:cs typeface="ＭＳ Ｐゴシック" charset="0"/>
              </a:rPr>
              <a:t>.</a:t>
            </a:r>
          </a:p>
          <a:p>
            <a:pPr lvl="1" eaLnBrk="1" hangingPunct="1"/>
            <a:r>
              <a:rPr lang="en-US" dirty="0" smtClean="0">
                <a:solidFill>
                  <a:srgbClr val="000000"/>
                </a:solidFill>
                <a:latin typeface="Arial" charset="0"/>
                <a:ea typeface="ＭＳ Ｐゴシック" charset="0"/>
                <a:cs typeface="ＭＳ Ｐゴシック" charset="0"/>
              </a:rPr>
              <a:t>Proof was viewed as something only the most advanced students could master </a:t>
            </a:r>
            <a:r>
              <a:rPr lang="en-US" sz="1600" dirty="0" smtClean="0">
                <a:solidFill>
                  <a:srgbClr val="000000"/>
                </a:solidFill>
                <a:latin typeface="Arial" charset="0"/>
                <a:ea typeface="ＭＳ Ｐゴシック" charset="0"/>
                <a:cs typeface="ＭＳ Ｐゴシック" charset="0"/>
              </a:rPr>
              <a:t>(</a:t>
            </a:r>
            <a:r>
              <a:rPr lang="en-US" sz="1600" dirty="0" err="1" smtClean="0">
                <a:solidFill>
                  <a:srgbClr val="000000"/>
                </a:solidFill>
                <a:latin typeface="Arial" charset="0"/>
                <a:ea typeface="ＭＳ Ｐゴシック" charset="0"/>
                <a:cs typeface="ＭＳ Ｐゴシック" charset="0"/>
              </a:rPr>
              <a:t>Bieda</a:t>
            </a:r>
            <a:r>
              <a:rPr lang="en-US" sz="1600" dirty="0" smtClean="0">
                <a:solidFill>
                  <a:srgbClr val="000000"/>
                </a:solidFill>
                <a:latin typeface="Arial" charset="0"/>
                <a:ea typeface="ＭＳ Ｐゴシック" charset="0"/>
                <a:cs typeface="ＭＳ Ｐゴシック" charset="0"/>
              </a:rPr>
              <a:t>, 2010; Knuth, 2002; Sears, 2012).</a:t>
            </a:r>
          </a:p>
          <a:p>
            <a:pPr lvl="1" eaLnBrk="1" hangingPunct="1"/>
            <a:r>
              <a:rPr lang="en-US" dirty="0" smtClean="0">
                <a:solidFill>
                  <a:srgbClr val="000000"/>
                </a:solidFill>
                <a:latin typeface="Arial" charset="0"/>
                <a:ea typeface="ＭＳ Ｐゴシック" charset="0"/>
                <a:cs typeface="ＭＳ Ｐゴシック" charset="0"/>
              </a:rPr>
              <a:t>Interviews with mathematicians find they hold the same beliefs about math majors </a:t>
            </a:r>
            <a:r>
              <a:rPr lang="en-US" sz="1600" dirty="0" smtClean="0">
                <a:solidFill>
                  <a:srgbClr val="000000"/>
                </a:solidFill>
                <a:latin typeface="Arial" charset="0"/>
                <a:ea typeface="ＭＳ Ｐゴシック" charset="0"/>
                <a:cs typeface="ＭＳ Ｐゴシック" charset="0"/>
              </a:rPr>
              <a:t>(</a:t>
            </a:r>
            <a:r>
              <a:rPr lang="en-US" sz="1600" dirty="0" err="1" smtClean="0">
                <a:solidFill>
                  <a:srgbClr val="000000"/>
                </a:solidFill>
                <a:latin typeface="Arial" charset="0"/>
                <a:ea typeface="ＭＳ Ｐゴシック" charset="0"/>
                <a:cs typeface="ＭＳ Ｐゴシック" charset="0"/>
              </a:rPr>
              <a:t>Alcock</a:t>
            </a:r>
            <a:r>
              <a:rPr lang="en-US" sz="1600" dirty="0" smtClean="0">
                <a:solidFill>
                  <a:srgbClr val="000000"/>
                </a:solidFill>
                <a:latin typeface="Arial" charset="0"/>
                <a:ea typeface="ＭＳ Ｐゴシック" charset="0"/>
                <a:cs typeface="ＭＳ Ｐゴシック" charset="0"/>
              </a:rPr>
              <a:t>, 2010; </a:t>
            </a:r>
            <a:r>
              <a:rPr lang="en-US" sz="1600" dirty="0" err="1" smtClean="0">
                <a:solidFill>
                  <a:srgbClr val="000000"/>
                </a:solidFill>
                <a:latin typeface="Arial" charset="0"/>
                <a:ea typeface="ＭＳ Ｐゴシック" charset="0"/>
                <a:cs typeface="ＭＳ Ｐゴシック" charset="0"/>
              </a:rPr>
              <a:t>Harel</a:t>
            </a:r>
            <a:r>
              <a:rPr lang="en-US" sz="1600" dirty="0" smtClean="0">
                <a:solidFill>
                  <a:srgbClr val="000000"/>
                </a:solidFill>
                <a:latin typeface="Arial" charset="0"/>
                <a:ea typeface="ＭＳ Ｐゴシック" charset="0"/>
                <a:cs typeface="ＭＳ Ｐゴシック" charset="0"/>
              </a:rPr>
              <a:t> &amp; </a:t>
            </a:r>
            <a:r>
              <a:rPr lang="en-US" sz="1600" dirty="0" err="1" smtClean="0">
                <a:solidFill>
                  <a:srgbClr val="000000"/>
                </a:solidFill>
                <a:latin typeface="Arial" charset="0"/>
                <a:ea typeface="ＭＳ Ｐゴシック" charset="0"/>
                <a:cs typeface="ＭＳ Ｐゴシック" charset="0"/>
              </a:rPr>
              <a:t>Sowder</a:t>
            </a:r>
            <a:r>
              <a:rPr lang="en-US" sz="1600" dirty="0" smtClean="0">
                <a:solidFill>
                  <a:srgbClr val="000000"/>
                </a:solidFill>
                <a:latin typeface="Arial" charset="0"/>
                <a:ea typeface="ＭＳ Ｐゴシック" charset="0"/>
                <a:cs typeface="ＭＳ Ｐゴシック" charset="0"/>
              </a:rPr>
              <a:t>, 2009; Weber, 2012)</a:t>
            </a:r>
            <a:r>
              <a:rPr lang="en-US" dirty="0" smtClean="0">
                <a:solidFill>
                  <a:srgbClr val="000000"/>
                </a:solidFill>
                <a:latin typeface="Arial" charset="0"/>
                <a:ea typeface="ＭＳ Ｐゴシック" charset="0"/>
                <a:cs typeface="ＭＳ Ｐゴシック" charset="0"/>
              </a:rPr>
              <a:t>.</a:t>
            </a:r>
          </a:p>
          <a:p>
            <a:pPr lvl="1" eaLnBrk="1" hangingPunct="1"/>
            <a:r>
              <a:rPr lang="en-US" dirty="0" smtClean="0">
                <a:solidFill>
                  <a:srgbClr val="000000"/>
                </a:solidFill>
                <a:latin typeface="Arial" charset="0"/>
                <a:ea typeface="ＭＳ Ｐゴシック" charset="0"/>
                <a:cs typeface="ＭＳ Ｐゴシック" charset="0"/>
              </a:rPr>
              <a:t>For these reasons, proof is not regarded as a central topic to be taught.</a:t>
            </a:r>
          </a:p>
        </p:txBody>
      </p:sp>
    </p:spTree>
    <p:extLst>
      <p:ext uri="{BB962C8B-B14F-4D97-AF65-F5344CB8AC3E}">
        <p14:creationId xmlns:p14="http://schemas.microsoft.com/office/powerpoint/2010/main" val="4228706163"/>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Proof in the classroom:</a:t>
            </a:r>
            <a:br>
              <a:rPr lang="en-US" dirty="0"/>
            </a:br>
            <a:r>
              <a:rPr lang="en-US" dirty="0"/>
              <a:t>Difficulties with implementing proof</a:t>
            </a:r>
            <a:endParaRPr lang="en-US" dirty="0" smtClean="0"/>
          </a:p>
        </p:txBody>
      </p:sp>
      <p:sp>
        <p:nvSpPr>
          <p:cNvPr id="30722" name="Rectangle 3"/>
          <p:cNvSpPr>
            <a:spLocks noGrp="1" noChangeArrowheads="1"/>
          </p:cNvSpPr>
          <p:nvPr>
            <p:ph type="body" idx="1"/>
          </p:nvPr>
        </p:nvSpPr>
        <p:spPr/>
        <p:txBody>
          <a:bodyPr/>
          <a:lstStyle/>
          <a:p>
            <a:pPr eaLnBrk="1" hangingPunct="1"/>
            <a:r>
              <a:rPr lang="en-US" dirty="0" smtClean="0">
                <a:solidFill>
                  <a:srgbClr val="000000"/>
                </a:solidFill>
                <a:latin typeface="Arial" charset="0"/>
                <a:ea typeface="ＭＳ Ｐゴシック" charset="0"/>
                <a:cs typeface="ＭＳ Ｐゴシック" charset="0"/>
              </a:rPr>
              <a:t>Collective findings from textbooks indicate:</a:t>
            </a:r>
          </a:p>
          <a:p>
            <a:pPr lvl="1" eaLnBrk="1" hangingPunct="1"/>
            <a:r>
              <a:rPr lang="en-US" dirty="0" smtClean="0">
                <a:solidFill>
                  <a:srgbClr val="000000"/>
                </a:solidFill>
                <a:latin typeface="Arial" charset="0"/>
                <a:ea typeface="ＭＳ Ｐゴシック" charset="0"/>
                <a:cs typeface="ＭＳ Ｐゴシック" charset="0"/>
              </a:rPr>
              <a:t>There are often few tasks that invite the opportunity for proving</a:t>
            </a:r>
          </a:p>
          <a:p>
            <a:pPr lvl="1" eaLnBrk="1" hangingPunct="1"/>
            <a:r>
              <a:rPr lang="en-US" dirty="0" smtClean="0">
                <a:solidFill>
                  <a:srgbClr val="000000"/>
                </a:solidFill>
                <a:latin typeface="Arial" charset="0"/>
                <a:ea typeface="ＭＳ Ｐゴシック" charset="0"/>
                <a:cs typeface="ＭＳ Ｐゴシック" charset="0"/>
              </a:rPr>
              <a:t>In particular, many textbooks provide conjecturing tasks, but do not ask for justifications</a:t>
            </a:r>
          </a:p>
          <a:p>
            <a:pPr lvl="1" eaLnBrk="1" hangingPunct="1"/>
            <a:r>
              <a:rPr lang="en-US" dirty="0" smtClean="0">
                <a:solidFill>
                  <a:srgbClr val="000000"/>
                </a:solidFill>
                <a:latin typeface="Arial" charset="0"/>
                <a:ea typeface="ＭＳ Ｐゴシック" charset="0"/>
                <a:cs typeface="ＭＳ Ｐゴシック" charset="0"/>
              </a:rPr>
              <a:t>Most textbooks do not provide space to address students’ difficulties with and unproductive beliefs about proof</a:t>
            </a:r>
          </a:p>
          <a:p>
            <a:pPr lvl="1" eaLnBrk="1" hangingPunct="1"/>
            <a:r>
              <a:rPr lang="en-US" dirty="0" smtClean="0">
                <a:solidFill>
                  <a:srgbClr val="000000"/>
                </a:solidFill>
                <a:latin typeface="Arial" charset="0"/>
                <a:ea typeface="ＭＳ Ｐゴシック" charset="0"/>
                <a:cs typeface="ＭＳ Ｐゴシック" charset="0"/>
              </a:rPr>
              <a:t>Teachers’ guidebooks do not provide teaching with a discussion of, or advice about, how to introduce and scaffold proving tasks</a:t>
            </a:r>
          </a:p>
          <a:p>
            <a:pPr lvl="1" eaLnBrk="1" hangingPunct="1"/>
            <a:r>
              <a:rPr lang="en-US" dirty="0" smtClean="0">
                <a:solidFill>
                  <a:srgbClr val="000000"/>
                </a:solidFill>
                <a:latin typeface="Arial" charset="0"/>
                <a:ea typeface="ＭＳ Ｐゴシック" charset="0"/>
                <a:cs typeface="ＭＳ Ｐゴシック" charset="0"/>
              </a:rPr>
              <a:t>This holds true for textbooks in teacher education programs as well</a:t>
            </a:r>
          </a:p>
          <a:p>
            <a:pPr marL="457200" lvl="1" indent="0" eaLnBrk="1" hangingPunct="1">
              <a:buNone/>
            </a:pPr>
            <a:endParaRPr lang="en-US" dirty="0" smtClean="0">
              <a:solidFill>
                <a:srgbClr val="000000"/>
              </a:solidFill>
              <a:latin typeface="Arial" charset="0"/>
              <a:ea typeface="ＭＳ Ｐゴシック" charset="0"/>
              <a:cs typeface="ＭＳ Ｐゴシック" charset="0"/>
            </a:endParaRPr>
          </a:p>
          <a:p>
            <a:pPr marL="457200" lvl="1" indent="0" eaLnBrk="1" hangingPunct="1">
              <a:buNone/>
            </a:pPr>
            <a:r>
              <a:rPr lang="en-US" dirty="0" smtClean="0">
                <a:solidFill>
                  <a:srgbClr val="000000"/>
                </a:solidFill>
                <a:latin typeface="Arial" charset="0"/>
                <a:ea typeface="ＭＳ Ｐゴシック" charset="0"/>
                <a:cs typeface="ＭＳ Ｐゴシック" charset="0"/>
              </a:rPr>
              <a:t>From </a:t>
            </a:r>
            <a:r>
              <a:rPr lang="en-US" i="1" dirty="0" smtClean="0">
                <a:solidFill>
                  <a:srgbClr val="000000"/>
                </a:solidFill>
                <a:latin typeface="Arial" charset="0"/>
                <a:ea typeface="ＭＳ Ｐゴシック" charset="0"/>
                <a:cs typeface="ＭＳ Ｐゴシック" charset="0"/>
              </a:rPr>
              <a:t>International Journal of Educational Research</a:t>
            </a:r>
            <a:r>
              <a:rPr lang="en-US" dirty="0" smtClean="0">
                <a:solidFill>
                  <a:srgbClr val="000000"/>
                </a:solidFill>
                <a:latin typeface="Arial" charset="0"/>
                <a:ea typeface="ＭＳ Ｐゴシック" charset="0"/>
                <a:cs typeface="ＭＳ Ｐゴシック" charset="0"/>
              </a:rPr>
              <a:t>, 64, 2014</a:t>
            </a:r>
          </a:p>
          <a:p>
            <a:pPr lvl="1" eaLnBrk="1" hangingPunct="1"/>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966111987"/>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Proof in the classroom:</a:t>
            </a:r>
            <a:br>
              <a:rPr lang="en-US" dirty="0"/>
            </a:br>
            <a:r>
              <a:rPr lang="en-US" dirty="0"/>
              <a:t>Difficulties with implementing proof</a:t>
            </a:r>
            <a:endParaRPr lang="en-US" dirty="0" smtClean="0"/>
          </a:p>
        </p:txBody>
      </p:sp>
      <p:sp>
        <p:nvSpPr>
          <p:cNvPr id="30722" name="Rectangle 3"/>
          <p:cNvSpPr>
            <a:spLocks noGrp="1" noChangeArrowheads="1"/>
          </p:cNvSpPr>
          <p:nvPr>
            <p:ph type="body" idx="1"/>
          </p:nvPr>
        </p:nvSpPr>
        <p:spPr/>
        <p:txBody>
          <a:bodyPr/>
          <a:lstStyle/>
          <a:p>
            <a:pPr eaLnBrk="1" hangingPunct="1"/>
            <a:r>
              <a:rPr lang="en-US" dirty="0" smtClean="0">
                <a:solidFill>
                  <a:srgbClr val="000000"/>
                </a:solidFill>
                <a:latin typeface="Arial" charset="0"/>
                <a:ea typeface="ＭＳ Ｐゴシック" charset="0"/>
                <a:cs typeface="ＭＳ Ｐゴシック" charset="0"/>
              </a:rPr>
              <a:t>The work of the teacher on proof-related tasks is underspecified. </a:t>
            </a:r>
            <a:r>
              <a:rPr lang="en-US" dirty="0" err="1" smtClean="0">
                <a:solidFill>
                  <a:srgbClr val="000000"/>
                </a:solidFill>
                <a:latin typeface="Arial" charset="0"/>
                <a:ea typeface="ＭＳ Ｐゴシック" charset="0"/>
                <a:cs typeface="ＭＳ Ｐゴシック" charset="0"/>
              </a:rPr>
              <a:t>Stylianides</a:t>
            </a:r>
            <a:r>
              <a:rPr lang="en-US" dirty="0" smtClean="0">
                <a:solidFill>
                  <a:srgbClr val="000000"/>
                </a:solidFill>
                <a:latin typeface="Arial" charset="0"/>
                <a:ea typeface="ＭＳ Ｐゴシック" charset="0"/>
                <a:cs typeface="ＭＳ Ｐゴシック" charset="0"/>
              </a:rPr>
              <a:t>, </a:t>
            </a:r>
            <a:r>
              <a:rPr lang="en-US" dirty="0" err="1" smtClean="0">
                <a:solidFill>
                  <a:srgbClr val="000000"/>
                </a:solidFill>
                <a:latin typeface="Arial" charset="0"/>
                <a:ea typeface="ＭＳ Ｐゴシック" charset="0"/>
                <a:cs typeface="ＭＳ Ｐゴシック" charset="0"/>
              </a:rPr>
              <a:t>Stylianides</a:t>
            </a:r>
            <a:r>
              <a:rPr lang="en-US" dirty="0" smtClean="0">
                <a:solidFill>
                  <a:srgbClr val="000000"/>
                </a:solidFill>
                <a:latin typeface="Arial" charset="0"/>
                <a:ea typeface="ＭＳ Ｐゴシック" charset="0"/>
                <a:cs typeface="ＭＳ Ｐゴシック" charset="0"/>
              </a:rPr>
              <a:t>, and Shilling (2013) studied three highly qualified elementary teachers implementing proof tasks and observed the following difficulties:</a:t>
            </a:r>
          </a:p>
          <a:p>
            <a:pPr lvl="1" eaLnBrk="1" hangingPunct="1"/>
            <a:r>
              <a:rPr lang="en-US" dirty="0" smtClean="0">
                <a:solidFill>
                  <a:srgbClr val="000000"/>
                </a:solidFill>
                <a:latin typeface="Arial" charset="0"/>
                <a:ea typeface="ＭＳ Ｐゴシック" charset="0"/>
                <a:cs typeface="ＭＳ Ｐゴシック" charset="0"/>
              </a:rPr>
              <a:t>Providing scaffolding without lowering cognitive demand</a:t>
            </a:r>
          </a:p>
          <a:p>
            <a:pPr lvl="1" eaLnBrk="1" hangingPunct="1"/>
            <a:r>
              <a:rPr lang="en-US" dirty="0" smtClean="0">
                <a:solidFill>
                  <a:srgbClr val="000000"/>
                </a:solidFill>
                <a:latin typeface="Arial" charset="0"/>
                <a:ea typeface="ＭＳ Ｐゴシック" charset="0"/>
                <a:cs typeface="ＭＳ Ｐゴシック" charset="0"/>
              </a:rPr>
              <a:t>Managing students’ pre-existing beliefs and dispositions that were geared against proof</a:t>
            </a:r>
          </a:p>
          <a:p>
            <a:pPr lvl="1" eaLnBrk="1" hangingPunct="1"/>
            <a:r>
              <a:rPr lang="en-US" dirty="0" smtClean="0">
                <a:solidFill>
                  <a:srgbClr val="000000"/>
                </a:solidFill>
                <a:latin typeface="Arial" charset="0"/>
                <a:ea typeface="ＭＳ Ｐゴシック" charset="0"/>
                <a:cs typeface="ＭＳ Ｐゴシック" charset="0"/>
              </a:rPr>
              <a:t>Bringing together multiple student contributions in a coherent way</a:t>
            </a:r>
          </a:p>
          <a:p>
            <a:pPr lvl="1" eaLnBrk="1" hangingPunct="1"/>
            <a:r>
              <a:rPr lang="en-US" dirty="0" smtClean="0">
                <a:solidFill>
                  <a:srgbClr val="000000"/>
                </a:solidFill>
                <a:latin typeface="Arial" charset="0"/>
                <a:ea typeface="ＭＳ Ｐゴシック" charset="0"/>
                <a:cs typeface="ＭＳ Ｐゴシック" charset="0"/>
              </a:rPr>
              <a:t>Responding in the moment to students’ questions</a:t>
            </a:r>
          </a:p>
          <a:p>
            <a:pPr lvl="1" eaLnBrk="1" hangingPunct="1"/>
            <a:r>
              <a:rPr lang="en-US" dirty="0" smtClean="0">
                <a:solidFill>
                  <a:srgbClr val="000000"/>
                </a:solidFill>
                <a:latin typeface="Arial" charset="0"/>
                <a:ea typeface="ＭＳ Ｐゴシック" charset="0"/>
                <a:cs typeface="ＭＳ Ｐゴシック" charset="0"/>
              </a:rPr>
              <a:t>Managing time</a:t>
            </a:r>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853176204"/>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Proof in the classroom:</a:t>
            </a:r>
            <a:br>
              <a:rPr lang="en-US" dirty="0"/>
            </a:br>
            <a:r>
              <a:rPr lang="en-US" dirty="0" smtClean="0"/>
              <a:t>Summary</a:t>
            </a:r>
          </a:p>
        </p:txBody>
      </p:sp>
      <p:sp>
        <p:nvSpPr>
          <p:cNvPr id="30722" name="Rectangle 3"/>
          <p:cNvSpPr>
            <a:spLocks noGrp="1" noChangeArrowheads="1"/>
          </p:cNvSpPr>
          <p:nvPr>
            <p:ph type="body" idx="1"/>
          </p:nvPr>
        </p:nvSpPr>
        <p:spPr/>
        <p:txBody>
          <a:bodyPr/>
          <a:lstStyle/>
          <a:p>
            <a:pPr eaLnBrk="1" hangingPunct="1"/>
            <a:r>
              <a:rPr lang="en-US" dirty="0" smtClean="0">
                <a:solidFill>
                  <a:srgbClr val="000000"/>
                </a:solidFill>
                <a:latin typeface="Arial" charset="0"/>
                <a:ea typeface="ＭＳ Ｐゴシック" charset="0"/>
                <a:cs typeface="ＭＳ Ｐゴシック" charset="0"/>
              </a:rPr>
              <a:t>Proof appears to play a marginal role in US classrooms, despite of recommendations that it be more prominent.</a:t>
            </a:r>
            <a:br>
              <a:rPr lang="en-US"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Teachers often lack the knowledge to evaluate contributions and the beliefs that encourage them to foster proving.</a:t>
            </a:r>
            <a:br>
              <a:rPr lang="en-US"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Many </a:t>
            </a:r>
            <a:r>
              <a:rPr lang="en-US" dirty="0">
                <a:solidFill>
                  <a:srgbClr val="000000"/>
                </a:solidFill>
                <a:latin typeface="Arial" charset="0"/>
                <a:ea typeface="ＭＳ Ｐゴシック" charset="0"/>
                <a:cs typeface="ＭＳ Ｐゴシック" charset="0"/>
              </a:rPr>
              <a:t>t</a:t>
            </a:r>
            <a:r>
              <a:rPr lang="en-US" dirty="0" smtClean="0">
                <a:solidFill>
                  <a:srgbClr val="000000"/>
                </a:solidFill>
                <a:latin typeface="Arial" charset="0"/>
                <a:ea typeface="ＭＳ Ｐゴシック" charset="0"/>
                <a:cs typeface="ＭＳ Ｐゴシック" charset="0"/>
              </a:rPr>
              <a:t>extbooks lack sufficient proving opportunities and most teacher guidebooks do not provide support.</a:t>
            </a:r>
            <a:br>
              <a:rPr lang="en-US"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The practical work of implementing proof-oriented tasks is under-researched and under-theorized.</a:t>
            </a:r>
            <a:br>
              <a:rPr lang="en-US"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Little research in teacher education supports teachers w/ proof</a:t>
            </a:r>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972482724"/>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Proof in the classroom:</a:t>
            </a:r>
            <a:br>
              <a:rPr lang="en-US" dirty="0"/>
            </a:br>
            <a:r>
              <a:rPr lang="en-US" dirty="0" smtClean="0"/>
              <a:t>Recommendations for research</a:t>
            </a:r>
          </a:p>
        </p:txBody>
      </p:sp>
      <p:sp>
        <p:nvSpPr>
          <p:cNvPr id="30722" name="Rectangle 3"/>
          <p:cNvSpPr>
            <a:spLocks noGrp="1" noChangeArrowheads="1"/>
          </p:cNvSpPr>
          <p:nvPr>
            <p:ph type="body" idx="1"/>
          </p:nvPr>
        </p:nvSpPr>
        <p:spPr/>
        <p:txBody>
          <a:bodyPr/>
          <a:lstStyle/>
          <a:p>
            <a:pPr eaLnBrk="1" hangingPunct="1"/>
            <a:r>
              <a:rPr lang="en-US" dirty="0" smtClean="0">
                <a:solidFill>
                  <a:srgbClr val="000000"/>
                </a:solidFill>
                <a:latin typeface="Arial" charset="0"/>
                <a:ea typeface="ＭＳ Ｐゴシック" charset="0"/>
                <a:cs typeface="ＭＳ Ｐゴシック" charset="0"/>
              </a:rPr>
              <a:t>There have been studies documenting that and why proof plays a marginal role in classrooms </a:t>
            </a:r>
            <a:r>
              <a:rPr lang="en-US" sz="1600" dirty="0" smtClean="0">
                <a:solidFill>
                  <a:srgbClr val="000000"/>
                </a:solidFill>
                <a:latin typeface="Arial" charset="0"/>
                <a:ea typeface="ＭＳ Ｐゴシック" charset="0"/>
                <a:cs typeface="ＭＳ Ｐゴシック" charset="0"/>
              </a:rPr>
              <a:t>(</a:t>
            </a:r>
            <a:r>
              <a:rPr lang="en-US" sz="1600" dirty="0" err="1" smtClean="0">
                <a:solidFill>
                  <a:srgbClr val="000000"/>
                </a:solidFill>
                <a:latin typeface="Arial" charset="0"/>
                <a:ea typeface="ＭＳ Ｐゴシック" charset="0"/>
                <a:cs typeface="ＭＳ Ｐゴシック" charset="0"/>
              </a:rPr>
              <a:t>Bieda</a:t>
            </a:r>
            <a:r>
              <a:rPr lang="en-US" sz="1600" dirty="0" smtClean="0">
                <a:solidFill>
                  <a:srgbClr val="000000"/>
                </a:solidFill>
                <a:latin typeface="Arial" charset="0"/>
                <a:ea typeface="ＭＳ Ｐゴシック" charset="0"/>
                <a:cs typeface="ＭＳ Ｐゴシック" charset="0"/>
              </a:rPr>
              <a:t>, 2010; Sears, 2012).</a:t>
            </a:r>
            <a:endParaRPr lang="en-US" dirty="0" smtClean="0">
              <a:solidFill>
                <a:srgbClr val="000000"/>
              </a:solidFill>
              <a:latin typeface="Arial" charset="0"/>
              <a:ea typeface="ＭＳ Ｐゴシック" charset="0"/>
              <a:cs typeface="ＭＳ Ｐゴシック" charset="0"/>
            </a:endParaRPr>
          </a:p>
          <a:p>
            <a:pPr eaLnBrk="1" hangingPunct="1"/>
            <a:endParaRPr lang="en-US" dirty="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More studies are needed on how proof can and should </a:t>
            </a:r>
            <a:r>
              <a:rPr lang="en-US" i="1" dirty="0" smtClean="0">
                <a:solidFill>
                  <a:srgbClr val="000000"/>
                </a:solidFill>
                <a:latin typeface="Arial" charset="0"/>
                <a:ea typeface="ＭＳ Ｐゴシック" charset="0"/>
                <a:cs typeface="ＭＳ Ｐゴシック" charset="0"/>
              </a:rPr>
              <a:t>actually</a:t>
            </a:r>
            <a:r>
              <a:rPr lang="en-US" dirty="0" smtClean="0">
                <a:solidFill>
                  <a:srgbClr val="000000"/>
                </a:solidFill>
                <a:latin typeface="Arial" charset="0"/>
                <a:ea typeface="ＭＳ Ｐゴシック" charset="0"/>
                <a:cs typeface="ＭＳ Ｐゴシック" charset="0"/>
              </a:rPr>
              <a:t> play a role in these classrooms.</a:t>
            </a:r>
          </a:p>
          <a:p>
            <a:pPr lvl="1" eaLnBrk="1" hangingPunct="1"/>
            <a:r>
              <a:rPr lang="en-US" dirty="0" smtClean="0">
                <a:solidFill>
                  <a:srgbClr val="000000"/>
                </a:solidFill>
                <a:latin typeface="Arial" charset="0"/>
                <a:ea typeface="ＭＳ Ｐゴシック" charset="0"/>
                <a:cs typeface="ＭＳ Ｐゴシック" charset="0"/>
              </a:rPr>
              <a:t>Particular attention is needed on what practical work is needed by the teacher to implement these goals effectively.</a:t>
            </a:r>
            <a:br>
              <a:rPr lang="en-US"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Intervention studies that support teachers’ ability to implement proof and document changes in their pedagogy are sorely needed.</a:t>
            </a:r>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265309461"/>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How secure is our knowledge?</a:t>
            </a:r>
          </a:p>
        </p:txBody>
      </p:sp>
      <p:sp>
        <p:nvSpPr>
          <p:cNvPr id="30722" name="Rectangle 3"/>
          <p:cNvSpPr>
            <a:spLocks noGrp="1" noChangeArrowheads="1"/>
          </p:cNvSpPr>
          <p:nvPr>
            <p:ph type="body" idx="1"/>
          </p:nvPr>
        </p:nvSpPr>
        <p:spPr/>
        <p:txBody>
          <a:bodyPr/>
          <a:lstStyle/>
          <a:p>
            <a:pPr eaLnBrk="1" hangingPunct="1"/>
            <a:r>
              <a:rPr lang="en-US" dirty="0" smtClean="0">
                <a:solidFill>
                  <a:srgbClr val="000000"/>
                </a:solidFill>
                <a:latin typeface="Arial" charset="0"/>
                <a:ea typeface="ＭＳ Ｐゴシック" charset="0"/>
                <a:cs typeface="ＭＳ Ｐゴシック" charset="0"/>
              </a:rPr>
              <a:t>It is useful to distinguish between two types of generalization:</a:t>
            </a:r>
          </a:p>
          <a:p>
            <a:pPr lvl="1" eaLnBrk="1" hangingPunct="1"/>
            <a:r>
              <a:rPr lang="en-US" i="1" dirty="0" smtClean="0">
                <a:solidFill>
                  <a:srgbClr val="000000"/>
                </a:solidFill>
                <a:latin typeface="Arial" charset="0"/>
                <a:ea typeface="ＭＳ Ｐゴシック" charset="0"/>
                <a:cs typeface="ＭＳ Ｐゴシック" charset="0"/>
              </a:rPr>
              <a:t>sample-to-population generalizations:</a:t>
            </a:r>
            <a:r>
              <a:rPr lang="en-US" dirty="0" smtClean="0">
                <a:solidFill>
                  <a:srgbClr val="000000"/>
                </a:solidFill>
                <a:latin typeface="Arial" charset="0"/>
                <a:ea typeface="ＭＳ Ｐゴシック" charset="0"/>
                <a:cs typeface="ＭＳ Ｐゴシック" charset="0"/>
              </a:rPr>
              <a:t> where the researcher infers behavior of a larger population from the behaviors of a sample of that population</a:t>
            </a:r>
          </a:p>
          <a:p>
            <a:pPr lvl="1" eaLnBrk="1" hangingPunct="1"/>
            <a:endParaRPr lang="en-US" i="1" dirty="0">
              <a:solidFill>
                <a:srgbClr val="000000"/>
              </a:solidFill>
              <a:latin typeface="Arial" charset="0"/>
              <a:ea typeface="ＭＳ Ｐゴシック" charset="0"/>
              <a:cs typeface="ＭＳ Ｐゴシック" charset="0"/>
            </a:endParaRPr>
          </a:p>
          <a:p>
            <a:pPr lvl="1" eaLnBrk="1" hangingPunct="1"/>
            <a:r>
              <a:rPr lang="en-US" i="1" dirty="0" smtClean="0">
                <a:solidFill>
                  <a:srgbClr val="000000"/>
                </a:solidFill>
                <a:latin typeface="Arial" charset="0"/>
                <a:ea typeface="ＭＳ Ｐゴシック" charset="0"/>
                <a:cs typeface="ＭＳ Ｐゴシック" charset="0"/>
              </a:rPr>
              <a:t>analytic generalization: </a:t>
            </a:r>
            <a:r>
              <a:rPr lang="en-US" dirty="0" smtClean="0">
                <a:solidFill>
                  <a:srgbClr val="000000"/>
                </a:solidFill>
                <a:latin typeface="Arial" charset="0"/>
                <a:ea typeface="ＭＳ Ｐゴシック" charset="0"/>
                <a:cs typeface="ＭＳ Ｐゴシック" charset="0"/>
              </a:rPr>
              <a:t>where the researcher generalizes a particular set of results to a broader theory, including anticipating and recognizing relevant conditions that may influence the application of the theory.</a:t>
            </a:r>
          </a:p>
          <a:p>
            <a:pPr lvl="2" eaLnBrk="1" hangingPunct="1"/>
            <a:r>
              <a:rPr lang="en-US" dirty="0" smtClean="0">
                <a:solidFill>
                  <a:srgbClr val="000000"/>
                </a:solidFill>
                <a:latin typeface="Arial" charset="0"/>
                <a:ea typeface="ＭＳ Ｐゴシック" charset="0"/>
                <a:cs typeface="ＭＳ Ｐゴシック" charset="0"/>
              </a:rPr>
              <a:t>May include the generation of new constructs</a:t>
            </a:r>
          </a:p>
          <a:p>
            <a:pPr lvl="2" eaLnBrk="1" hangingPunct="1"/>
            <a:r>
              <a:rPr lang="en-US" dirty="0" smtClean="0">
                <a:solidFill>
                  <a:srgbClr val="000000"/>
                </a:solidFill>
                <a:latin typeface="Arial" charset="0"/>
                <a:ea typeface="ＭＳ Ｐゴシック" charset="0"/>
                <a:cs typeface="ＭＳ Ｐゴシック" charset="0"/>
              </a:rPr>
              <a:t>May include the process of how particular constructs interact with one another to explain individuals’ behavior</a:t>
            </a:r>
          </a:p>
          <a:p>
            <a:pPr marL="914400" lvl="2" indent="0" eaLnBrk="1" hangingPunct="1">
              <a:buNone/>
            </a:pPr>
            <a:r>
              <a:rPr lang="en-US" dirty="0" smtClean="0">
                <a:solidFill>
                  <a:srgbClr val="000000"/>
                </a:solidFill>
                <a:latin typeface="Arial" charset="0"/>
                <a:ea typeface="ＭＳ Ｐゴシック" charset="0"/>
                <a:cs typeface="ＭＳ Ｐゴシック" charset="0"/>
              </a:rPr>
              <a:t>(cf., Firestone, 1993).</a:t>
            </a:r>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872847430"/>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How secure is our knowledge?</a:t>
            </a:r>
          </a:p>
        </p:txBody>
      </p:sp>
      <p:sp>
        <p:nvSpPr>
          <p:cNvPr id="30722" name="Rectangle 3"/>
          <p:cNvSpPr>
            <a:spLocks noGrp="1" noChangeArrowheads="1"/>
          </p:cNvSpPr>
          <p:nvPr>
            <p:ph type="body" idx="1"/>
          </p:nvPr>
        </p:nvSpPr>
        <p:spPr/>
        <p:txBody>
          <a:bodyPr/>
          <a:lstStyle/>
          <a:p>
            <a:pPr marL="0" indent="0" eaLnBrk="1" hangingPunct="1">
              <a:buNone/>
            </a:pPr>
            <a:r>
              <a:rPr lang="en-US" sz="1600" dirty="0">
                <a:solidFill>
                  <a:srgbClr val="000000"/>
                </a:solidFill>
                <a:latin typeface="Arial" charset="0"/>
                <a:ea typeface="ＭＳ Ｐゴシック" charset="0"/>
                <a:cs typeface="ＭＳ Ｐゴシック" charset="0"/>
              </a:rPr>
              <a:t>	</a:t>
            </a:r>
            <a:r>
              <a:rPr lang="en-US" sz="1600" dirty="0" smtClean="0">
                <a:solidFill>
                  <a:srgbClr val="000000"/>
                </a:solidFill>
                <a:latin typeface="Arial" charset="0"/>
                <a:ea typeface="ＭＳ Ｐゴシック" charset="0"/>
                <a:cs typeface="ＭＳ Ｐゴシック" charset="0"/>
              </a:rPr>
              <a:t>	Sample-to-population	Analytic			</a:t>
            </a:r>
          </a:p>
          <a:p>
            <a:pPr marL="0" indent="0" eaLnBrk="1" hangingPunct="1">
              <a:buNone/>
            </a:pPr>
            <a:r>
              <a:rPr lang="en-US" sz="1600" u="sng" dirty="0" smtClean="0">
                <a:solidFill>
                  <a:srgbClr val="000000"/>
                </a:solidFill>
                <a:latin typeface="Arial" charset="0"/>
                <a:ea typeface="ＭＳ Ｐゴシック" charset="0"/>
                <a:cs typeface="ＭＳ Ｐゴシック" charset="0"/>
              </a:rPr>
              <a:t>Factor		Generalization		Generalization		</a:t>
            </a:r>
          </a:p>
          <a:p>
            <a:pPr marL="0" indent="0" eaLnBrk="1" hangingPunct="1">
              <a:buNone/>
            </a:pPr>
            <a:r>
              <a:rPr lang="en-US" sz="1600" dirty="0" smtClean="0">
                <a:solidFill>
                  <a:srgbClr val="000000"/>
                </a:solidFill>
                <a:latin typeface="Arial" charset="0"/>
                <a:ea typeface="ＭＳ Ｐゴシック" charset="0"/>
                <a:cs typeface="ＭＳ Ｐゴシック" charset="0"/>
              </a:rPr>
              <a:t>Sample size	Large			Arbitrary (</a:t>
            </a:r>
            <a:r>
              <a:rPr lang="en-US" sz="1600" i="1" dirty="0" smtClean="0">
                <a:solidFill>
                  <a:srgbClr val="000000"/>
                </a:solidFill>
                <a:latin typeface="Arial" charset="0"/>
                <a:ea typeface="ＭＳ Ｐゴシック" charset="0"/>
                <a:cs typeface="ＭＳ Ｐゴシック" charset="0"/>
              </a:rPr>
              <a:t>N</a:t>
            </a:r>
            <a:r>
              <a:rPr lang="en-US" sz="1600" dirty="0" smtClean="0">
                <a:solidFill>
                  <a:srgbClr val="000000"/>
                </a:solidFill>
                <a:latin typeface="Arial" charset="0"/>
                <a:ea typeface="ＭＳ Ｐゴシック" charset="0"/>
                <a:cs typeface="ＭＳ Ｐゴシック" charset="0"/>
              </a:rPr>
              <a:t> could be 1)</a:t>
            </a:r>
          </a:p>
          <a:p>
            <a:pPr marL="0" indent="0" eaLnBrk="1" hangingPunct="1">
              <a:buNone/>
            </a:pPr>
            <a:endParaRPr lang="en-US" sz="1600" dirty="0" smtClean="0">
              <a:solidFill>
                <a:srgbClr val="000000"/>
              </a:solidFill>
              <a:latin typeface="Arial" charset="0"/>
              <a:ea typeface="ＭＳ Ｐゴシック" charset="0"/>
              <a:cs typeface="ＭＳ Ｐゴシック" charset="0"/>
            </a:endParaRPr>
          </a:p>
          <a:p>
            <a:pPr marL="0" indent="0" eaLnBrk="1" hangingPunct="1">
              <a:buNone/>
            </a:pPr>
            <a:r>
              <a:rPr lang="en-US" sz="1600" dirty="0" smtClean="0">
                <a:solidFill>
                  <a:srgbClr val="000000"/>
                </a:solidFill>
                <a:latin typeface="Arial" charset="0"/>
                <a:ea typeface="ＭＳ Ｐゴシック" charset="0"/>
                <a:cs typeface="ＭＳ Ｐゴシック" charset="0"/>
              </a:rPr>
              <a:t>Type of sample	Representative		Chosen to illustrate phenomenon</a:t>
            </a:r>
          </a:p>
          <a:p>
            <a:pPr marL="0" indent="0" eaLnBrk="1" hangingPunct="1">
              <a:buNone/>
            </a:pPr>
            <a:endParaRPr lang="en-US" sz="1600" dirty="0" smtClean="0">
              <a:solidFill>
                <a:srgbClr val="000000"/>
              </a:solidFill>
              <a:latin typeface="Arial" charset="0"/>
              <a:ea typeface="ＭＳ Ｐゴシック" charset="0"/>
              <a:cs typeface="ＭＳ Ｐゴシック" charset="0"/>
            </a:endParaRPr>
          </a:p>
          <a:p>
            <a:pPr marL="0" indent="0" eaLnBrk="1" hangingPunct="1">
              <a:buNone/>
            </a:pPr>
            <a:r>
              <a:rPr lang="en-US" sz="1600" dirty="0" smtClean="0">
                <a:solidFill>
                  <a:srgbClr val="000000"/>
                </a:solidFill>
                <a:latin typeface="Arial" charset="0"/>
                <a:ea typeface="ＭＳ Ｐゴシック" charset="0"/>
                <a:cs typeface="ＭＳ Ｐゴシック" charset="0"/>
              </a:rPr>
              <a:t>Task		Valid measure of construct	Designed to evoke phenomenon</a:t>
            </a:r>
          </a:p>
          <a:p>
            <a:pPr marL="0" indent="0" eaLnBrk="1" hangingPunct="1">
              <a:buNone/>
            </a:pPr>
            <a:endParaRPr lang="en-US" sz="1600" dirty="0" smtClean="0">
              <a:solidFill>
                <a:srgbClr val="000000"/>
              </a:solidFill>
              <a:latin typeface="Arial" charset="0"/>
              <a:ea typeface="ＭＳ Ｐゴシック" charset="0"/>
              <a:cs typeface="ＭＳ Ｐゴシック" charset="0"/>
            </a:endParaRPr>
          </a:p>
          <a:p>
            <a:pPr marL="0" indent="0" eaLnBrk="1" hangingPunct="1">
              <a:buNone/>
            </a:pPr>
            <a:r>
              <a:rPr lang="en-US" sz="1600" dirty="0" smtClean="0">
                <a:solidFill>
                  <a:srgbClr val="000000"/>
                </a:solidFill>
                <a:latin typeface="Arial" charset="0"/>
                <a:ea typeface="ＭＳ Ｐゴシック" charset="0"/>
                <a:cs typeface="ＭＳ Ｐゴシック" charset="0"/>
              </a:rPr>
              <a:t>Criteria		True			Useful, explanatory</a:t>
            </a:r>
          </a:p>
          <a:p>
            <a:pPr marL="0" indent="0" eaLnBrk="1" hangingPunct="1">
              <a:buNone/>
            </a:pPr>
            <a:endParaRPr lang="en-US" sz="1600" dirty="0" smtClean="0">
              <a:solidFill>
                <a:srgbClr val="000000"/>
              </a:solidFill>
              <a:latin typeface="Arial" charset="0"/>
              <a:ea typeface="ＭＳ Ｐゴシック" charset="0"/>
              <a:cs typeface="ＭＳ Ｐゴシック" charset="0"/>
            </a:endParaRPr>
          </a:p>
          <a:p>
            <a:pPr marL="0" indent="0" eaLnBrk="1" hangingPunct="1">
              <a:buNone/>
            </a:pPr>
            <a:r>
              <a:rPr lang="en-US" sz="1600" dirty="0" smtClean="0">
                <a:solidFill>
                  <a:srgbClr val="000000"/>
                </a:solidFill>
                <a:latin typeface="Arial" charset="0"/>
                <a:ea typeface="ＭＳ Ｐゴシック" charset="0"/>
                <a:cs typeface="ＭＳ Ｐゴシック" charset="0"/>
              </a:rPr>
              <a:t>Comparison to	Sophisticated </a:t>
            </a:r>
            <a:r>
              <a:rPr lang="en-US" sz="1600" dirty="0" err="1" smtClean="0">
                <a:solidFill>
                  <a:srgbClr val="000000"/>
                </a:solidFill>
                <a:latin typeface="Arial" charset="0"/>
                <a:ea typeface="ＭＳ Ｐゴシック" charset="0"/>
                <a:cs typeface="ＭＳ Ｐゴシック" charset="0"/>
              </a:rPr>
              <a:t>Popperian</a:t>
            </a:r>
            <a:r>
              <a:rPr lang="en-US" sz="1600" dirty="0" smtClean="0">
                <a:solidFill>
                  <a:srgbClr val="000000"/>
                </a:solidFill>
                <a:latin typeface="Arial" charset="0"/>
                <a:ea typeface="ＭＳ Ｐゴシック" charset="0"/>
                <a:cs typeface="ＭＳ Ｐゴシック" charset="0"/>
              </a:rPr>
              <a:t>	Use other theories to explain</a:t>
            </a:r>
          </a:p>
          <a:p>
            <a:pPr marL="0" indent="0" eaLnBrk="1" hangingPunct="1">
              <a:buNone/>
            </a:pPr>
            <a:r>
              <a:rPr lang="en-US" sz="1600" dirty="0" smtClean="0">
                <a:solidFill>
                  <a:srgbClr val="000000"/>
                </a:solidFill>
                <a:latin typeface="Arial" charset="0"/>
                <a:ea typeface="ＭＳ Ｐゴシック" charset="0"/>
                <a:cs typeface="ＭＳ Ｐゴシック" charset="0"/>
              </a:rPr>
              <a:t>other theory	</a:t>
            </a:r>
            <a:r>
              <a:rPr lang="en-US" sz="1600" dirty="0" err="1" smtClean="0">
                <a:solidFill>
                  <a:srgbClr val="000000"/>
                </a:solidFill>
                <a:latin typeface="Arial" charset="0"/>
                <a:ea typeface="ＭＳ Ｐゴシック" charset="0"/>
                <a:cs typeface="ＭＳ Ｐゴシック" charset="0"/>
              </a:rPr>
              <a:t>falsificationism</a:t>
            </a:r>
            <a:r>
              <a:rPr lang="en-US" sz="1600" dirty="0" smtClean="0">
                <a:solidFill>
                  <a:srgbClr val="000000"/>
                </a:solidFill>
                <a:latin typeface="Arial" charset="0"/>
                <a:ea typeface="ＭＳ Ｐゴシック" charset="0"/>
                <a:cs typeface="ＭＳ Ｐゴシック" charset="0"/>
              </a:rPr>
              <a:t>, confirmation,	results, theory inductively</a:t>
            </a:r>
          </a:p>
          <a:p>
            <a:pPr marL="0" indent="0" eaLnBrk="1" hangingPunct="1">
              <a:buNone/>
            </a:pPr>
            <a:r>
              <a:rPr lang="en-US" sz="1600" dirty="0" smtClean="0">
                <a:solidFill>
                  <a:srgbClr val="000000"/>
                </a:solidFill>
                <a:latin typeface="Arial" charset="0"/>
                <a:ea typeface="ＭＳ Ｐゴシック" charset="0"/>
                <a:cs typeface="ＭＳ Ｐゴシック" charset="0"/>
              </a:rPr>
              <a:t>		challenge			generated, often by adapting</a:t>
            </a:r>
          </a:p>
          <a:p>
            <a:pPr marL="0" indent="0" eaLnBrk="1" hangingPunct="1">
              <a:buNone/>
            </a:pPr>
            <a:r>
              <a:rPr lang="en-US" sz="1600" dirty="0">
                <a:solidFill>
                  <a:srgbClr val="000000"/>
                </a:solidFill>
                <a:latin typeface="Arial" charset="0"/>
                <a:ea typeface="ＭＳ Ｐゴシック" charset="0"/>
                <a:cs typeface="ＭＳ Ｐゴシック" charset="0"/>
              </a:rPr>
              <a:t>	</a:t>
            </a:r>
            <a:r>
              <a:rPr lang="en-US" sz="1600" dirty="0" smtClean="0">
                <a:solidFill>
                  <a:srgbClr val="000000"/>
                </a:solidFill>
                <a:latin typeface="Arial" charset="0"/>
                <a:ea typeface="ＭＳ Ｐゴシック" charset="0"/>
                <a:cs typeface="ＭＳ Ｐゴシック" charset="0"/>
              </a:rPr>
              <a:t>				rival theories</a:t>
            </a:r>
          </a:p>
          <a:p>
            <a:pPr marL="0" indent="0" eaLnBrk="1" hangingPunct="1">
              <a:buNone/>
            </a:pPr>
            <a:endParaRPr lang="en-US" sz="1600"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124129934"/>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How secure is our knowledge?</a:t>
            </a:r>
          </a:p>
        </p:txBody>
      </p:sp>
      <p:sp>
        <p:nvSpPr>
          <p:cNvPr id="30722" name="Rectangle 3"/>
          <p:cNvSpPr>
            <a:spLocks noGrp="1" noChangeArrowheads="1"/>
          </p:cNvSpPr>
          <p:nvPr>
            <p:ph type="body" idx="1"/>
          </p:nvPr>
        </p:nvSpPr>
        <p:spPr/>
        <p:txBody>
          <a:bodyPr/>
          <a:lstStyle/>
          <a:p>
            <a:pPr marL="0" indent="0" eaLnBrk="1" hangingPunct="1">
              <a:buNone/>
            </a:pPr>
            <a:r>
              <a:rPr lang="en-US" dirty="0" smtClean="0">
                <a:solidFill>
                  <a:srgbClr val="000000"/>
                </a:solidFill>
                <a:latin typeface="Arial" charset="0"/>
                <a:ea typeface="ＭＳ Ｐゴシック" charset="0"/>
                <a:cs typeface="ＭＳ Ｐゴシック" charset="0"/>
              </a:rPr>
              <a:t>“Students fail to write proofs due to a poor understanding of logic”</a:t>
            </a:r>
            <a:endParaRPr lang="en-US" dirty="0">
              <a:solidFill>
                <a:srgbClr val="000000"/>
              </a:solidFill>
              <a:latin typeface="Arial" charset="0"/>
              <a:ea typeface="ＭＳ Ｐゴシック" charset="0"/>
              <a:cs typeface="ＭＳ Ｐゴシック" charset="0"/>
            </a:endParaRPr>
          </a:p>
          <a:p>
            <a:pPr marL="0" indent="0" eaLnBrk="1" hangingPunct="1">
              <a:buNone/>
            </a:pPr>
            <a:r>
              <a:rPr lang="en-US" i="1" dirty="0" smtClean="0">
                <a:solidFill>
                  <a:srgbClr val="000000"/>
                </a:solidFill>
                <a:latin typeface="Arial" charset="0"/>
                <a:ea typeface="ＭＳ Ｐゴシック" charset="0"/>
                <a:cs typeface="ＭＳ Ｐゴシック" charset="0"/>
              </a:rPr>
              <a:t>Sample-to-population</a:t>
            </a:r>
            <a:r>
              <a:rPr lang="en-US" dirty="0" smtClean="0">
                <a:solidFill>
                  <a:srgbClr val="000000"/>
                </a:solidFill>
                <a:latin typeface="Arial" charset="0"/>
                <a:ea typeface="ＭＳ Ｐゴシック" charset="0"/>
                <a:cs typeface="ＭＳ Ｐゴシック" charset="0"/>
              </a:rPr>
              <a:t>:</a:t>
            </a:r>
          </a:p>
          <a:p>
            <a:pPr eaLnBrk="1" hangingPunct="1"/>
            <a:r>
              <a:rPr lang="en-US" dirty="0" smtClean="0">
                <a:solidFill>
                  <a:srgbClr val="000000"/>
                </a:solidFill>
                <a:latin typeface="Arial" charset="0"/>
                <a:ea typeface="ＭＳ Ｐゴシック" charset="0"/>
                <a:cs typeface="ＭＳ Ｐゴシック" charset="0"/>
              </a:rPr>
              <a:t>Some students perform poorly on a valid measure of proving</a:t>
            </a:r>
          </a:p>
          <a:p>
            <a:pPr eaLnBrk="1" hangingPunct="1"/>
            <a:r>
              <a:rPr lang="en-US" dirty="0" smtClean="0">
                <a:solidFill>
                  <a:srgbClr val="000000"/>
                </a:solidFill>
                <a:latin typeface="Arial" charset="0"/>
                <a:ea typeface="ＭＳ Ｐゴシック" charset="0"/>
                <a:cs typeface="ＭＳ Ｐゴシック" charset="0"/>
              </a:rPr>
              <a:t>Some students perform poorly on a valid measure of logic understanding</a:t>
            </a:r>
          </a:p>
          <a:p>
            <a:pPr eaLnBrk="1" hangingPunct="1"/>
            <a:r>
              <a:rPr lang="en-US" dirty="0" smtClean="0">
                <a:solidFill>
                  <a:srgbClr val="000000"/>
                </a:solidFill>
                <a:latin typeface="Arial" charset="0"/>
                <a:ea typeface="ＭＳ Ｐゴシック" charset="0"/>
                <a:cs typeface="ＭＳ Ｐゴシック" charset="0"/>
              </a:rPr>
              <a:t>There is a correlation between performance on each measure OR students show gains in proving after receiving instruction designed to boost their logic understanding.</a:t>
            </a:r>
            <a:endParaRPr lang="en-US" dirty="0">
              <a:solidFill>
                <a:srgbClr val="000000"/>
              </a:solidFill>
              <a:latin typeface="Arial" charset="0"/>
              <a:ea typeface="ＭＳ Ｐゴシック" charset="0"/>
              <a:cs typeface="ＭＳ Ｐゴシック" charset="0"/>
            </a:endParaRPr>
          </a:p>
          <a:p>
            <a:pPr marL="0" indent="0" eaLnBrk="1" hangingPunct="1">
              <a:buNone/>
            </a:pPr>
            <a:endParaRPr lang="en-US" i="1" dirty="0" smtClean="0">
              <a:solidFill>
                <a:srgbClr val="000000"/>
              </a:solidFill>
              <a:latin typeface="Arial" charset="0"/>
              <a:ea typeface="ＭＳ Ｐゴシック" charset="0"/>
              <a:cs typeface="ＭＳ Ｐゴシック" charset="0"/>
            </a:endParaRPr>
          </a:p>
          <a:p>
            <a:pPr marL="0" indent="0" eaLnBrk="1" hangingPunct="1">
              <a:buNone/>
            </a:pPr>
            <a:r>
              <a:rPr lang="en-US" i="1" dirty="0" smtClean="0">
                <a:solidFill>
                  <a:srgbClr val="000000"/>
                </a:solidFill>
                <a:latin typeface="Arial" charset="0"/>
                <a:ea typeface="ＭＳ Ｐゴシック" charset="0"/>
                <a:cs typeface="ＭＳ Ｐゴシック" charset="0"/>
              </a:rPr>
              <a:t>Analytic generalization:</a:t>
            </a:r>
          </a:p>
          <a:p>
            <a:pPr eaLnBrk="1" hangingPunct="1"/>
            <a:r>
              <a:rPr lang="en-US" dirty="0" smtClean="0">
                <a:solidFill>
                  <a:srgbClr val="000000"/>
                </a:solidFill>
                <a:latin typeface="Arial" charset="0"/>
                <a:ea typeface="ＭＳ Ｐゴシック" charset="0"/>
                <a:cs typeface="ＭＳ Ｐゴシック" charset="0"/>
              </a:rPr>
              <a:t>Fine-grained illustrations of how a poor understanding of logic directly impeded a student’s proof-writing.</a:t>
            </a:r>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6127582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Overview of this presentation</a:t>
            </a:r>
          </a:p>
        </p:txBody>
      </p:sp>
      <p:sp>
        <p:nvSpPr>
          <p:cNvPr id="22530" name="Rectangle 3"/>
          <p:cNvSpPr>
            <a:spLocks noGrp="1" noChangeArrowheads="1"/>
          </p:cNvSpPr>
          <p:nvPr>
            <p:ph type="body" idx="1"/>
          </p:nvPr>
        </p:nvSpPr>
        <p:spPr/>
        <p:txBody>
          <a:bodyPr/>
          <a:lstStyle/>
          <a:p>
            <a:pPr eaLnBrk="1" hangingPunct="1"/>
            <a:r>
              <a:rPr lang="en-US" sz="2400" dirty="0">
                <a:latin typeface="Arial" charset="0"/>
                <a:ea typeface="ＭＳ Ｐゴシック" charset="0"/>
                <a:cs typeface="ＭＳ Ｐゴシック" charset="0"/>
              </a:rPr>
              <a:t>Three broad perspectives on proof</a:t>
            </a:r>
            <a:br>
              <a:rPr lang="en-US" sz="2400" dirty="0">
                <a:latin typeface="Arial" charset="0"/>
                <a:ea typeface="ＭＳ Ｐゴシック" charset="0"/>
                <a:cs typeface="ＭＳ Ｐゴシック" charset="0"/>
              </a:rPr>
            </a:br>
            <a:endParaRPr lang="en-US" sz="2400" dirty="0">
              <a:latin typeface="Arial" charset="0"/>
              <a:ea typeface="ＭＳ Ｐゴシック" charset="0"/>
              <a:cs typeface="ＭＳ Ｐゴシック" charset="0"/>
            </a:endParaRPr>
          </a:p>
          <a:p>
            <a:pPr eaLnBrk="1" hangingPunct="1"/>
            <a:r>
              <a:rPr lang="en-US" sz="2400" dirty="0">
                <a:latin typeface="Arial" charset="0"/>
                <a:ea typeface="ＭＳ Ｐゴシック" charset="0"/>
                <a:cs typeface="ＭＳ Ｐゴシック" charset="0"/>
              </a:rPr>
              <a:t>Why proof continues to play a marginal role in K-12 mathematics classrooms</a:t>
            </a:r>
            <a:br>
              <a:rPr lang="en-US" sz="2400" dirty="0">
                <a:latin typeface="Arial" charset="0"/>
                <a:ea typeface="ＭＳ Ｐゴシック" charset="0"/>
                <a:cs typeface="ＭＳ Ｐゴシック" charset="0"/>
              </a:rPr>
            </a:br>
            <a:endParaRPr lang="en-US" sz="2400" dirty="0">
              <a:latin typeface="Arial" charset="0"/>
              <a:ea typeface="ＭＳ Ｐゴシック" charset="0"/>
              <a:cs typeface="ＭＳ Ｐゴシック" charset="0"/>
            </a:endParaRPr>
          </a:p>
          <a:p>
            <a:pPr eaLnBrk="1" hangingPunct="1"/>
            <a:r>
              <a:rPr lang="en-US" sz="2400" dirty="0">
                <a:latin typeface="Arial" charset="0"/>
                <a:ea typeface="ＭＳ Ｐゴシック" charset="0"/>
                <a:cs typeface="ＭＳ Ｐゴシック" charset="0"/>
              </a:rPr>
              <a:t>Why our collective understanding of students’ difficulties with proof might be less </a:t>
            </a:r>
            <a:r>
              <a:rPr lang="en-US" sz="2400" dirty="0" smtClean="0">
                <a:latin typeface="Arial" charset="0"/>
                <a:ea typeface="ＭＳ Ｐゴシック" charset="0"/>
                <a:cs typeface="ＭＳ Ｐゴシック" charset="0"/>
              </a:rPr>
              <a:t>secure than </a:t>
            </a:r>
            <a:r>
              <a:rPr lang="en-US" sz="2400" dirty="0">
                <a:latin typeface="Arial" charset="0"/>
                <a:ea typeface="ＭＳ Ｐゴシック" charset="0"/>
                <a:cs typeface="ＭＳ Ｐゴシック" charset="0"/>
              </a:rPr>
              <a:t>we believe</a:t>
            </a: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Sample-to-population generalization: A gold standard</a:t>
            </a:r>
          </a:p>
        </p:txBody>
      </p:sp>
      <p:sp>
        <p:nvSpPr>
          <p:cNvPr id="30722" name="Rectangle 3"/>
          <p:cNvSpPr>
            <a:spLocks noGrp="1" noChangeArrowheads="1"/>
          </p:cNvSpPr>
          <p:nvPr>
            <p:ph type="body" idx="1"/>
          </p:nvPr>
        </p:nvSpPr>
        <p:spPr/>
        <p:txBody>
          <a:bodyPr/>
          <a:lstStyle/>
          <a:p>
            <a:pPr marL="0" indent="0" eaLnBrk="1" hangingPunct="1">
              <a:buNone/>
            </a:pPr>
            <a:r>
              <a:rPr lang="en-US" dirty="0" err="1" smtClean="0">
                <a:solidFill>
                  <a:srgbClr val="000000"/>
                </a:solidFill>
                <a:latin typeface="Arial" charset="0"/>
                <a:ea typeface="ＭＳ Ｐゴシック" charset="0"/>
                <a:cs typeface="ＭＳ Ｐゴシック" charset="0"/>
              </a:rPr>
              <a:t>Senk</a:t>
            </a:r>
            <a:r>
              <a:rPr lang="en-US" dirty="0" smtClean="0">
                <a:solidFill>
                  <a:srgbClr val="000000"/>
                </a:solidFill>
                <a:latin typeface="Arial" charset="0"/>
                <a:ea typeface="ＭＳ Ｐゴシック" charset="0"/>
                <a:cs typeface="ＭＳ Ｐゴシック" charset="0"/>
              </a:rPr>
              <a:t> (1989) conducted </a:t>
            </a:r>
            <a:r>
              <a:rPr lang="en-US" dirty="0" smtClean="0">
                <a:solidFill>
                  <a:srgbClr val="000000"/>
                </a:solidFill>
                <a:latin typeface="Arial" charset="0"/>
                <a:ea typeface="ＭＳ Ｐゴシック" charset="0"/>
                <a:cs typeface="ＭＳ Ｐゴシック" charset="0"/>
              </a:rPr>
              <a:t>an </a:t>
            </a:r>
            <a:r>
              <a:rPr lang="en-US" dirty="0" smtClean="0">
                <a:solidFill>
                  <a:srgbClr val="000000"/>
                </a:solidFill>
                <a:latin typeface="Arial" charset="0"/>
                <a:ea typeface="ＭＳ Ｐゴシック" charset="0"/>
                <a:cs typeface="ＭＳ Ｐゴシック" charset="0"/>
              </a:rPr>
              <a:t>investigation of cognitive factors that may </a:t>
            </a:r>
            <a:r>
              <a:rPr lang="en-US" dirty="0" smtClean="0">
                <a:solidFill>
                  <a:srgbClr val="000000"/>
                </a:solidFill>
                <a:latin typeface="Arial" charset="0"/>
                <a:ea typeface="ＭＳ Ｐゴシック" charset="0"/>
                <a:cs typeface="ＭＳ Ｐゴシック" charset="0"/>
              </a:rPr>
              <a:t>explain students difficulty with proof in geometry:</a:t>
            </a: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Over 200 geometry students, broad invitation presumably did not skew distribution of students</a:t>
            </a:r>
          </a:p>
          <a:p>
            <a:pPr eaLnBrk="1" hangingPunct="1"/>
            <a:r>
              <a:rPr lang="en-US" dirty="0" smtClean="0">
                <a:solidFill>
                  <a:srgbClr val="000000"/>
                </a:solidFill>
                <a:latin typeface="Arial" charset="0"/>
                <a:ea typeface="ＭＳ Ｐゴシック" charset="0"/>
                <a:cs typeface="ＭＳ Ｐゴシック" charset="0"/>
              </a:rPr>
              <a:t>Students were asked to write four standard proofs, two of which only involved a single deduction.</a:t>
            </a:r>
          </a:p>
          <a:p>
            <a:pPr eaLnBrk="1" hangingPunct="1"/>
            <a:r>
              <a:rPr lang="en-US" dirty="0" smtClean="0">
                <a:solidFill>
                  <a:srgbClr val="000000"/>
                </a:solidFill>
                <a:latin typeface="Arial" charset="0"/>
                <a:ea typeface="ＭＳ Ｐゴシック" charset="0"/>
                <a:cs typeface="ＭＳ Ｐゴシック" charset="0"/>
              </a:rPr>
              <a:t>Students were asked to complete a van </a:t>
            </a:r>
            <a:r>
              <a:rPr lang="en-US" dirty="0" err="1" smtClean="0">
                <a:solidFill>
                  <a:srgbClr val="000000"/>
                </a:solidFill>
                <a:latin typeface="Arial" charset="0"/>
                <a:ea typeface="ＭＳ Ｐゴシック" charset="0"/>
                <a:cs typeface="ＭＳ Ｐゴシック" charset="0"/>
              </a:rPr>
              <a:t>Hiele</a:t>
            </a:r>
            <a:r>
              <a:rPr lang="en-US" dirty="0" smtClean="0">
                <a:solidFill>
                  <a:srgbClr val="000000"/>
                </a:solidFill>
                <a:latin typeface="Arial" charset="0"/>
                <a:ea typeface="ＭＳ Ｐゴシック" charset="0"/>
                <a:cs typeface="ＭＳ Ｐゴシック" charset="0"/>
              </a:rPr>
              <a:t> test that was carefully constructed by the research team using a comprehensive process to assure validity.</a:t>
            </a:r>
          </a:p>
          <a:p>
            <a:pPr eaLnBrk="1" hangingPunct="1"/>
            <a:r>
              <a:rPr lang="en-US" dirty="0" smtClean="0">
                <a:solidFill>
                  <a:srgbClr val="000000"/>
                </a:solidFill>
                <a:latin typeface="Arial" charset="0"/>
                <a:ea typeface="ＭＳ Ｐゴシック" charset="0"/>
                <a:cs typeface="ＭＳ Ｐゴシック" charset="0"/>
              </a:rPr>
              <a:t>Proof writing ability correlated highly (.5-.6) with van </a:t>
            </a:r>
            <a:r>
              <a:rPr lang="en-US" dirty="0" err="1" smtClean="0">
                <a:solidFill>
                  <a:srgbClr val="000000"/>
                </a:solidFill>
                <a:latin typeface="Arial" charset="0"/>
                <a:ea typeface="ＭＳ Ｐゴシック" charset="0"/>
                <a:cs typeface="ＭＳ Ｐゴシック" charset="0"/>
              </a:rPr>
              <a:t>Hiele</a:t>
            </a:r>
            <a:r>
              <a:rPr lang="en-US" dirty="0" smtClean="0">
                <a:solidFill>
                  <a:srgbClr val="000000"/>
                </a:solidFill>
                <a:latin typeface="Arial" charset="0"/>
                <a:ea typeface="ＭＳ Ｐゴシック" charset="0"/>
                <a:cs typeface="ＭＳ Ｐゴシック" charset="0"/>
              </a:rPr>
              <a:t> levels</a:t>
            </a:r>
          </a:p>
          <a:p>
            <a:pPr eaLnBrk="1" hangingPunct="1"/>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322522102"/>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Sample-to-population generalization: A poor example</a:t>
            </a:r>
          </a:p>
        </p:txBody>
      </p:sp>
      <p:sp>
        <p:nvSpPr>
          <p:cNvPr id="30722" name="Rectangle 3"/>
          <p:cNvSpPr>
            <a:spLocks noGrp="1" noChangeArrowheads="1"/>
          </p:cNvSpPr>
          <p:nvPr>
            <p:ph type="body" idx="1"/>
          </p:nvPr>
        </p:nvSpPr>
        <p:spPr/>
        <p:txBody>
          <a:bodyPr/>
          <a:lstStyle/>
          <a:p>
            <a:pPr marL="0" indent="0" eaLnBrk="1" hangingPunct="1">
              <a:buNone/>
            </a:pPr>
            <a:r>
              <a:rPr lang="en-US" dirty="0" smtClean="0">
                <a:solidFill>
                  <a:srgbClr val="000000"/>
                </a:solidFill>
                <a:latin typeface="Arial" charset="0"/>
                <a:ea typeface="ＭＳ Ｐゴシック" charset="0"/>
                <a:cs typeface="ＭＳ Ｐゴシック" charset="0"/>
              </a:rPr>
              <a:t>Weber (2001) conducted an expert-novice study:</a:t>
            </a:r>
          </a:p>
          <a:p>
            <a:pPr eaLnBrk="1" hangingPunct="1"/>
            <a:r>
              <a:rPr lang="en-US" dirty="0" smtClean="0">
                <a:solidFill>
                  <a:srgbClr val="000000"/>
                </a:solidFill>
                <a:latin typeface="Arial" charset="0"/>
                <a:ea typeface="ＭＳ Ｐゴシック" charset="0"/>
                <a:cs typeface="ＭＳ Ｐゴシック" charset="0"/>
              </a:rPr>
              <a:t>4 math majors and 4 mathematicians specializing in algebra</a:t>
            </a:r>
          </a:p>
          <a:p>
            <a:pPr eaLnBrk="1" hangingPunct="1"/>
            <a:r>
              <a:rPr lang="en-US" dirty="0" smtClean="0">
                <a:solidFill>
                  <a:srgbClr val="000000"/>
                </a:solidFill>
                <a:latin typeface="Arial" charset="0"/>
                <a:ea typeface="ＭＳ Ｐゴシック" charset="0"/>
                <a:cs typeface="ＭＳ Ｐゴシック" charset="0"/>
              </a:rPr>
              <a:t>Given two “easy” proof tasks to assure a basic level of proving competence, given a test to see if they knew the theorems needed to write the proofs</a:t>
            </a:r>
          </a:p>
          <a:p>
            <a:pPr eaLnBrk="1" hangingPunct="1"/>
            <a:r>
              <a:rPr lang="en-US" dirty="0" smtClean="0">
                <a:solidFill>
                  <a:srgbClr val="000000"/>
                </a:solidFill>
                <a:latin typeface="Arial" charset="0"/>
                <a:ea typeface="ＭＳ Ｐゴシック" charset="0"/>
                <a:cs typeface="ＭＳ Ｐゴシック" charset="0"/>
              </a:rPr>
              <a:t>Observed as they completed five non-routine tasks</a:t>
            </a:r>
          </a:p>
          <a:p>
            <a:pPr lvl="1" eaLnBrk="1" hangingPunct="1"/>
            <a:r>
              <a:rPr lang="en-US" dirty="0" smtClean="0">
                <a:solidFill>
                  <a:srgbClr val="000000"/>
                </a:solidFill>
                <a:latin typeface="Arial" charset="0"/>
                <a:ea typeface="ＭＳ Ｐゴシック" charset="0"/>
                <a:cs typeface="ＭＳ Ｐゴシック" charset="0"/>
              </a:rPr>
              <a:t>If f is a </a:t>
            </a:r>
            <a:r>
              <a:rPr lang="en-US" dirty="0" err="1" smtClean="0">
                <a:solidFill>
                  <a:srgbClr val="000000"/>
                </a:solidFill>
                <a:latin typeface="Arial" charset="0"/>
                <a:ea typeface="ＭＳ Ｐゴシック" charset="0"/>
                <a:cs typeface="ＭＳ Ｐゴシック" charset="0"/>
              </a:rPr>
              <a:t>surjective</a:t>
            </a:r>
            <a:r>
              <a:rPr lang="en-US" dirty="0" smtClean="0">
                <a:solidFill>
                  <a:srgbClr val="000000"/>
                </a:solidFill>
                <a:latin typeface="Arial" charset="0"/>
                <a:ea typeface="ＭＳ Ｐゴシック" charset="0"/>
                <a:cs typeface="ＭＳ Ｐゴシック" charset="0"/>
              </a:rPr>
              <a:t> homomorphism from G to H and |G|=</a:t>
            </a:r>
            <a:r>
              <a:rPr lang="en-US" dirty="0" err="1" smtClean="0">
                <a:solidFill>
                  <a:srgbClr val="000000"/>
                </a:solidFill>
                <a:latin typeface="Arial" charset="0"/>
                <a:ea typeface="ＭＳ Ｐゴシック" charset="0"/>
                <a:cs typeface="ＭＳ Ｐゴシック" charset="0"/>
              </a:rPr>
              <a:t>pq</a:t>
            </a:r>
            <a:r>
              <a:rPr lang="en-US" dirty="0" smtClean="0">
                <a:solidFill>
                  <a:srgbClr val="000000"/>
                </a:solidFill>
                <a:latin typeface="Arial" charset="0"/>
                <a:ea typeface="ＭＳ Ｐゴシック" charset="0"/>
                <a:cs typeface="ＭＳ Ｐゴシック" charset="0"/>
              </a:rPr>
              <a:t> where </a:t>
            </a:r>
            <a:r>
              <a:rPr lang="en-US" dirty="0" err="1" smtClean="0">
                <a:solidFill>
                  <a:srgbClr val="000000"/>
                </a:solidFill>
                <a:latin typeface="Arial" charset="0"/>
                <a:ea typeface="ＭＳ Ｐゴシック" charset="0"/>
                <a:cs typeface="ＭＳ Ｐゴシック" charset="0"/>
              </a:rPr>
              <a:t>pand</a:t>
            </a:r>
            <a:r>
              <a:rPr lang="en-US" dirty="0" smtClean="0">
                <a:solidFill>
                  <a:srgbClr val="000000"/>
                </a:solidFill>
                <a:latin typeface="Arial" charset="0"/>
                <a:ea typeface="ＭＳ Ｐゴシック" charset="0"/>
                <a:cs typeface="ＭＳ Ｐゴシック" charset="0"/>
              </a:rPr>
              <a:t> q are prime, then H is cyclic or H is isomorphic to G.</a:t>
            </a:r>
          </a:p>
          <a:p>
            <a:pPr lvl="1" eaLnBrk="1" hangingPunct="1"/>
            <a:r>
              <a:rPr lang="en-US" dirty="0" smtClean="0">
                <a:solidFill>
                  <a:srgbClr val="000000"/>
                </a:solidFill>
                <a:latin typeface="Arial" charset="0"/>
                <a:ea typeface="ＭＳ Ｐゴシック" charset="0"/>
                <a:cs typeface="ＭＳ Ｐゴシック" charset="0"/>
              </a:rPr>
              <a:t>K={e,(12)(34),(13)(24),(14)(23)} is a normal subgroup of S</a:t>
            </a:r>
            <a:r>
              <a:rPr lang="en-US" baseline="-25000" dirty="0" smtClean="0">
                <a:solidFill>
                  <a:srgbClr val="000000"/>
                </a:solidFill>
                <a:latin typeface="Arial" charset="0"/>
                <a:ea typeface="ＭＳ Ｐゴシック" charset="0"/>
                <a:cs typeface="ＭＳ Ｐゴシック" charset="0"/>
              </a:rPr>
              <a:t>4</a:t>
            </a:r>
            <a:r>
              <a:rPr lang="en-US" dirty="0" smtClean="0">
                <a:solidFill>
                  <a:srgbClr val="000000"/>
                </a:solidFill>
                <a:latin typeface="Arial" charset="0"/>
                <a:ea typeface="ＭＳ Ｐゴシック" charset="0"/>
                <a:cs typeface="ＭＳ Ｐゴシック" charset="0"/>
              </a:rPr>
              <a:t>. Prove for all s in S</a:t>
            </a:r>
            <a:r>
              <a:rPr lang="en-US" baseline="-25000" dirty="0" smtClean="0">
                <a:solidFill>
                  <a:srgbClr val="000000"/>
                </a:solidFill>
                <a:latin typeface="Arial" charset="0"/>
                <a:ea typeface="ＭＳ Ｐゴシック" charset="0"/>
                <a:cs typeface="ＭＳ Ｐゴシック" charset="0"/>
              </a:rPr>
              <a:t>4</a:t>
            </a:r>
            <a:r>
              <a:rPr lang="en-US" dirty="0" smtClean="0">
                <a:solidFill>
                  <a:srgbClr val="000000"/>
                </a:solidFill>
                <a:latin typeface="Arial" charset="0"/>
                <a:ea typeface="ＭＳ Ｐゴシック" charset="0"/>
                <a:cs typeface="ＭＳ Ｐゴシック" charset="0"/>
              </a:rPr>
              <a:t>, s</a:t>
            </a:r>
            <a:r>
              <a:rPr lang="en-US" baseline="30000" dirty="0" smtClean="0">
                <a:solidFill>
                  <a:srgbClr val="000000"/>
                </a:solidFill>
                <a:latin typeface="Arial" charset="0"/>
                <a:ea typeface="ＭＳ Ｐゴシック" charset="0"/>
                <a:cs typeface="ＭＳ Ｐゴシック" charset="0"/>
              </a:rPr>
              <a:t>6</a:t>
            </a:r>
            <a:r>
              <a:rPr lang="en-US" dirty="0" smtClean="0">
                <a:solidFill>
                  <a:srgbClr val="000000"/>
                </a:solidFill>
                <a:latin typeface="Arial" charset="0"/>
                <a:ea typeface="ＭＳ Ｐゴシック" charset="0"/>
                <a:cs typeface="ＭＳ Ｐゴシック" charset="0"/>
              </a:rPr>
              <a:t> is an element of K.</a:t>
            </a:r>
          </a:p>
          <a:p>
            <a:pPr eaLnBrk="1" hangingPunct="1"/>
            <a:r>
              <a:rPr lang="en-US" dirty="0" smtClean="0">
                <a:solidFill>
                  <a:srgbClr val="000000"/>
                </a:solidFill>
                <a:latin typeface="Arial" charset="0"/>
                <a:ea typeface="ＭＳ Ｐゴシック" charset="0"/>
                <a:cs typeface="ＭＳ Ｐゴシック" charset="0"/>
              </a:rPr>
              <a:t>When MMs knew the facts needed to write the proofs, they were only successful on 2 of 11 attempts. They often proceeded in an aimless manner when writing proofs.</a:t>
            </a:r>
          </a:p>
          <a:p>
            <a:pPr eaLnBrk="1" hangingPunct="1"/>
            <a:r>
              <a:rPr lang="en-US" dirty="0" smtClean="0">
                <a:solidFill>
                  <a:srgbClr val="000000"/>
                </a:solidFill>
                <a:latin typeface="Arial" charset="0"/>
                <a:ea typeface="ＭＳ Ｐゴシック" charset="0"/>
                <a:cs typeface="ＭＳ Ｐゴシック" charset="0"/>
              </a:rPr>
              <a:t>The </a:t>
            </a:r>
            <a:r>
              <a:rPr lang="en-US" dirty="0" err="1" smtClean="0">
                <a:solidFill>
                  <a:srgbClr val="000000"/>
                </a:solidFill>
                <a:latin typeface="Arial" charset="0"/>
                <a:ea typeface="ＭＳ Ｐゴシック" charset="0"/>
                <a:cs typeface="ＭＳ Ｐゴシック" charset="0"/>
              </a:rPr>
              <a:t>Ms</a:t>
            </a:r>
            <a:r>
              <a:rPr lang="en-US" dirty="0" smtClean="0">
                <a:solidFill>
                  <a:srgbClr val="000000"/>
                </a:solidFill>
                <a:latin typeface="Arial" charset="0"/>
                <a:ea typeface="ＭＳ Ｐゴシック" charset="0"/>
                <a:cs typeface="ＭＳ Ｐゴシック" charset="0"/>
              </a:rPr>
              <a:t> wrote 19 of 20 proofs and described “strategic knowledge” for when theorems were likely to be useful.</a:t>
            </a:r>
            <a:endParaRPr lang="en-US"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545622031"/>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Sample-to-population generalization: A poor example</a:t>
            </a:r>
          </a:p>
        </p:txBody>
      </p:sp>
      <p:sp>
        <p:nvSpPr>
          <p:cNvPr id="30722" name="Rectangle 3"/>
          <p:cNvSpPr>
            <a:spLocks noGrp="1" noChangeArrowheads="1"/>
          </p:cNvSpPr>
          <p:nvPr>
            <p:ph type="body" idx="1"/>
          </p:nvPr>
        </p:nvSpPr>
        <p:spPr/>
        <p:txBody>
          <a:bodyPr/>
          <a:lstStyle/>
          <a:p>
            <a:pPr marL="0" indent="0" eaLnBrk="1" hangingPunct="1">
              <a:buNone/>
            </a:pPr>
            <a:r>
              <a:rPr lang="en-US" dirty="0" smtClean="0">
                <a:solidFill>
                  <a:srgbClr val="000000"/>
                </a:solidFill>
                <a:latin typeface="Arial" charset="0"/>
                <a:ea typeface="ＭＳ Ｐゴシック" charset="0"/>
                <a:cs typeface="ＭＳ Ｐゴシック" charset="0"/>
              </a:rPr>
              <a:t>This study was arguably good for analytic generalization:</a:t>
            </a:r>
          </a:p>
          <a:p>
            <a:pPr eaLnBrk="1" hangingPunct="1"/>
            <a:r>
              <a:rPr lang="en-US" dirty="0" smtClean="0">
                <a:solidFill>
                  <a:srgbClr val="000000"/>
                </a:solidFill>
                <a:latin typeface="Arial" charset="0"/>
                <a:ea typeface="ＭＳ Ｐゴシック" charset="0"/>
                <a:cs typeface="ＭＳ Ｐゴシック" charset="0"/>
              </a:rPr>
              <a:t>Existing theories (proof schemes, poor logical skills, background knowledge) could not account for students’ difficulties.</a:t>
            </a:r>
            <a:br>
              <a:rPr lang="en-US"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One could see how strategic knowledge guided the mathematicians proof writing.</a:t>
            </a:r>
            <a:br>
              <a:rPr lang="en-US"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It was illustrated how this would help mathematicians.</a:t>
            </a:r>
          </a:p>
        </p:txBody>
      </p:sp>
    </p:spTree>
    <p:extLst>
      <p:ext uri="{BB962C8B-B14F-4D97-AF65-F5344CB8AC3E}">
        <p14:creationId xmlns:p14="http://schemas.microsoft.com/office/powerpoint/2010/main" val="1645798800"/>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Sample-to-population generalization: A poor example</a:t>
            </a:r>
          </a:p>
        </p:txBody>
      </p:sp>
      <p:sp>
        <p:nvSpPr>
          <p:cNvPr id="30722" name="Rectangle 3"/>
          <p:cNvSpPr>
            <a:spLocks noGrp="1" noChangeArrowheads="1"/>
          </p:cNvSpPr>
          <p:nvPr>
            <p:ph type="body" idx="1"/>
          </p:nvPr>
        </p:nvSpPr>
        <p:spPr/>
        <p:txBody>
          <a:bodyPr/>
          <a:lstStyle/>
          <a:p>
            <a:pPr marL="0" indent="0" eaLnBrk="1" hangingPunct="1">
              <a:buNone/>
            </a:pPr>
            <a:r>
              <a:rPr lang="en-US" dirty="0" smtClean="0">
                <a:solidFill>
                  <a:srgbClr val="000000"/>
                </a:solidFill>
                <a:latin typeface="Arial" charset="0"/>
                <a:ea typeface="ＭＳ Ｐゴシック" charset="0"/>
                <a:cs typeface="ＭＳ Ｐゴシック" charset="0"/>
              </a:rPr>
              <a:t>But the paper is often cited as evidence that undergraduates have trouble writing proofs.</a:t>
            </a:r>
          </a:p>
          <a:p>
            <a:pPr eaLnBrk="1" hangingPunct="1"/>
            <a:r>
              <a:rPr lang="en-US" dirty="0" smtClean="0">
                <a:solidFill>
                  <a:srgbClr val="000000"/>
                </a:solidFill>
                <a:latin typeface="Arial" charset="0"/>
                <a:ea typeface="ＭＳ Ｐゴシック" charset="0"/>
                <a:cs typeface="ＭＳ Ｐゴシック" charset="0"/>
              </a:rPr>
              <a:t>Only four mathematics majors were tested, with no effort to assure representativeness</a:t>
            </a:r>
            <a:br>
              <a:rPr lang="en-US"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The proving tasks were “non-routine” and not necessarily measuring the same latent construct.</a:t>
            </a:r>
          </a:p>
          <a:p>
            <a:pPr lvl="1" eaLnBrk="1" hangingPunct="1"/>
            <a:r>
              <a:rPr lang="en-US" dirty="0" smtClean="0">
                <a:solidFill>
                  <a:srgbClr val="000000"/>
                </a:solidFill>
                <a:latin typeface="Arial" charset="0"/>
                <a:ea typeface="ＭＳ Ｐゴシック" charset="0"/>
                <a:cs typeface="ＭＳ Ｐゴシック" charset="0"/>
              </a:rPr>
              <a:t>It’s not clear if math professors would expect students to do well on these items</a:t>
            </a:r>
          </a:p>
          <a:p>
            <a:pPr lvl="1" eaLnBrk="1" hangingPunct="1"/>
            <a:r>
              <a:rPr lang="en-US" dirty="0" smtClean="0">
                <a:solidFill>
                  <a:srgbClr val="000000"/>
                </a:solidFill>
                <a:latin typeface="Arial" charset="0"/>
                <a:ea typeface="ＭＳ Ｐゴシック" charset="0"/>
                <a:cs typeface="ＭＳ Ｐゴシック" charset="0"/>
              </a:rPr>
              <a:t>It’s not clear if performance on any of these items reliably correlates with other proving measures</a:t>
            </a:r>
            <a:br>
              <a:rPr lang="en-US"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It was not shown that if these students </a:t>
            </a:r>
            <a:r>
              <a:rPr lang="en-US" i="1" dirty="0" smtClean="0">
                <a:solidFill>
                  <a:srgbClr val="000000"/>
                </a:solidFill>
                <a:latin typeface="Arial" charset="0"/>
                <a:ea typeface="ＭＳ Ｐゴシック" charset="0"/>
                <a:cs typeface="ＭＳ Ｐゴシック" charset="0"/>
              </a:rPr>
              <a:t>had</a:t>
            </a:r>
            <a:r>
              <a:rPr lang="en-US" dirty="0" smtClean="0">
                <a:solidFill>
                  <a:srgbClr val="000000"/>
                </a:solidFill>
                <a:latin typeface="Arial" charset="0"/>
                <a:ea typeface="ＭＳ Ｐゴシック" charset="0"/>
                <a:cs typeface="ＭＳ Ｐゴシック" charset="0"/>
              </a:rPr>
              <a:t> the strategic knowledge, that they would have done better on these items </a:t>
            </a:r>
            <a:r>
              <a:rPr lang="en-US" sz="1600" dirty="0" smtClean="0">
                <a:solidFill>
                  <a:srgbClr val="000000"/>
                </a:solidFill>
                <a:latin typeface="Arial" charset="0"/>
                <a:ea typeface="ＭＳ Ｐゴシック" charset="0"/>
                <a:cs typeface="ＭＳ Ｐゴシック" charset="0"/>
              </a:rPr>
              <a:t>(although I did do a small-scale teaching experiment in Weber, 2006).</a:t>
            </a:r>
            <a:endParaRPr lang="en-US" dirty="0" smtClean="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341126082"/>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Research on difficulties with proof</a:t>
            </a:r>
          </a:p>
        </p:txBody>
      </p:sp>
      <p:sp>
        <p:nvSpPr>
          <p:cNvPr id="30722" name="Rectangle 3"/>
          <p:cNvSpPr>
            <a:spLocks noGrp="1" noChangeArrowheads="1"/>
          </p:cNvSpPr>
          <p:nvPr>
            <p:ph type="body" idx="1"/>
          </p:nvPr>
        </p:nvSpPr>
        <p:spPr/>
        <p:txBody>
          <a:bodyPr/>
          <a:lstStyle/>
          <a:p>
            <a:pPr eaLnBrk="1" hangingPunct="1"/>
            <a:r>
              <a:rPr lang="en-US" dirty="0" smtClean="0">
                <a:solidFill>
                  <a:srgbClr val="000000"/>
                </a:solidFill>
                <a:latin typeface="Arial" charset="0"/>
                <a:ea typeface="ＭＳ Ｐゴシック" charset="0"/>
                <a:cs typeface="ＭＳ Ｐゴシック" charset="0"/>
              </a:rPr>
              <a:t>We have </a:t>
            </a:r>
            <a:r>
              <a:rPr lang="en-US" i="1" dirty="0" smtClean="0">
                <a:solidFill>
                  <a:srgbClr val="000000"/>
                </a:solidFill>
                <a:latin typeface="Arial" charset="0"/>
                <a:ea typeface="ＭＳ Ｐゴシック" charset="0"/>
                <a:cs typeface="ＭＳ Ｐゴシック" charset="0"/>
              </a:rPr>
              <a:t>good</a:t>
            </a:r>
            <a:r>
              <a:rPr lang="en-US" dirty="0" smtClean="0">
                <a:solidFill>
                  <a:srgbClr val="000000"/>
                </a:solidFill>
                <a:latin typeface="Arial" charset="0"/>
                <a:ea typeface="ＭＳ Ｐゴシック" charset="0"/>
                <a:cs typeface="ＭＳ Ｐゴシック" charset="0"/>
              </a:rPr>
              <a:t> analytic generalizations:</a:t>
            </a:r>
          </a:p>
          <a:p>
            <a:pPr lvl="1" eaLnBrk="1" hangingPunct="1"/>
            <a:r>
              <a:rPr lang="en-US" dirty="0" smtClean="0">
                <a:solidFill>
                  <a:srgbClr val="000000"/>
                </a:solidFill>
                <a:latin typeface="Arial" charset="0"/>
                <a:ea typeface="ＭＳ Ｐゴシック" charset="0"/>
                <a:cs typeface="ＭＳ Ｐゴシック" charset="0"/>
              </a:rPr>
              <a:t>Useful constructs and factors</a:t>
            </a:r>
          </a:p>
          <a:p>
            <a:pPr lvl="1" eaLnBrk="1" hangingPunct="1"/>
            <a:r>
              <a:rPr lang="en-US" dirty="0" smtClean="0">
                <a:solidFill>
                  <a:srgbClr val="000000"/>
                </a:solidFill>
                <a:latin typeface="Arial" charset="0"/>
                <a:ea typeface="ＭＳ Ｐゴシック" charset="0"/>
                <a:cs typeface="ＭＳ Ｐゴシック" charset="0"/>
              </a:rPr>
              <a:t>Valid accounts of how particular students were unable to write proofs using these constructs and factors</a:t>
            </a:r>
            <a:br>
              <a:rPr lang="en-US" dirty="0" smtClean="0">
                <a:solidFill>
                  <a:srgbClr val="000000"/>
                </a:solidFill>
                <a:latin typeface="Arial" charset="0"/>
                <a:ea typeface="ＭＳ Ｐゴシック" charset="0"/>
                <a:cs typeface="ＭＳ Ｐゴシック" charset="0"/>
              </a:rPr>
            </a:br>
            <a:endParaRPr lang="en-US" dirty="0" smtClean="0">
              <a:solidFill>
                <a:srgbClr val="000000"/>
              </a:solidFill>
              <a:latin typeface="Arial" charset="0"/>
              <a:ea typeface="ＭＳ Ｐゴシック" charset="0"/>
              <a:cs typeface="ＭＳ Ｐゴシック" charset="0"/>
            </a:endParaRPr>
          </a:p>
          <a:p>
            <a:pPr eaLnBrk="1" hangingPunct="1"/>
            <a:r>
              <a:rPr lang="en-US" dirty="0" smtClean="0">
                <a:solidFill>
                  <a:srgbClr val="000000"/>
                </a:solidFill>
                <a:latin typeface="Arial" charset="0"/>
                <a:ea typeface="ＭＳ Ｐゴシック" charset="0"/>
                <a:cs typeface="ＭＳ Ｐゴシック" charset="0"/>
              </a:rPr>
              <a:t>We have </a:t>
            </a:r>
            <a:r>
              <a:rPr lang="en-US" i="1" dirty="0" smtClean="0">
                <a:solidFill>
                  <a:srgbClr val="000000"/>
                </a:solidFill>
                <a:latin typeface="Arial" charset="0"/>
                <a:ea typeface="ＭＳ Ｐゴシック" charset="0"/>
                <a:cs typeface="ＭＳ Ｐゴシック" charset="0"/>
              </a:rPr>
              <a:t>few</a:t>
            </a:r>
            <a:r>
              <a:rPr lang="en-US" dirty="0" smtClean="0">
                <a:solidFill>
                  <a:srgbClr val="000000"/>
                </a:solidFill>
                <a:latin typeface="Arial" charset="0"/>
                <a:ea typeface="ＭＳ Ｐゴシック" charset="0"/>
                <a:cs typeface="ＭＳ Ｐゴシック" charset="0"/>
              </a:rPr>
              <a:t> valid sample-to-population generalizations:</a:t>
            </a:r>
          </a:p>
          <a:p>
            <a:pPr lvl="1" eaLnBrk="1" hangingPunct="1"/>
            <a:r>
              <a:rPr lang="en-US" dirty="0" smtClean="0">
                <a:solidFill>
                  <a:srgbClr val="000000"/>
                </a:solidFill>
                <a:latin typeface="Arial" charset="0"/>
                <a:ea typeface="ＭＳ Ｐゴシック" charset="0"/>
                <a:cs typeface="ＭＳ Ｐゴシック" charset="0"/>
              </a:rPr>
              <a:t>Studies with larger representative samples</a:t>
            </a:r>
          </a:p>
          <a:p>
            <a:pPr lvl="1" eaLnBrk="1" hangingPunct="1"/>
            <a:r>
              <a:rPr lang="en-US" dirty="0" smtClean="0">
                <a:solidFill>
                  <a:srgbClr val="000000"/>
                </a:solidFill>
                <a:latin typeface="Arial" charset="0"/>
                <a:ea typeface="ＭＳ Ｐゴシック" charset="0"/>
                <a:cs typeface="ＭＳ Ｐゴシック" charset="0"/>
              </a:rPr>
              <a:t>Accepted tasks to measure proving competence</a:t>
            </a:r>
          </a:p>
          <a:p>
            <a:pPr lvl="1" eaLnBrk="1" hangingPunct="1"/>
            <a:r>
              <a:rPr lang="en-US" dirty="0" smtClean="0">
                <a:solidFill>
                  <a:srgbClr val="000000"/>
                </a:solidFill>
                <a:latin typeface="Arial" charset="0"/>
                <a:ea typeface="ＭＳ Ｐゴシック" charset="0"/>
                <a:cs typeface="ＭＳ Ｐゴシック" charset="0"/>
              </a:rPr>
              <a:t>If we say X accounts for proving difficulties, measuring X independently of the way we measure proof performance</a:t>
            </a:r>
          </a:p>
          <a:p>
            <a:pPr lvl="1" eaLnBrk="1" hangingPunct="1"/>
            <a:r>
              <a:rPr lang="en-US" dirty="0" smtClean="0">
                <a:solidFill>
                  <a:srgbClr val="000000"/>
                </a:solidFill>
                <a:latin typeface="Arial" charset="0"/>
                <a:ea typeface="ＭＳ Ｐゴシック" charset="0"/>
                <a:cs typeface="ＭＳ Ｐゴシック" charset="0"/>
              </a:rPr>
              <a:t>Experiments showing that the teaching of X can improve the ability to write proofs</a:t>
            </a:r>
          </a:p>
          <a:p>
            <a:pPr lvl="1" eaLnBrk="1" hangingPunct="1"/>
            <a:r>
              <a:rPr lang="en-US" dirty="0" smtClean="0">
                <a:solidFill>
                  <a:srgbClr val="000000"/>
                </a:solidFill>
                <a:latin typeface="Arial" charset="0"/>
                <a:ea typeface="ＭＳ Ｐゴシック" charset="0"/>
                <a:cs typeface="ＭＳ Ｐゴシック" charset="0"/>
              </a:rPr>
              <a:t>We should avoid citing small scale studies showing analytic generalizations as valid sample-to-generalizations.</a:t>
            </a:r>
          </a:p>
        </p:txBody>
      </p:sp>
    </p:spTree>
    <p:extLst>
      <p:ext uri="{BB962C8B-B14F-4D97-AF65-F5344CB8AC3E}">
        <p14:creationId xmlns:p14="http://schemas.microsoft.com/office/powerpoint/2010/main" val="2312032026"/>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Proving as convincing:</a:t>
            </a:r>
            <a:br>
              <a:rPr lang="en-US" dirty="0" smtClean="0"/>
            </a:br>
            <a:r>
              <a:rPr lang="en-US" dirty="0" err="1" smtClean="0"/>
              <a:t>Undertheorized</a:t>
            </a:r>
            <a:r>
              <a:rPr lang="en-US" dirty="0" smtClean="0"/>
              <a:t>?</a:t>
            </a:r>
          </a:p>
        </p:txBody>
      </p:sp>
      <p:sp>
        <p:nvSpPr>
          <p:cNvPr id="30722" name="Rectangle 3"/>
          <p:cNvSpPr>
            <a:spLocks noGrp="1" noChangeArrowheads="1"/>
          </p:cNvSpPr>
          <p:nvPr>
            <p:ph type="body" idx="1"/>
          </p:nvPr>
        </p:nvSpPr>
        <p:spPr/>
        <p:txBody>
          <a:bodyPr/>
          <a:lstStyle/>
          <a:p>
            <a:pPr marL="0" indent="0" eaLnBrk="1" hangingPunct="1">
              <a:buNone/>
            </a:pPr>
            <a:r>
              <a:rPr lang="en-US" dirty="0" smtClean="0">
                <a:solidFill>
                  <a:srgbClr val="000000"/>
                </a:solidFill>
                <a:latin typeface="Arial" charset="0"/>
                <a:ea typeface="ＭＳ Ｐゴシック" charset="0"/>
                <a:cs typeface="ＭＳ Ｐゴシック" charset="0"/>
              </a:rPr>
              <a:t>Students are </a:t>
            </a:r>
            <a:r>
              <a:rPr lang="en-US" dirty="0" smtClean="0">
                <a:latin typeface="Arial" charset="0"/>
                <a:ea typeface="ＭＳ Ｐゴシック" charset="0"/>
                <a:cs typeface="ＭＳ Ｐゴシック" charset="0"/>
              </a:rPr>
              <a:t>convinced </a:t>
            </a:r>
            <a:r>
              <a:rPr lang="en-US" dirty="0" smtClean="0">
                <a:solidFill>
                  <a:srgbClr val="000000"/>
                </a:solidFill>
                <a:latin typeface="Arial" charset="0"/>
                <a:ea typeface="ＭＳ Ｐゴシック" charset="0"/>
                <a:cs typeface="ＭＳ Ｐゴシック" charset="0"/>
              </a:rPr>
              <a:t>that mathematics assertions are true on the basis of empirical evidence.</a:t>
            </a:r>
          </a:p>
        </p:txBody>
      </p:sp>
    </p:spTree>
    <p:extLst>
      <p:ext uri="{BB962C8B-B14F-4D97-AF65-F5344CB8AC3E}">
        <p14:creationId xmlns:p14="http://schemas.microsoft.com/office/powerpoint/2010/main" val="1239929788"/>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Proving as convincing:</a:t>
            </a:r>
            <a:br>
              <a:rPr lang="en-US" dirty="0" smtClean="0"/>
            </a:br>
            <a:r>
              <a:rPr lang="en-US" dirty="0" err="1" smtClean="0"/>
              <a:t>Undertheorized</a:t>
            </a:r>
            <a:r>
              <a:rPr lang="en-US" dirty="0" smtClean="0"/>
              <a:t>?</a:t>
            </a:r>
          </a:p>
        </p:txBody>
      </p:sp>
      <p:sp>
        <p:nvSpPr>
          <p:cNvPr id="30722" name="Rectangle 3"/>
          <p:cNvSpPr>
            <a:spLocks noGrp="1" noChangeArrowheads="1"/>
          </p:cNvSpPr>
          <p:nvPr>
            <p:ph type="body" idx="1"/>
          </p:nvPr>
        </p:nvSpPr>
        <p:spPr/>
        <p:txBody>
          <a:bodyPr/>
          <a:lstStyle/>
          <a:p>
            <a:pPr marL="0" indent="0" eaLnBrk="1" hangingPunct="1">
              <a:buNone/>
            </a:pPr>
            <a:r>
              <a:rPr lang="en-US" dirty="0" smtClean="0">
                <a:solidFill>
                  <a:srgbClr val="000000"/>
                </a:solidFill>
                <a:latin typeface="Arial" charset="0"/>
                <a:ea typeface="ＭＳ Ｐゴシック" charset="0"/>
                <a:cs typeface="ＭＳ Ｐゴシック" charset="0"/>
              </a:rPr>
              <a:t>Students are </a:t>
            </a:r>
            <a:r>
              <a:rPr lang="en-US" dirty="0" smtClean="0">
                <a:solidFill>
                  <a:srgbClr val="FF0000"/>
                </a:solidFill>
                <a:latin typeface="Arial" charset="0"/>
                <a:ea typeface="ＭＳ Ｐゴシック" charset="0"/>
                <a:cs typeface="ＭＳ Ｐゴシック" charset="0"/>
              </a:rPr>
              <a:t>convinced</a:t>
            </a:r>
            <a:r>
              <a:rPr lang="en-US" dirty="0" smtClean="0">
                <a:solidFill>
                  <a:srgbClr val="000000"/>
                </a:solidFill>
                <a:latin typeface="Arial" charset="0"/>
                <a:ea typeface="ＭＳ Ｐゴシック" charset="0"/>
                <a:cs typeface="ＭＳ Ｐゴシック" charset="0"/>
              </a:rPr>
              <a:t> that mathematics assertions are true on the basis of empirical evidence.</a:t>
            </a:r>
          </a:p>
        </p:txBody>
      </p:sp>
    </p:spTree>
    <p:extLst>
      <p:ext uri="{BB962C8B-B14F-4D97-AF65-F5344CB8AC3E}">
        <p14:creationId xmlns:p14="http://schemas.microsoft.com/office/powerpoint/2010/main" val="430783822"/>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Proving as convincing:</a:t>
            </a:r>
            <a:br>
              <a:rPr lang="en-US" dirty="0" smtClean="0"/>
            </a:br>
            <a:r>
              <a:rPr lang="en-US" dirty="0" err="1" smtClean="0"/>
              <a:t>Undertheorized</a:t>
            </a:r>
            <a:r>
              <a:rPr lang="en-US" dirty="0" smtClean="0"/>
              <a:t>?</a:t>
            </a:r>
          </a:p>
        </p:txBody>
      </p:sp>
      <p:sp>
        <p:nvSpPr>
          <p:cNvPr id="30722" name="Rectangle 3"/>
          <p:cNvSpPr>
            <a:spLocks noGrp="1" noChangeArrowheads="1"/>
          </p:cNvSpPr>
          <p:nvPr>
            <p:ph type="body" idx="1"/>
          </p:nvPr>
        </p:nvSpPr>
        <p:spPr/>
        <p:txBody>
          <a:bodyPr/>
          <a:lstStyle/>
          <a:p>
            <a:pPr marL="0" indent="0" eaLnBrk="1" hangingPunct="1">
              <a:buNone/>
            </a:pPr>
            <a:r>
              <a:rPr lang="en-US" dirty="0" smtClean="0">
                <a:solidFill>
                  <a:srgbClr val="000000"/>
                </a:solidFill>
                <a:latin typeface="Arial" charset="0"/>
                <a:ea typeface="ＭＳ Ｐゴシック" charset="0"/>
                <a:cs typeface="ＭＳ Ｐゴシック" charset="0"/>
              </a:rPr>
              <a:t>Students are </a:t>
            </a:r>
            <a:r>
              <a:rPr lang="en-US" dirty="0" smtClean="0">
                <a:solidFill>
                  <a:srgbClr val="FF0000"/>
                </a:solidFill>
                <a:latin typeface="Arial" charset="0"/>
                <a:ea typeface="ＭＳ Ｐゴシック" charset="0"/>
                <a:cs typeface="ＭＳ Ｐゴシック" charset="0"/>
              </a:rPr>
              <a:t>convinced</a:t>
            </a:r>
            <a:r>
              <a:rPr lang="en-US" dirty="0" smtClean="0">
                <a:solidFill>
                  <a:srgbClr val="000000"/>
                </a:solidFill>
                <a:latin typeface="Arial" charset="0"/>
                <a:ea typeface="ＭＳ Ｐゴシック" charset="0"/>
                <a:cs typeface="ＭＳ Ｐゴシック" charset="0"/>
              </a:rPr>
              <a:t> that mathematics assertions are true on the basis of empirical evidence.</a:t>
            </a:r>
            <a:endParaRPr lang="en-US" dirty="0">
              <a:solidFill>
                <a:srgbClr val="000000"/>
              </a:solidFill>
              <a:latin typeface="Arial" charset="0"/>
              <a:ea typeface="ＭＳ Ｐゴシック" charset="0"/>
              <a:cs typeface="ＭＳ Ｐゴシック" charset="0"/>
            </a:endParaRPr>
          </a:p>
          <a:p>
            <a:pPr marL="0" indent="0" eaLnBrk="1" hangingPunct="1">
              <a:buNone/>
            </a:pPr>
            <a:r>
              <a:rPr lang="en-US" dirty="0" smtClean="0">
                <a:solidFill>
                  <a:srgbClr val="000000"/>
                </a:solidFill>
                <a:latin typeface="Arial" charset="0"/>
                <a:ea typeface="ＭＳ Ｐゴシック" charset="0"/>
                <a:cs typeface="ＭＳ Ｐゴシック" charset="0"/>
              </a:rPr>
              <a:t>Two meanings:</a:t>
            </a:r>
          </a:p>
          <a:p>
            <a:pPr eaLnBrk="1" hangingPunct="1"/>
            <a:r>
              <a:rPr lang="en-US" b="1" i="1" dirty="0" smtClean="0">
                <a:solidFill>
                  <a:srgbClr val="000000"/>
                </a:solidFill>
                <a:latin typeface="Arial" charset="0"/>
                <a:ea typeface="ＭＳ Ｐゴシック" charset="0"/>
                <a:cs typeface="ＭＳ Ｐゴシック" charset="0"/>
              </a:rPr>
              <a:t>Absolute conviction: </a:t>
            </a:r>
            <a:r>
              <a:rPr lang="en-US" dirty="0" smtClean="0">
                <a:solidFill>
                  <a:srgbClr val="000000"/>
                </a:solidFill>
                <a:latin typeface="Arial" charset="0"/>
                <a:ea typeface="ＭＳ Ｐゴシック" charset="0"/>
                <a:cs typeface="ＭＳ Ｐゴシック" charset="0"/>
              </a:rPr>
              <a:t>Being “convinced of A” means “having certainty that A is true”</a:t>
            </a:r>
          </a:p>
          <a:p>
            <a:pPr lvl="1" eaLnBrk="1" hangingPunct="1"/>
            <a:r>
              <a:rPr lang="en-US" dirty="0" err="1" smtClean="0">
                <a:solidFill>
                  <a:srgbClr val="000000"/>
                </a:solidFill>
                <a:latin typeface="Arial" charset="0"/>
                <a:ea typeface="ＭＳ Ｐゴシック" charset="0"/>
                <a:cs typeface="ＭＳ Ｐゴシック" charset="0"/>
              </a:rPr>
              <a:t>Harel</a:t>
            </a:r>
            <a:r>
              <a:rPr lang="en-US" dirty="0" smtClean="0">
                <a:solidFill>
                  <a:srgbClr val="000000"/>
                </a:solidFill>
                <a:latin typeface="Arial" charset="0"/>
                <a:ea typeface="ＭＳ Ｐゴシック" charset="0"/>
                <a:cs typeface="ＭＳ Ｐゴシック" charset="0"/>
              </a:rPr>
              <a:t> and </a:t>
            </a:r>
            <a:r>
              <a:rPr lang="en-US" dirty="0" err="1" smtClean="0">
                <a:solidFill>
                  <a:srgbClr val="000000"/>
                </a:solidFill>
                <a:latin typeface="Arial" charset="0"/>
                <a:ea typeface="ＭＳ Ｐゴシック" charset="0"/>
                <a:cs typeface="ＭＳ Ｐゴシック" charset="0"/>
              </a:rPr>
              <a:t>Sowder</a:t>
            </a:r>
            <a:r>
              <a:rPr lang="en-US" dirty="0" smtClean="0">
                <a:solidFill>
                  <a:srgbClr val="000000"/>
                </a:solidFill>
                <a:latin typeface="Arial" charset="0"/>
                <a:ea typeface="ＭＳ Ｐゴシック" charset="0"/>
                <a:cs typeface="ＭＳ Ｐゴシック" charset="0"/>
              </a:rPr>
              <a:t> (1998) characterize proof as “removing” (not reducing) doubts and proof “renders conjectures into facts”</a:t>
            </a:r>
            <a:br>
              <a:rPr lang="en-US" dirty="0" smtClean="0">
                <a:solidFill>
                  <a:srgbClr val="000000"/>
                </a:solidFill>
                <a:latin typeface="Arial" charset="0"/>
                <a:ea typeface="ＭＳ Ｐゴシック" charset="0"/>
                <a:cs typeface="ＭＳ Ｐゴシック" charset="0"/>
              </a:rPr>
            </a:br>
            <a:r>
              <a:rPr lang="en-US" dirty="0" smtClean="0">
                <a:solidFill>
                  <a:srgbClr val="000000"/>
                </a:solidFill>
                <a:latin typeface="Arial" charset="0"/>
                <a:ea typeface="ＭＳ Ｐゴシック" charset="0"/>
                <a:cs typeface="ＭＳ Ｐゴシック" charset="0"/>
              </a:rPr>
              <a:t> where a conjecture becomes a fact “when the individual becomes certain of its truth”.</a:t>
            </a:r>
          </a:p>
          <a:p>
            <a:pPr lvl="1" eaLnBrk="1" hangingPunct="1"/>
            <a:r>
              <a:rPr lang="en-US" dirty="0" smtClean="0">
                <a:solidFill>
                  <a:srgbClr val="000000"/>
                </a:solidFill>
                <a:latin typeface="Arial" charset="0"/>
                <a:ea typeface="ＭＳ Ｐゴシック" charset="0"/>
                <a:cs typeface="ＭＳ Ｐゴシック" charset="0"/>
              </a:rPr>
              <a:t> </a:t>
            </a:r>
          </a:p>
          <a:p>
            <a:pPr eaLnBrk="1" hangingPunct="1"/>
            <a:r>
              <a:rPr lang="en-US" b="1" i="1" dirty="0" smtClean="0">
                <a:solidFill>
                  <a:srgbClr val="000000"/>
                </a:solidFill>
                <a:latin typeface="Arial" charset="0"/>
                <a:ea typeface="ＭＳ Ｐゴシック" charset="0"/>
                <a:cs typeface="ＭＳ Ｐゴシック" charset="0"/>
              </a:rPr>
              <a:t>Threshold conviction:</a:t>
            </a:r>
            <a:r>
              <a:rPr lang="en-US" dirty="0" smtClean="0">
                <a:solidFill>
                  <a:srgbClr val="000000"/>
                </a:solidFill>
                <a:latin typeface="Arial" charset="0"/>
                <a:ea typeface="ＭＳ Ｐゴシック" charset="0"/>
                <a:cs typeface="ＭＳ Ｐゴシック" charset="0"/>
              </a:rPr>
              <a:t> Believing that A is true beyond a certain threshold and as a warrant to take action.</a:t>
            </a:r>
          </a:p>
          <a:p>
            <a:pPr lvl="1" eaLnBrk="1" hangingPunct="1"/>
            <a:r>
              <a:rPr lang="en-US" dirty="0" smtClean="0">
                <a:solidFill>
                  <a:srgbClr val="000000"/>
                </a:solidFill>
                <a:latin typeface="Arial" charset="0"/>
                <a:ea typeface="ＭＳ Ｐゴシック" charset="0"/>
                <a:cs typeface="ＭＳ Ｐゴシック" charset="0"/>
              </a:rPr>
              <a:t>“Scientists more convinced mankind is cause of global warming”– scientists are 95% certain </a:t>
            </a:r>
            <a:r>
              <a:rPr lang="en-US" sz="1600" dirty="0" smtClean="0">
                <a:solidFill>
                  <a:srgbClr val="000000"/>
                </a:solidFill>
                <a:latin typeface="Arial" charset="0"/>
                <a:ea typeface="ＭＳ Ｐゴシック" charset="0"/>
                <a:cs typeface="ＭＳ Ｐゴシック" charset="0"/>
              </a:rPr>
              <a:t>(from Doyle &amp; Johnson, 2013).</a:t>
            </a:r>
            <a:r>
              <a:rPr lang="en-US" dirty="0" smtClean="0">
                <a:solidFill>
                  <a:srgbClr val="000000"/>
                </a:solidFill>
                <a:latin typeface="Arial" charset="0"/>
                <a:ea typeface="ＭＳ Ｐゴシック" charset="0"/>
                <a:cs typeface="ＭＳ Ｐゴシック" charset="0"/>
              </a:rPr>
              <a:t> </a:t>
            </a:r>
          </a:p>
          <a:p>
            <a:pPr marL="0" indent="0" eaLnBrk="1" hangingPunct="1">
              <a:buNone/>
            </a:pPr>
            <a:endParaRPr lang="en-US" dirty="0" smtClean="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764459342"/>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Proving as convincing:</a:t>
            </a:r>
            <a:br>
              <a:rPr lang="en-US" dirty="0" smtClean="0"/>
            </a:br>
            <a:r>
              <a:rPr lang="en-US" dirty="0" err="1" smtClean="0"/>
              <a:t>Undertheorized</a:t>
            </a:r>
            <a:r>
              <a:rPr lang="en-US" dirty="0" smtClean="0"/>
              <a:t>?</a:t>
            </a:r>
          </a:p>
        </p:txBody>
      </p:sp>
      <p:sp>
        <p:nvSpPr>
          <p:cNvPr id="30722" name="Rectangle 3"/>
          <p:cNvSpPr>
            <a:spLocks noGrp="1" noChangeArrowheads="1"/>
          </p:cNvSpPr>
          <p:nvPr>
            <p:ph type="body" idx="1"/>
          </p:nvPr>
        </p:nvSpPr>
        <p:spPr/>
        <p:txBody>
          <a:bodyPr/>
          <a:lstStyle/>
          <a:p>
            <a:pPr marL="0" indent="0" eaLnBrk="1" hangingPunct="1">
              <a:buNone/>
            </a:pPr>
            <a:r>
              <a:rPr lang="en-US" dirty="0" smtClean="0">
                <a:solidFill>
                  <a:srgbClr val="000000"/>
                </a:solidFill>
                <a:latin typeface="Arial" charset="0"/>
                <a:ea typeface="ＭＳ Ｐゴシック" charset="0"/>
                <a:cs typeface="ＭＳ Ｐゴシック" charset="0"/>
              </a:rPr>
              <a:t>Students are </a:t>
            </a:r>
            <a:r>
              <a:rPr lang="en-US" dirty="0" smtClean="0">
                <a:solidFill>
                  <a:srgbClr val="FF0000"/>
                </a:solidFill>
                <a:latin typeface="Arial" charset="0"/>
                <a:ea typeface="ＭＳ Ｐゴシック" charset="0"/>
                <a:cs typeface="ＭＳ Ｐゴシック" charset="0"/>
              </a:rPr>
              <a:t>convinced</a:t>
            </a:r>
            <a:r>
              <a:rPr lang="en-US" dirty="0" smtClean="0">
                <a:solidFill>
                  <a:srgbClr val="000000"/>
                </a:solidFill>
                <a:latin typeface="Arial" charset="0"/>
                <a:ea typeface="ＭＳ Ｐゴシック" charset="0"/>
                <a:cs typeface="ＭＳ Ｐゴシック" charset="0"/>
              </a:rPr>
              <a:t> that mathematics assertions are true on the basis of empirical evidence.</a:t>
            </a:r>
            <a:endParaRPr lang="en-US" dirty="0">
              <a:solidFill>
                <a:srgbClr val="000000"/>
              </a:solidFill>
              <a:latin typeface="Arial" charset="0"/>
              <a:ea typeface="ＭＳ Ｐゴシック" charset="0"/>
              <a:cs typeface="ＭＳ Ｐゴシック" charset="0"/>
            </a:endParaRPr>
          </a:p>
          <a:p>
            <a:pPr marL="0" indent="0" eaLnBrk="1" hangingPunct="1">
              <a:buNone/>
            </a:pPr>
            <a:r>
              <a:rPr lang="en-US" dirty="0" smtClean="0">
                <a:solidFill>
                  <a:srgbClr val="000000"/>
                </a:solidFill>
                <a:latin typeface="Arial" charset="0"/>
                <a:ea typeface="ＭＳ Ｐゴシック" charset="0"/>
                <a:cs typeface="ＭＳ Ｐゴシック" charset="0"/>
              </a:rPr>
              <a:t>Two meanings:</a:t>
            </a:r>
          </a:p>
          <a:p>
            <a:pPr eaLnBrk="1" hangingPunct="1"/>
            <a:r>
              <a:rPr lang="en-US" b="1" i="1" dirty="0" smtClean="0">
                <a:solidFill>
                  <a:srgbClr val="000000"/>
                </a:solidFill>
                <a:latin typeface="Arial" charset="0"/>
                <a:ea typeface="ＭＳ Ｐゴシック" charset="0"/>
                <a:cs typeface="ＭＳ Ｐゴシック" charset="0"/>
              </a:rPr>
              <a:t>Absolute conviction: </a:t>
            </a:r>
            <a:r>
              <a:rPr lang="en-US" dirty="0" smtClean="0">
                <a:solidFill>
                  <a:srgbClr val="000000"/>
                </a:solidFill>
                <a:latin typeface="Arial" charset="0"/>
                <a:ea typeface="ＭＳ Ｐゴシック" charset="0"/>
                <a:cs typeface="ＭＳ Ｐゴシック" charset="0"/>
              </a:rPr>
              <a:t>Being “convinced of A” means “having certainty that A is true</a:t>
            </a:r>
          </a:p>
          <a:p>
            <a:pPr lvl="1" eaLnBrk="1" hangingPunct="1"/>
            <a:r>
              <a:rPr lang="en-US" dirty="0" err="1" smtClean="0">
                <a:solidFill>
                  <a:srgbClr val="000000"/>
                </a:solidFill>
                <a:latin typeface="Arial" charset="0"/>
                <a:ea typeface="ＭＳ Ｐゴシック" charset="0"/>
                <a:cs typeface="ＭＳ Ｐゴシック" charset="0"/>
              </a:rPr>
              <a:t>Harel</a:t>
            </a:r>
            <a:r>
              <a:rPr lang="en-US" dirty="0" smtClean="0">
                <a:solidFill>
                  <a:srgbClr val="000000"/>
                </a:solidFill>
                <a:latin typeface="Arial" charset="0"/>
                <a:ea typeface="ＭＳ Ｐゴシック" charset="0"/>
                <a:cs typeface="ＭＳ Ｐゴシック" charset="0"/>
              </a:rPr>
              <a:t> and </a:t>
            </a:r>
            <a:r>
              <a:rPr lang="en-US" dirty="0" err="1" smtClean="0">
                <a:solidFill>
                  <a:srgbClr val="000000"/>
                </a:solidFill>
                <a:latin typeface="Arial" charset="0"/>
                <a:ea typeface="ＭＳ Ｐゴシック" charset="0"/>
                <a:cs typeface="ＭＳ Ｐゴシック" charset="0"/>
              </a:rPr>
              <a:t>Sowder</a:t>
            </a:r>
            <a:r>
              <a:rPr lang="en-US" dirty="0" smtClean="0">
                <a:solidFill>
                  <a:srgbClr val="000000"/>
                </a:solidFill>
                <a:latin typeface="Arial" charset="0"/>
                <a:ea typeface="ＭＳ Ｐゴシック" charset="0"/>
                <a:cs typeface="ＭＳ Ｐゴシック" charset="0"/>
              </a:rPr>
              <a:t> (1998) characterize proof as “</a:t>
            </a:r>
            <a:r>
              <a:rPr lang="en-US" dirty="0" smtClean="0">
                <a:solidFill>
                  <a:srgbClr val="FF0000"/>
                </a:solidFill>
                <a:latin typeface="Arial" charset="0"/>
                <a:ea typeface="ＭＳ Ｐゴシック" charset="0"/>
                <a:cs typeface="ＭＳ Ｐゴシック" charset="0"/>
              </a:rPr>
              <a:t>removing</a:t>
            </a:r>
            <a:r>
              <a:rPr lang="en-US" dirty="0" smtClean="0">
                <a:solidFill>
                  <a:srgbClr val="000000"/>
                </a:solidFill>
                <a:latin typeface="Arial" charset="0"/>
                <a:ea typeface="ＭＳ Ｐゴシック" charset="0"/>
                <a:cs typeface="ＭＳ Ｐゴシック" charset="0"/>
              </a:rPr>
              <a:t>” (not reducing) doubts and proof “</a:t>
            </a:r>
            <a:r>
              <a:rPr lang="en-US" dirty="0" smtClean="0">
                <a:solidFill>
                  <a:srgbClr val="FF0000"/>
                </a:solidFill>
                <a:latin typeface="Arial" charset="0"/>
                <a:ea typeface="ＭＳ Ｐゴシック" charset="0"/>
                <a:cs typeface="ＭＳ Ｐゴシック" charset="0"/>
              </a:rPr>
              <a:t>renders conjectures into facts</a:t>
            </a:r>
            <a:r>
              <a:rPr lang="en-US" dirty="0" smtClean="0">
                <a:solidFill>
                  <a:srgbClr val="000000"/>
                </a:solidFill>
                <a:latin typeface="Arial" charset="0"/>
                <a:ea typeface="ＭＳ Ｐゴシック" charset="0"/>
                <a:cs typeface="ＭＳ Ｐゴシック" charset="0"/>
              </a:rPr>
              <a:t>”</a:t>
            </a:r>
            <a:br>
              <a:rPr lang="en-US" dirty="0" smtClean="0">
                <a:solidFill>
                  <a:srgbClr val="000000"/>
                </a:solidFill>
                <a:latin typeface="Arial" charset="0"/>
                <a:ea typeface="ＭＳ Ｐゴシック" charset="0"/>
                <a:cs typeface="ＭＳ Ｐゴシック" charset="0"/>
              </a:rPr>
            </a:br>
            <a:r>
              <a:rPr lang="en-US" dirty="0" smtClean="0">
                <a:solidFill>
                  <a:srgbClr val="000000"/>
                </a:solidFill>
                <a:latin typeface="Arial" charset="0"/>
                <a:ea typeface="ＭＳ Ｐゴシック" charset="0"/>
                <a:cs typeface="ＭＳ Ｐゴシック" charset="0"/>
              </a:rPr>
              <a:t> where a conjecture becomes a fact “when the individual becomes </a:t>
            </a:r>
            <a:r>
              <a:rPr lang="en-US" dirty="0" smtClean="0">
                <a:solidFill>
                  <a:srgbClr val="FF0000"/>
                </a:solidFill>
                <a:latin typeface="Arial" charset="0"/>
                <a:ea typeface="ＭＳ Ｐゴシック" charset="0"/>
                <a:cs typeface="ＭＳ Ｐゴシック" charset="0"/>
              </a:rPr>
              <a:t>certain of its truth</a:t>
            </a:r>
            <a:r>
              <a:rPr lang="en-US" dirty="0" smtClean="0">
                <a:solidFill>
                  <a:srgbClr val="000000"/>
                </a:solidFill>
                <a:latin typeface="Arial" charset="0"/>
                <a:ea typeface="ＭＳ Ｐゴシック" charset="0"/>
                <a:cs typeface="ＭＳ Ｐゴシック" charset="0"/>
              </a:rPr>
              <a:t>”.</a:t>
            </a:r>
          </a:p>
          <a:p>
            <a:pPr lvl="1" eaLnBrk="1" hangingPunct="1"/>
            <a:r>
              <a:rPr lang="en-US" dirty="0" smtClean="0">
                <a:solidFill>
                  <a:srgbClr val="000000"/>
                </a:solidFill>
                <a:latin typeface="Arial" charset="0"/>
                <a:ea typeface="ＭＳ Ｐゴシック" charset="0"/>
                <a:cs typeface="ＭＳ Ｐゴシック" charset="0"/>
              </a:rPr>
              <a:t> </a:t>
            </a:r>
          </a:p>
          <a:p>
            <a:pPr eaLnBrk="1" hangingPunct="1"/>
            <a:r>
              <a:rPr lang="en-US" b="1" i="1" dirty="0" smtClean="0">
                <a:solidFill>
                  <a:srgbClr val="000000"/>
                </a:solidFill>
                <a:latin typeface="Arial" charset="0"/>
                <a:ea typeface="ＭＳ Ｐゴシック" charset="0"/>
                <a:cs typeface="ＭＳ Ｐゴシック" charset="0"/>
              </a:rPr>
              <a:t>Threshold conviction:</a:t>
            </a:r>
            <a:r>
              <a:rPr lang="en-US" dirty="0" smtClean="0">
                <a:solidFill>
                  <a:srgbClr val="000000"/>
                </a:solidFill>
                <a:latin typeface="Arial" charset="0"/>
                <a:ea typeface="ＭＳ Ｐゴシック" charset="0"/>
                <a:cs typeface="ＭＳ Ｐゴシック" charset="0"/>
              </a:rPr>
              <a:t> Believing that A is true beyond a certain </a:t>
            </a:r>
            <a:r>
              <a:rPr lang="en-US" dirty="0">
                <a:solidFill>
                  <a:srgbClr val="000000"/>
                </a:solidFill>
                <a:latin typeface="Arial" charset="0"/>
                <a:ea typeface="ＭＳ Ｐゴシック" charset="0"/>
                <a:cs typeface="ＭＳ Ｐゴシック" charset="0"/>
              </a:rPr>
              <a:t>threshold and as a warrant to take action.</a:t>
            </a:r>
            <a:endParaRPr lang="en-US" dirty="0" smtClean="0">
              <a:solidFill>
                <a:srgbClr val="000000"/>
              </a:solidFill>
              <a:latin typeface="Arial" charset="0"/>
              <a:ea typeface="ＭＳ Ｐゴシック" charset="0"/>
              <a:cs typeface="ＭＳ Ｐゴシック" charset="0"/>
            </a:endParaRPr>
          </a:p>
          <a:p>
            <a:pPr lvl="1" eaLnBrk="1" hangingPunct="1"/>
            <a:r>
              <a:rPr lang="en-US" dirty="0" smtClean="0">
                <a:solidFill>
                  <a:srgbClr val="000000"/>
                </a:solidFill>
                <a:latin typeface="Arial" charset="0"/>
                <a:ea typeface="ＭＳ Ｐゴシック" charset="0"/>
                <a:cs typeface="ＭＳ Ｐゴシック" charset="0"/>
              </a:rPr>
              <a:t>“Scientists more convinced mankind is cause of global warming”– scientists are 95% certain </a:t>
            </a:r>
            <a:r>
              <a:rPr lang="en-US" sz="1600" dirty="0" smtClean="0">
                <a:solidFill>
                  <a:srgbClr val="000000"/>
                </a:solidFill>
                <a:latin typeface="Arial" charset="0"/>
                <a:ea typeface="ＭＳ Ｐゴシック" charset="0"/>
                <a:cs typeface="ＭＳ Ｐゴシック" charset="0"/>
              </a:rPr>
              <a:t>(from Doyle &amp; Johnson, 2013).</a:t>
            </a:r>
            <a:r>
              <a:rPr lang="en-US" dirty="0" smtClean="0">
                <a:solidFill>
                  <a:srgbClr val="000000"/>
                </a:solidFill>
                <a:latin typeface="Arial" charset="0"/>
                <a:ea typeface="ＭＳ Ｐゴシック" charset="0"/>
                <a:cs typeface="ＭＳ Ｐゴシック" charset="0"/>
              </a:rPr>
              <a:t> </a:t>
            </a:r>
          </a:p>
          <a:p>
            <a:pPr marL="0" indent="0" eaLnBrk="1" hangingPunct="1">
              <a:buNone/>
            </a:pPr>
            <a:endParaRPr lang="en-US" dirty="0" smtClean="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707262830"/>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Proving as convincing:</a:t>
            </a:r>
            <a:br>
              <a:rPr lang="en-US" dirty="0" smtClean="0"/>
            </a:br>
            <a:r>
              <a:rPr lang="en-US" dirty="0" err="1" smtClean="0"/>
              <a:t>Undertheorized</a:t>
            </a:r>
            <a:r>
              <a:rPr lang="en-US" dirty="0" smtClean="0"/>
              <a:t>?</a:t>
            </a:r>
          </a:p>
        </p:txBody>
      </p:sp>
      <p:sp>
        <p:nvSpPr>
          <p:cNvPr id="30722" name="Rectangle 3"/>
          <p:cNvSpPr>
            <a:spLocks noGrp="1" noChangeArrowheads="1"/>
          </p:cNvSpPr>
          <p:nvPr>
            <p:ph type="body" idx="1"/>
          </p:nvPr>
        </p:nvSpPr>
        <p:spPr/>
        <p:txBody>
          <a:bodyPr/>
          <a:lstStyle/>
          <a:p>
            <a:pPr marL="0" indent="0" eaLnBrk="1" hangingPunct="1">
              <a:buNone/>
            </a:pPr>
            <a:r>
              <a:rPr lang="en-US" dirty="0" smtClean="0">
                <a:solidFill>
                  <a:srgbClr val="000000"/>
                </a:solidFill>
                <a:latin typeface="Arial" charset="0"/>
                <a:ea typeface="ＭＳ Ｐゴシック" charset="0"/>
                <a:cs typeface="ＭＳ Ｐゴシック" charset="0"/>
              </a:rPr>
              <a:t>Students are </a:t>
            </a:r>
            <a:r>
              <a:rPr lang="en-US" dirty="0" smtClean="0">
                <a:solidFill>
                  <a:srgbClr val="FF0000"/>
                </a:solidFill>
                <a:latin typeface="Arial" charset="0"/>
                <a:ea typeface="ＭＳ Ｐゴシック" charset="0"/>
                <a:cs typeface="ＭＳ Ｐゴシック" charset="0"/>
              </a:rPr>
              <a:t>convinced</a:t>
            </a:r>
            <a:r>
              <a:rPr lang="en-US" dirty="0" smtClean="0">
                <a:solidFill>
                  <a:srgbClr val="000000"/>
                </a:solidFill>
                <a:latin typeface="Arial" charset="0"/>
                <a:ea typeface="ＭＳ Ｐゴシック" charset="0"/>
                <a:cs typeface="ＭＳ Ｐゴシック" charset="0"/>
              </a:rPr>
              <a:t> that mathematics assertions are true on the basis of empirical evidence.</a:t>
            </a:r>
            <a:endParaRPr lang="en-US" dirty="0">
              <a:solidFill>
                <a:srgbClr val="000000"/>
              </a:solidFill>
              <a:latin typeface="Arial" charset="0"/>
              <a:ea typeface="ＭＳ Ｐゴシック" charset="0"/>
              <a:cs typeface="ＭＳ Ｐゴシック" charset="0"/>
            </a:endParaRPr>
          </a:p>
          <a:p>
            <a:pPr marL="0" indent="0" eaLnBrk="1" hangingPunct="1">
              <a:buNone/>
            </a:pPr>
            <a:r>
              <a:rPr lang="en-US" dirty="0" smtClean="0">
                <a:solidFill>
                  <a:srgbClr val="000000"/>
                </a:solidFill>
                <a:latin typeface="Arial" charset="0"/>
                <a:ea typeface="ＭＳ Ｐゴシック" charset="0"/>
                <a:cs typeface="ＭＳ Ｐゴシック" charset="0"/>
              </a:rPr>
              <a:t>Two meanings:</a:t>
            </a:r>
          </a:p>
          <a:p>
            <a:pPr eaLnBrk="1" hangingPunct="1"/>
            <a:r>
              <a:rPr lang="en-US" b="1" i="1" dirty="0" smtClean="0">
                <a:solidFill>
                  <a:srgbClr val="000000"/>
                </a:solidFill>
                <a:latin typeface="Arial" charset="0"/>
                <a:ea typeface="ＭＳ Ｐゴシック" charset="0"/>
                <a:cs typeface="ＭＳ Ｐゴシック" charset="0"/>
              </a:rPr>
              <a:t>Absolute conviction: </a:t>
            </a:r>
            <a:r>
              <a:rPr lang="en-US" dirty="0" smtClean="0">
                <a:solidFill>
                  <a:srgbClr val="000000"/>
                </a:solidFill>
                <a:latin typeface="Arial" charset="0"/>
                <a:ea typeface="ＭＳ Ｐゴシック" charset="0"/>
                <a:cs typeface="ＭＳ Ｐゴシック" charset="0"/>
              </a:rPr>
              <a:t>Being “convinced of A” means “having certainty that A is true</a:t>
            </a:r>
          </a:p>
          <a:p>
            <a:pPr lvl="1" eaLnBrk="1" hangingPunct="1"/>
            <a:r>
              <a:rPr lang="en-US" dirty="0" err="1" smtClean="0">
                <a:solidFill>
                  <a:srgbClr val="000000"/>
                </a:solidFill>
                <a:latin typeface="Arial" charset="0"/>
                <a:ea typeface="ＭＳ Ｐゴシック" charset="0"/>
                <a:cs typeface="ＭＳ Ｐゴシック" charset="0"/>
              </a:rPr>
              <a:t>Harel</a:t>
            </a:r>
            <a:r>
              <a:rPr lang="en-US" dirty="0" smtClean="0">
                <a:solidFill>
                  <a:srgbClr val="000000"/>
                </a:solidFill>
                <a:latin typeface="Arial" charset="0"/>
                <a:ea typeface="ＭＳ Ｐゴシック" charset="0"/>
                <a:cs typeface="ＭＳ Ｐゴシック" charset="0"/>
              </a:rPr>
              <a:t> and </a:t>
            </a:r>
            <a:r>
              <a:rPr lang="en-US" dirty="0" err="1" smtClean="0">
                <a:solidFill>
                  <a:srgbClr val="000000"/>
                </a:solidFill>
                <a:latin typeface="Arial" charset="0"/>
                <a:ea typeface="ＭＳ Ｐゴシック" charset="0"/>
                <a:cs typeface="ＭＳ Ｐゴシック" charset="0"/>
              </a:rPr>
              <a:t>Sowder</a:t>
            </a:r>
            <a:r>
              <a:rPr lang="en-US" dirty="0" smtClean="0">
                <a:solidFill>
                  <a:srgbClr val="000000"/>
                </a:solidFill>
                <a:latin typeface="Arial" charset="0"/>
                <a:ea typeface="ＭＳ Ｐゴシック" charset="0"/>
                <a:cs typeface="ＭＳ Ｐゴシック" charset="0"/>
              </a:rPr>
              <a:t> (1998) characterize proof as “removing” (not reducing) doubts and proof “renders conjectures into facts”</a:t>
            </a:r>
            <a:br>
              <a:rPr lang="en-US" dirty="0" smtClean="0">
                <a:solidFill>
                  <a:srgbClr val="000000"/>
                </a:solidFill>
                <a:latin typeface="Arial" charset="0"/>
                <a:ea typeface="ＭＳ Ｐゴシック" charset="0"/>
                <a:cs typeface="ＭＳ Ｐゴシック" charset="0"/>
              </a:rPr>
            </a:br>
            <a:r>
              <a:rPr lang="en-US" dirty="0" smtClean="0">
                <a:solidFill>
                  <a:srgbClr val="000000"/>
                </a:solidFill>
                <a:latin typeface="Arial" charset="0"/>
                <a:ea typeface="ＭＳ Ｐゴシック" charset="0"/>
                <a:cs typeface="ＭＳ Ｐゴシック" charset="0"/>
              </a:rPr>
              <a:t> where a conjecture becomes a fact “when the individual becomes certain of its truth”.</a:t>
            </a:r>
          </a:p>
          <a:p>
            <a:pPr lvl="1" eaLnBrk="1" hangingPunct="1"/>
            <a:r>
              <a:rPr lang="en-US" dirty="0" smtClean="0">
                <a:solidFill>
                  <a:srgbClr val="000000"/>
                </a:solidFill>
                <a:latin typeface="Arial" charset="0"/>
                <a:ea typeface="ＭＳ Ｐゴシック" charset="0"/>
                <a:cs typeface="ＭＳ Ｐゴシック" charset="0"/>
              </a:rPr>
              <a:t> </a:t>
            </a:r>
          </a:p>
          <a:p>
            <a:pPr eaLnBrk="1" hangingPunct="1"/>
            <a:r>
              <a:rPr lang="en-US" b="1" i="1" dirty="0" smtClean="0">
                <a:solidFill>
                  <a:srgbClr val="000000"/>
                </a:solidFill>
                <a:latin typeface="Arial" charset="0"/>
                <a:ea typeface="ＭＳ Ｐゴシック" charset="0"/>
                <a:cs typeface="ＭＳ Ｐゴシック" charset="0"/>
              </a:rPr>
              <a:t>Threshold conviction:</a:t>
            </a:r>
            <a:r>
              <a:rPr lang="en-US" dirty="0" smtClean="0">
                <a:solidFill>
                  <a:srgbClr val="000000"/>
                </a:solidFill>
                <a:latin typeface="Arial" charset="0"/>
                <a:ea typeface="ＭＳ Ｐゴシック" charset="0"/>
                <a:cs typeface="ＭＳ Ｐゴシック" charset="0"/>
              </a:rPr>
              <a:t> Believing that A is true beyond a certain </a:t>
            </a:r>
            <a:r>
              <a:rPr lang="en-US" dirty="0">
                <a:solidFill>
                  <a:srgbClr val="000000"/>
                </a:solidFill>
                <a:latin typeface="Arial" charset="0"/>
                <a:ea typeface="ＭＳ Ｐゴシック" charset="0"/>
                <a:cs typeface="ＭＳ Ｐゴシック" charset="0"/>
              </a:rPr>
              <a:t>threshold and as a warrant to take action.</a:t>
            </a:r>
            <a:endParaRPr lang="en-US" dirty="0" smtClean="0">
              <a:solidFill>
                <a:srgbClr val="000000"/>
              </a:solidFill>
              <a:latin typeface="Arial" charset="0"/>
              <a:ea typeface="ＭＳ Ｐゴシック" charset="0"/>
              <a:cs typeface="ＭＳ Ｐゴシック" charset="0"/>
            </a:endParaRPr>
          </a:p>
          <a:p>
            <a:pPr lvl="1" eaLnBrk="1" hangingPunct="1"/>
            <a:r>
              <a:rPr lang="en-US" dirty="0" smtClean="0">
                <a:solidFill>
                  <a:srgbClr val="000000"/>
                </a:solidFill>
                <a:latin typeface="Arial" charset="0"/>
                <a:ea typeface="ＭＳ Ｐゴシック" charset="0"/>
                <a:cs typeface="ＭＳ Ｐゴシック" charset="0"/>
              </a:rPr>
              <a:t>“Scientists </a:t>
            </a:r>
            <a:r>
              <a:rPr lang="en-US" dirty="0" smtClean="0">
                <a:solidFill>
                  <a:srgbClr val="FF0000"/>
                </a:solidFill>
                <a:latin typeface="Arial" charset="0"/>
                <a:ea typeface="ＭＳ Ｐゴシック" charset="0"/>
                <a:cs typeface="ＭＳ Ｐゴシック" charset="0"/>
              </a:rPr>
              <a:t>more convinced</a:t>
            </a:r>
            <a:r>
              <a:rPr lang="en-US" dirty="0" smtClean="0">
                <a:solidFill>
                  <a:srgbClr val="000000"/>
                </a:solidFill>
                <a:latin typeface="Arial" charset="0"/>
                <a:ea typeface="ＭＳ Ｐゴシック" charset="0"/>
                <a:cs typeface="ＭＳ Ｐゴシック" charset="0"/>
              </a:rPr>
              <a:t> mankind is cause of global warming”– scientists are </a:t>
            </a:r>
            <a:r>
              <a:rPr lang="en-US" dirty="0" smtClean="0">
                <a:solidFill>
                  <a:srgbClr val="FF0000"/>
                </a:solidFill>
                <a:latin typeface="Arial" charset="0"/>
                <a:ea typeface="ＭＳ Ｐゴシック" charset="0"/>
                <a:cs typeface="ＭＳ Ｐゴシック" charset="0"/>
              </a:rPr>
              <a:t>95% certain</a:t>
            </a:r>
            <a:r>
              <a:rPr lang="en-US" dirty="0" smtClean="0">
                <a:solidFill>
                  <a:srgbClr val="000000"/>
                </a:solidFill>
                <a:latin typeface="Arial" charset="0"/>
                <a:ea typeface="ＭＳ Ｐゴシック" charset="0"/>
                <a:cs typeface="ＭＳ Ｐゴシック" charset="0"/>
              </a:rPr>
              <a:t> </a:t>
            </a:r>
            <a:r>
              <a:rPr lang="en-US" sz="1600" dirty="0" smtClean="0">
                <a:solidFill>
                  <a:srgbClr val="000000"/>
                </a:solidFill>
                <a:latin typeface="Arial" charset="0"/>
                <a:ea typeface="ＭＳ Ｐゴシック" charset="0"/>
                <a:cs typeface="ＭＳ Ｐゴシック" charset="0"/>
              </a:rPr>
              <a:t>(from Doyle &amp; Johnson, 2013).</a:t>
            </a:r>
            <a:r>
              <a:rPr lang="en-US" dirty="0" smtClean="0">
                <a:solidFill>
                  <a:srgbClr val="000000"/>
                </a:solidFill>
                <a:latin typeface="Arial" charset="0"/>
                <a:ea typeface="ＭＳ Ｐゴシック" charset="0"/>
                <a:cs typeface="ＭＳ Ｐゴシック" charset="0"/>
              </a:rPr>
              <a:t> </a:t>
            </a:r>
          </a:p>
          <a:p>
            <a:pPr marL="0" indent="0" eaLnBrk="1" hangingPunct="1">
              <a:buNone/>
            </a:pPr>
            <a:endParaRPr lang="en-US" dirty="0" smtClean="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8579001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Broad research perspectives on </a:t>
            </a:r>
            <a:br>
              <a:rPr lang="en-US" dirty="0" smtClean="0"/>
            </a:br>
            <a:r>
              <a:rPr lang="en-US" dirty="0" smtClean="0"/>
              <a:t>justification and proof</a:t>
            </a:r>
          </a:p>
        </p:txBody>
      </p:sp>
      <p:sp>
        <p:nvSpPr>
          <p:cNvPr id="24578" name="Rectangle 3"/>
          <p:cNvSpPr>
            <a:spLocks noGrp="1" noChangeArrowheads="1"/>
          </p:cNvSpPr>
          <p:nvPr>
            <p:ph type="body" idx="1"/>
          </p:nvPr>
        </p:nvSpPr>
        <p:spPr/>
        <p:txBody>
          <a:bodyPr/>
          <a:lstStyle/>
          <a:p>
            <a:pPr eaLnBrk="1" hangingPunct="1"/>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What constitutes a proof</a:t>
            </a:r>
            <a:r>
              <a:rPr lang="en-US" dirty="0" smtClean="0">
                <a:latin typeface="Arial" charset="0"/>
                <a:ea typeface="ＭＳ Ｐゴシック" charset="0"/>
                <a:cs typeface="ＭＳ Ｐゴシック" charset="0"/>
              </a:rPr>
              <a:t>?</a:t>
            </a:r>
          </a:p>
          <a:p>
            <a:pPr eaLnBrk="1" hangingPunct="1"/>
            <a:r>
              <a:rPr lang="en-US" dirty="0">
                <a:latin typeface="Arial" charset="0"/>
                <a:ea typeface="ＭＳ Ｐゴシック" charset="0"/>
                <a:cs typeface="ＭＳ Ｐゴシック" charset="0"/>
              </a:rPr>
              <a:t>What are the ultimate goals of mathematics educators within this perspective? That is, what would constitute effective instruction</a:t>
            </a:r>
            <a:r>
              <a:rPr lang="en-US" dirty="0" smtClean="0">
                <a:latin typeface="Arial" charset="0"/>
                <a:ea typeface="ＭＳ Ｐゴシック" charset="0"/>
                <a:cs typeface="ＭＳ Ｐゴシック" charset="0"/>
              </a:rPr>
              <a:t>?</a:t>
            </a:r>
            <a:endParaRPr lang="en-US" dirty="0">
              <a:latin typeface="Arial" charset="0"/>
              <a:ea typeface="ＭＳ Ｐゴシック" charset="0"/>
              <a:cs typeface="ＭＳ Ｐゴシック" charset="0"/>
            </a:endParaRPr>
          </a:p>
          <a:p>
            <a:pPr eaLnBrk="1" hangingPunct="1"/>
            <a:r>
              <a:rPr lang="en-US" dirty="0" smtClean="0">
                <a:latin typeface="Arial" charset="0"/>
                <a:ea typeface="ＭＳ Ｐゴシック" charset="0"/>
                <a:cs typeface="ＭＳ Ｐゴシック" charset="0"/>
              </a:rPr>
              <a:t>What </a:t>
            </a:r>
            <a:r>
              <a:rPr lang="en-US" dirty="0">
                <a:latin typeface="Arial" charset="0"/>
                <a:ea typeface="ＭＳ Ｐゴシック" charset="0"/>
                <a:cs typeface="ＭＳ Ｐゴシック" charset="0"/>
              </a:rPr>
              <a:t>intermediate questions are asked to help mathematics educators achieve these goals?</a:t>
            </a: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Proving as convincing:</a:t>
            </a:r>
            <a:br>
              <a:rPr lang="en-US" dirty="0" smtClean="0"/>
            </a:br>
            <a:r>
              <a:rPr lang="en-US" dirty="0" err="1" smtClean="0"/>
              <a:t>Undertheorized</a:t>
            </a:r>
            <a:r>
              <a:rPr lang="en-US" dirty="0" smtClean="0"/>
              <a:t>?</a:t>
            </a:r>
          </a:p>
        </p:txBody>
      </p:sp>
      <p:sp>
        <p:nvSpPr>
          <p:cNvPr id="30722" name="Rectangle 3"/>
          <p:cNvSpPr>
            <a:spLocks noGrp="1" noChangeArrowheads="1"/>
          </p:cNvSpPr>
          <p:nvPr>
            <p:ph type="body" idx="1"/>
          </p:nvPr>
        </p:nvSpPr>
        <p:spPr/>
        <p:txBody>
          <a:bodyPr/>
          <a:lstStyle/>
          <a:p>
            <a:pPr marL="0" indent="0" eaLnBrk="1" hangingPunct="1">
              <a:buNone/>
            </a:pPr>
            <a:r>
              <a:rPr lang="en-US" dirty="0"/>
              <a:t>“Having verified the theorem in several particular cases, we gather </a:t>
            </a:r>
            <a:r>
              <a:rPr lang="en-US" dirty="0">
                <a:solidFill>
                  <a:srgbClr val="FF0000"/>
                </a:solidFill>
              </a:rPr>
              <a:t>strong inductive evidence</a:t>
            </a:r>
            <a:r>
              <a:rPr lang="en-US" dirty="0"/>
              <a:t> for it. The inductive phase overcame our initial suspicious and </a:t>
            </a:r>
            <a:r>
              <a:rPr lang="en-US" dirty="0">
                <a:solidFill>
                  <a:srgbClr val="FF0000"/>
                </a:solidFill>
              </a:rPr>
              <a:t>gave us strong confidence in the theorem</a:t>
            </a:r>
            <a:r>
              <a:rPr lang="en-US" dirty="0"/>
              <a:t>. Without such confidence we should scarcely find the courage to undertake the proof” </a:t>
            </a:r>
            <a:r>
              <a:rPr lang="en-US" dirty="0" smtClean="0"/>
              <a:t>(</a:t>
            </a:r>
            <a:r>
              <a:rPr lang="en-US" dirty="0" err="1" smtClean="0"/>
              <a:t>Polya</a:t>
            </a:r>
            <a:r>
              <a:rPr lang="en-US" dirty="0" smtClean="0"/>
              <a:t>, 1957, p</a:t>
            </a:r>
            <a:r>
              <a:rPr lang="en-US" dirty="0"/>
              <a:t>. 83-</a:t>
            </a:r>
            <a:r>
              <a:rPr lang="en-US" dirty="0" smtClean="0"/>
              <a:t>84).</a:t>
            </a:r>
          </a:p>
          <a:p>
            <a:pPr marL="0" indent="0" eaLnBrk="1" hangingPunct="1">
              <a:buNone/>
            </a:pPr>
            <a:endParaRPr lang="en-US" dirty="0"/>
          </a:p>
          <a:p>
            <a:pPr eaLnBrk="1" hangingPunct="1"/>
            <a:r>
              <a:rPr lang="en-US" dirty="0" smtClean="0"/>
              <a:t>Studies have shown that mathematicians have used empirical evidence as a warrant to:</a:t>
            </a:r>
          </a:p>
          <a:p>
            <a:pPr lvl="1" eaLnBrk="1" hangingPunct="1"/>
            <a:r>
              <a:rPr lang="en-US" dirty="0" smtClean="0"/>
              <a:t>Judge conjectures as probably correct </a:t>
            </a:r>
            <a:r>
              <a:rPr lang="en-US" sz="1600" dirty="0" smtClean="0"/>
              <a:t>(</a:t>
            </a:r>
            <a:r>
              <a:rPr lang="en-US" sz="1600" dirty="0" err="1" smtClean="0"/>
              <a:t>Inglis</a:t>
            </a:r>
            <a:r>
              <a:rPr lang="en-US" sz="1600" dirty="0" smtClean="0"/>
              <a:t>, Mejia-Ramos, &amp; Simpson, 2007).</a:t>
            </a:r>
            <a:endParaRPr lang="en-US" dirty="0" smtClean="0"/>
          </a:p>
          <a:p>
            <a:pPr lvl="1" eaLnBrk="1" hangingPunct="1"/>
            <a:r>
              <a:rPr lang="en-US" dirty="0" smtClean="0"/>
              <a:t>Judge an inference within</a:t>
            </a:r>
            <a:r>
              <a:rPr lang="en-US" dirty="0">
                <a:solidFill>
                  <a:srgbClr val="000000"/>
                </a:solidFill>
                <a:latin typeface="Arial" charset="0"/>
                <a:ea typeface="ＭＳ Ｐゴシック" charset="0"/>
                <a:cs typeface="ＭＳ Ｐゴシック" charset="0"/>
              </a:rPr>
              <a:t> </a:t>
            </a:r>
            <a:r>
              <a:rPr lang="en-US" dirty="0" smtClean="0">
                <a:solidFill>
                  <a:srgbClr val="000000"/>
                </a:solidFill>
                <a:latin typeface="Arial" charset="0"/>
                <a:ea typeface="ＭＳ Ｐゴシック" charset="0"/>
                <a:cs typeface="ＭＳ Ｐゴシック" charset="0"/>
              </a:rPr>
              <a:t>a proof to be valid </a:t>
            </a:r>
            <a:r>
              <a:rPr lang="en-US" sz="1600" dirty="0" smtClean="0">
                <a:solidFill>
                  <a:srgbClr val="000000"/>
                </a:solidFill>
                <a:latin typeface="Arial" charset="0"/>
                <a:ea typeface="ＭＳ Ｐゴシック" charset="0"/>
                <a:cs typeface="ＭＳ Ｐゴシック" charset="0"/>
              </a:rPr>
              <a:t>(Weber, 2008)</a:t>
            </a:r>
            <a:endParaRPr lang="en-US" dirty="0" smtClean="0">
              <a:solidFill>
                <a:srgbClr val="000000"/>
              </a:solidFill>
              <a:latin typeface="Arial" charset="0"/>
              <a:ea typeface="ＭＳ Ｐゴシック" charset="0"/>
              <a:cs typeface="ＭＳ Ｐゴシック" charset="0"/>
            </a:endParaRPr>
          </a:p>
          <a:p>
            <a:pPr lvl="1" eaLnBrk="1" hangingPunct="1"/>
            <a:r>
              <a:rPr lang="en-US" dirty="0" smtClean="0">
                <a:solidFill>
                  <a:srgbClr val="000000"/>
                </a:solidFill>
                <a:latin typeface="Arial" charset="0"/>
                <a:ea typeface="ＭＳ Ｐゴシック" charset="0"/>
                <a:cs typeface="ＭＳ Ｐゴシック" charset="0"/>
              </a:rPr>
              <a:t>Even pay off on a bet about whether the </a:t>
            </a:r>
            <a:r>
              <a:rPr lang="en-US" dirty="0" err="1" smtClean="0">
                <a:solidFill>
                  <a:srgbClr val="000000"/>
                </a:solidFill>
                <a:latin typeface="Arial" charset="0"/>
                <a:ea typeface="ＭＳ Ｐゴシック" charset="0"/>
                <a:cs typeface="ＭＳ Ｐゴシック" charset="0"/>
              </a:rPr>
              <a:t>Reimann</a:t>
            </a:r>
            <a:r>
              <a:rPr lang="en-US" dirty="0" smtClean="0">
                <a:solidFill>
                  <a:srgbClr val="000000"/>
                </a:solidFill>
                <a:latin typeface="Arial" charset="0"/>
                <a:ea typeface="ＭＳ Ｐゴシック" charset="0"/>
                <a:cs typeface="ＭＳ Ｐゴシック" charset="0"/>
              </a:rPr>
              <a:t> Hypothesis is true </a:t>
            </a:r>
            <a:r>
              <a:rPr lang="en-US" sz="1600" dirty="0" smtClean="0">
                <a:solidFill>
                  <a:srgbClr val="000000"/>
                </a:solidFill>
                <a:latin typeface="Arial" charset="0"/>
                <a:ea typeface="ＭＳ Ｐゴシック" charset="0"/>
                <a:cs typeface="ＭＳ Ｐゴシック" charset="0"/>
              </a:rPr>
              <a:t>(cf., Weber, </a:t>
            </a:r>
            <a:r>
              <a:rPr lang="en-US" sz="1600" dirty="0" err="1" smtClean="0">
                <a:solidFill>
                  <a:srgbClr val="000000"/>
                </a:solidFill>
                <a:latin typeface="Arial" charset="0"/>
                <a:ea typeface="ＭＳ Ｐゴシック" charset="0"/>
                <a:cs typeface="ＭＳ Ｐゴシック" charset="0"/>
              </a:rPr>
              <a:t>Inglis</a:t>
            </a:r>
            <a:r>
              <a:rPr lang="en-US" sz="1600" dirty="0" smtClean="0">
                <a:solidFill>
                  <a:srgbClr val="000000"/>
                </a:solidFill>
                <a:latin typeface="Arial" charset="0"/>
                <a:ea typeface="ＭＳ Ｐゴシック" charset="0"/>
                <a:cs typeface="ＭＳ Ｐゴシック" charset="0"/>
              </a:rPr>
              <a:t>, &amp; Mejia-Ramos, 2014).</a:t>
            </a:r>
            <a:endParaRPr lang="en-US" dirty="0"/>
          </a:p>
        </p:txBody>
      </p:sp>
    </p:spTree>
    <p:extLst>
      <p:ext uri="{BB962C8B-B14F-4D97-AF65-F5344CB8AC3E}">
        <p14:creationId xmlns:p14="http://schemas.microsoft.com/office/powerpoint/2010/main" val="2672211074"/>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Proving as convincing:</a:t>
            </a:r>
            <a:br>
              <a:rPr lang="en-US" dirty="0" smtClean="0"/>
            </a:br>
            <a:r>
              <a:rPr lang="en-US" dirty="0" err="1" smtClean="0"/>
              <a:t>Undertheorized</a:t>
            </a:r>
            <a:r>
              <a:rPr lang="en-US" dirty="0" smtClean="0"/>
              <a:t>?</a:t>
            </a:r>
          </a:p>
        </p:txBody>
      </p:sp>
      <p:sp>
        <p:nvSpPr>
          <p:cNvPr id="30722" name="Rectangle 3"/>
          <p:cNvSpPr>
            <a:spLocks noGrp="1" noChangeArrowheads="1"/>
          </p:cNvSpPr>
          <p:nvPr>
            <p:ph type="body" idx="1"/>
          </p:nvPr>
        </p:nvSpPr>
        <p:spPr/>
        <p:txBody>
          <a:bodyPr/>
          <a:lstStyle/>
          <a:p>
            <a:pPr marL="0" indent="0">
              <a:buNone/>
            </a:pPr>
            <a:r>
              <a:rPr lang="en-US" sz="1600" dirty="0"/>
              <a:t>“Sometimes, however, </a:t>
            </a:r>
            <a:r>
              <a:rPr lang="en-US" sz="1600" dirty="0">
                <a:solidFill>
                  <a:srgbClr val="008000"/>
                </a:solidFill>
              </a:rPr>
              <a:t>certainty appears to be gained just by checking a relatively small number of cases</a:t>
            </a:r>
            <a:r>
              <a:rPr lang="en-US" sz="1600" dirty="0"/>
              <a:t>” (p. 50)</a:t>
            </a:r>
            <a:r>
              <a:rPr lang="en-US" sz="1600" dirty="0" smtClean="0"/>
              <a:t>. </a:t>
            </a:r>
            <a:endParaRPr lang="en-US" sz="1600" dirty="0"/>
          </a:p>
          <a:p>
            <a:pPr marL="0" indent="0">
              <a:buNone/>
            </a:pPr>
            <a:r>
              <a:rPr lang="en-US" sz="1600" dirty="0" smtClean="0"/>
              <a:t>Bill</a:t>
            </a:r>
            <a:r>
              <a:rPr lang="en-US" sz="1600" dirty="0"/>
              <a:t>: I did more gradients in rough but I didn’t put them in because it would just fill up.</a:t>
            </a:r>
          </a:p>
          <a:p>
            <a:pPr marL="0" indent="0">
              <a:buNone/>
            </a:pPr>
            <a:r>
              <a:rPr lang="en-US" sz="1600" dirty="0" smtClean="0"/>
              <a:t>Interviewer</a:t>
            </a:r>
            <a:r>
              <a:rPr lang="en-US" sz="1600" dirty="0"/>
              <a:t>: How many did you do exactly?</a:t>
            </a:r>
          </a:p>
          <a:p>
            <a:pPr marL="0" indent="0">
              <a:buNone/>
            </a:pPr>
            <a:r>
              <a:rPr lang="en-US" sz="1600" dirty="0" smtClean="0"/>
              <a:t>Bill</a:t>
            </a:r>
            <a:r>
              <a:rPr lang="en-US" sz="1600" dirty="0"/>
              <a:t>: I did up to six, I think.</a:t>
            </a:r>
          </a:p>
          <a:p>
            <a:pPr marL="0" indent="0">
              <a:buNone/>
            </a:pPr>
            <a:r>
              <a:rPr lang="en-US" sz="1600" dirty="0" smtClean="0"/>
              <a:t>Interviewer</a:t>
            </a:r>
            <a:r>
              <a:rPr lang="en-US" sz="1600" dirty="0"/>
              <a:t>: So you did up to six and on the basis of that you feel… </a:t>
            </a:r>
          </a:p>
          <a:p>
            <a:pPr marL="0" indent="0">
              <a:buNone/>
            </a:pPr>
            <a:r>
              <a:rPr lang="en-US" sz="1600" dirty="0" smtClean="0"/>
              <a:t>Bill</a:t>
            </a:r>
            <a:r>
              <a:rPr lang="en-US" sz="1600" dirty="0"/>
              <a:t>: </a:t>
            </a:r>
            <a:r>
              <a:rPr lang="en-US" sz="1600" dirty="0">
                <a:solidFill>
                  <a:srgbClr val="FF0000"/>
                </a:solidFill>
              </a:rPr>
              <a:t>It’s safe to make a conjecture</a:t>
            </a:r>
            <a:r>
              <a:rPr lang="en-US" sz="1600" dirty="0"/>
              <a:t>.</a:t>
            </a:r>
          </a:p>
          <a:p>
            <a:pPr marL="0" indent="0">
              <a:buNone/>
            </a:pPr>
            <a:r>
              <a:rPr lang="en-US" sz="1600" dirty="0" smtClean="0"/>
              <a:t>Interviewer</a:t>
            </a:r>
            <a:r>
              <a:rPr lang="en-US" sz="1600" dirty="0"/>
              <a:t>: Well it’s certainly safe to make a conjecture, it depends how… </a:t>
            </a:r>
            <a:r>
              <a:rPr lang="en-US" sz="1600" dirty="0">
                <a:solidFill>
                  <a:srgbClr val="FF0000"/>
                </a:solidFill>
              </a:rPr>
              <a:t>what sort of certainty</a:t>
            </a:r>
            <a:r>
              <a:rPr lang="en-US" sz="1600" dirty="0"/>
              <a:t> would you put behind that, say if I forced you on that?</a:t>
            </a:r>
          </a:p>
          <a:p>
            <a:pPr marL="0" indent="0">
              <a:buNone/>
            </a:pPr>
            <a:r>
              <a:rPr lang="en-US" sz="1600" dirty="0" smtClean="0"/>
              <a:t>Bill</a:t>
            </a:r>
            <a:r>
              <a:rPr lang="en-US" sz="1600" dirty="0"/>
              <a:t>: Well, </a:t>
            </a:r>
            <a:r>
              <a:rPr lang="en-US" sz="1600" dirty="0">
                <a:solidFill>
                  <a:srgbClr val="FF0000"/>
                </a:solidFill>
              </a:rPr>
              <a:t>pretty sure</a:t>
            </a:r>
            <a:r>
              <a:rPr lang="en-US" sz="1600" dirty="0"/>
              <a:t>, I think.</a:t>
            </a:r>
          </a:p>
          <a:p>
            <a:pPr marL="0" indent="0">
              <a:buNone/>
            </a:pPr>
            <a:r>
              <a:rPr lang="en-US" sz="1600" dirty="0" smtClean="0"/>
              <a:t>Interviewer</a:t>
            </a:r>
            <a:r>
              <a:rPr lang="en-US" sz="1600" dirty="0"/>
              <a:t>: High nineties?</a:t>
            </a:r>
          </a:p>
          <a:p>
            <a:pPr marL="0" indent="0">
              <a:buNone/>
            </a:pPr>
            <a:r>
              <a:rPr lang="en-US" sz="1600" dirty="0" smtClean="0"/>
              <a:t>Bill</a:t>
            </a:r>
            <a:r>
              <a:rPr lang="en-US" sz="1600" dirty="0"/>
              <a:t>: Yes, </a:t>
            </a:r>
            <a:r>
              <a:rPr lang="en-US" sz="1600" dirty="0">
                <a:solidFill>
                  <a:srgbClr val="FF0000"/>
                </a:solidFill>
              </a:rPr>
              <a:t>high nineties</a:t>
            </a:r>
            <a:r>
              <a:rPr lang="en-US" sz="1600" dirty="0"/>
              <a:t>.</a:t>
            </a:r>
          </a:p>
          <a:p>
            <a:pPr marL="0" indent="0">
              <a:buNone/>
            </a:pPr>
            <a:r>
              <a:rPr lang="en-US" sz="1600" dirty="0" smtClean="0"/>
              <a:t>Interviewer</a:t>
            </a:r>
            <a:r>
              <a:rPr lang="en-US" sz="1600" dirty="0"/>
              <a:t>: OK, so you’d be very surprised if anyone found a counterexample to that, would you?</a:t>
            </a:r>
          </a:p>
          <a:p>
            <a:pPr marL="0" indent="0">
              <a:buNone/>
            </a:pPr>
            <a:r>
              <a:rPr lang="en-US" sz="1600" dirty="0" smtClean="0"/>
              <a:t>Bill</a:t>
            </a:r>
            <a:r>
              <a:rPr lang="en-US" sz="1600" dirty="0"/>
              <a:t>: Yes I would. (Coe &amp; Ruthven, 1994, p. 50</a:t>
            </a:r>
            <a:r>
              <a:rPr lang="en-US" sz="1600" dirty="0" smtClean="0"/>
              <a:t>)</a:t>
            </a:r>
          </a:p>
          <a:p>
            <a:pPr marL="0" indent="0">
              <a:buNone/>
            </a:pPr>
            <a:r>
              <a:rPr lang="en-US" sz="1600" dirty="0" smtClean="0"/>
              <a:t>(as cited and discussed in </a:t>
            </a:r>
            <a:r>
              <a:rPr lang="en-US" sz="1600" dirty="0" err="1" smtClean="0"/>
              <a:t>Inglis</a:t>
            </a:r>
            <a:r>
              <a:rPr lang="en-US" sz="1600" dirty="0" smtClean="0"/>
              <a:t> &amp; Mejia-Ramos, 2008)</a:t>
            </a:r>
            <a:endParaRPr lang="en-US" sz="1600" dirty="0"/>
          </a:p>
          <a:p>
            <a:pPr marL="0" indent="0" eaLnBrk="1" hangingPunct="1">
              <a:buNone/>
            </a:pPr>
            <a:endParaRPr lang="en-US" sz="1600" dirty="0"/>
          </a:p>
        </p:txBody>
      </p:sp>
    </p:spTree>
    <p:extLst>
      <p:ext uri="{BB962C8B-B14F-4D97-AF65-F5344CB8AC3E}">
        <p14:creationId xmlns:p14="http://schemas.microsoft.com/office/powerpoint/2010/main" val="1507252329"/>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Proving as convincing:</a:t>
            </a:r>
            <a:br>
              <a:rPr lang="en-US" dirty="0" smtClean="0"/>
            </a:br>
            <a:r>
              <a:rPr lang="en-US" dirty="0" err="1" smtClean="0"/>
              <a:t>Undertheorized</a:t>
            </a:r>
            <a:r>
              <a:rPr lang="en-US" dirty="0" smtClean="0"/>
              <a:t>?</a:t>
            </a:r>
          </a:p>
        </p:txBody>
      </p:sp>
      <p:sp>
        <p:nvSpPr>
          <p:cNvPr id="30722" name="Rectangle 3"/>
          <p:cNvSpPr>
            <a:spLocks noGrp="1" noChangeArrowheads="1"/>
          </p:cNvSpPr>
          <p:nvPr>
            <p:ph type="body" idx="1"/>
          </p:nvPr>
        </p:nvSpPr>
        <p:spPr/>
        <p:txBody>
          <a:bodyPr/>
          <a:lstStyle/>
          <a:p>
            <a:pPr eaLnBrk="1" hangingPunct="1"/>
            <a:r>
              <a:rPr lang="en-US" dirty="0" err="1" smtClean="0"/>
              <a:t>Stylianides</a:t>
            </a:r>
            <a:r>
              <a:rPr lang="en-US" dirty="0" smtClean="0"/>
              <a:t> and </a:t>
            </a:r>
            <a:r>
              <a:rPr lang="en-US" dirty="0" err="1" smtClean="0"/>
              <a:t>Stylianides</a:t>
            </a:r>
            <a:r>
              <a:rPr lang="en-US" dirty="0" smtClean="0"/>
              <a:t> (2009) found that when PSTs were asked to justify assertions:</a:t>
            </a:r>
            <a:endParaRPr lang="en-US" dirty="0"/>
          </a:p>
          <a:p>
            <a:pPr lvl="1" eaLnBrk="1" hangingPunct="1"/>
            <a:r>
              <a:rPr lang="en-US" dirty="0" smtClean="0"/>
              <a:t>Many gave empirical arguments but “many were aware their constructions were invalid” (p. 237).</a:t>
            </a:r>
          </a:p>
          <a:p>
            <a:pPr lvl="1" eaLnBrk="1" hangingPunct="1"/>
            <a:r>
              <a:rPr lang="en-US" dirty="0" smtClean="0"/>
              <a:t>The participants evaluated their own constructions as incorrect.</a:t>
            </a:r>
          </a:p>
          <a:p>
            <a:pPr eaLnBrk="1" hangingPunct="1"/>
            <a:endParaRPr lang="en-US" dirty="0" smtClean="0"/>
          </a:p>
          <a:p>
            <a:pPr eaLnBrk="1" hangingPunct="1"/>
            <a:r>
              <a:rPr lang="en-US" dirty="0" smtClean="0"/>
              <a:t>Healy and </a:t>
            </a:r>
            <a:r>
              <a:rPr lang="en-US" dirty="0" err="1" smtClean="0"/>
              <a:t>Hoyles</a:t>
            </a:r>
            <a:r>
              <a:rPr lang="en-US" dirty="0" smtClean="0"/>
              <a:t> (2000) found that students would frequently give empirical arguments.</a:t>
            </a:r>
          </a:p>
          <a:p>
            <a:pPr lvl="1" eaLnBrk="1" hangingPunct="1"/>
            <a:r>
              <a:rPr lang="en-US" dirty="0" smtClean="0"/>
              <a:t>“Empirical argument dominated students’ own proof constructions, although most students were aware of its limitations” (p. 396).</a:t>
            </a:r>
            <a:endParaRPr lang="en-US" dirty="0"/>
          </a:p>
        </p:txBody>
      </p:sp>
    </p:spTree>
    <p:extLst>
      <p:ext uri="{BB962C8B-B14F-4D97-AF65-F5344CB8AC3E}">
        <p14:creationId xmlns:p14="http://schemas.microsoft.com/office/powerpoint/2010/main" val="2488743440"/>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Proving as convincing:</a:t>
            </a:r>
            <a:br>
              <a:rPr lang="en-US" dirty="0" smtClean="0"/>
            </a:br>
            <a:r>
              <a:rPr lang="en-US" dirty="0" err="1" smtClean="0"/>
              <a:t>Undertheorized</a:t>
            </a:r>
            <a:r>
              <a:rPr lang="en-US" dirty="0" smtClean="0"/>
              <a:t>?</a:t>
            </a:r>
          </a:p>
        </p:txBody>
      </p:sp>
      <p:sp>
        <p:nvSpPr>
          <p:cNvPr id="30722" name="Rectangle 3"/>
          <p:cNvSpPr>
            <a:spLocks noGrp="1" noChangeArrowheads="1"/>
          </p:cNvSpPr>
          <p:nvPr>
            <p:ph type="body" idx="1"/>
          </p:nvPr>
        </p:nvSpPr>
        <p:spPr/>
        <p:txBody>
          <a:bodyPr/>
          <a:lstStyle/>
          <a:p>
            <a:pPr marL="0" indent="0">
              <a:buNone/>
            </a:pPr>
            <a:r>
              <a:rPr lang="en-US" sz="1600" dirty="0" smtClean="0"/>
              <a:t>Ann was shown a demonstration that (A</a:t>
            </a:r>
            <a:r>
              <a:rPr lang="en-US" sz="1600" baseline="30000" dirty="0" smtClean="0"/>
              <a:t>-1</a:t>
            </a:r>
            <a:r>
              <a:rPr lang="en-US" sz="1600" dirty="0" smtClean="0"/>
              <a:t>)</a:t>
            </a:r>
            <a:r>
              <a:rPr lang="en-US" sz="1600" baseline="30000" dirty="0" smtClean="0"/>
              <a:t>T</a:t>
            </a:r>
            <a:r>
              <a:rPr lang="en-US" sz="1600" dirty="0" smtClean="0"/>
              <a:t>=(A</a:t>
            </a:r>
            <a:r>
              <a:rPr lang="en-US" sz="1600" baseline="30000" dirty="0" smtClean="0"/>
              <a:t>T</a:t>
            </a:r>
            <a:r>
              <a:rPr lang="en-US" sz="1600" dirty="0" smtClean="0"/>
              <a:t>)</a:t>
            </a:r>
            <a:r>
              <a:rPr lang="en-US" sz="1600" baseline="30000" dirty="0" smtClean="0"/>
              <a:t>-1</a:t>
            </a:r>
            <a:r>
              <a:rPr lang="en-US" sz="1600" dirty="0" smtClean="0"/>
              <a:t> with a single 2x2 matrix. </a:t>
            </a:r>
            <a:r>
              <a:rPr lang="en-US" sz="1600" dirty="0" err="1" smtClean="0"/>
              <a:t>Sowder</a:t>
            </a:r>
            <a:r>
              <a:rPr lang="en-US" sz="1600" dirty="0" smtClean="0"/>
              <a:t> and </a:t>
            </a:r>
            <a:r>
              <a:rPr lang="en-US" sz="1600" dirty="0" err="1" smtClean="0"/>
              <a:t>Harel</a:t>
            </a:r>
            <a:r>
              <a:rPr lang="en-US" sz="1600" dirty="0" smtClean="0"/>
              <a:t> (2003) claim, “</a:t>
            </a:r>
            <a:r>
              <a:rPr lang="en-US" sz="1600" dirty="0" smtClean="0">
                <a:solidFill>
                  <a:srgbClr val="008000"/>
                </a:solidFill>
              </a:rPr>
              <a:t>Ann </a:t>
            </a:r>
            <a:r>
              <a:rPr lang="en-US" sz="1600" dirty="0">
                <a:solidFill>
                  <a:srgbClr val="008000"/>
                </a:solidFill>
              </a:rPr>
              <a:t>showed evidence, as many students do, of relying on the inductive proof scheme (based on examples)</a:t>
            </a:r>
            <a:r>
              <a:rPr lang="en-US" sz="1600" dirty="0"/>
              <a:t>” (p. 256) </a:t>
            </a:r>
            <a:endParaRPr lang="en-US" sz="1600" dirty="0" smtClean="0"/>
          </a:p>
          <a:p>
            <a:pPr marL="0" indent="0">
              <a:buNone/>
            </a:pPr>
            <a:endParaRPr lang="en-US" sz="1600" dirty="0"/>
          </a:p>
          <a:p>
            <a:pPr marL="0" indent="0">
              <a:buNone/>
            </a:pPr>
            <a:r>
              <a:rPr lang="en-US" sz="1600" dirty="0" smtClean="0"/>
              <a:t>Ann</a:t>
            </a:r>
            <a:r>
              <a:rPr lang="en-US" sz="1600" dirty="0"/>
              <a:t>: …</a:t>
            </a:r>
            <a:r>
              <a:rPr lang="en-US" sz="1600" dirty="0">
                <a:solidFill>
                  <a:srgbClr val="FF0000"/>
                </a:solidFill>
              </a:rPr>
              <a:t> I think it is</a:t>
            </a:r>
            <a:r>
              <a:rPr lang="en-US" sz="1600" dirty="0"/>
              <a:t>. I think it is true</a:t>
            </a:r>
          </a:p>
          <a:p>
            <a:pPr marL="0" indent="0">
              <a:buNone/>
            </a:pPr>
            <a:r>
              <a:rPr lang="en-US" sz="1600" dirty="0" err="1"/>
              <a:t>Int</a:t>
            </a:r>
            <a:r>
              <a:rPr lang="en-US" sz="1600" dirty="0"/>
              <a:t>: How would you convince me, or convince somebody else, that this was true?</a:t>
            </a:r>
          </a:p>
          <a:p>
            <a:pPr marL="0" indent="0">
              <a:buNone/>
            </a:pPr>
            <a:r>
              <a:rPr lang="en-US" sz="1600" dirty="0"/>
              <a:t>Ann: I guess you would just have to go through all of these, or go through a couple of other ones, or </a:t>
            </a:r>
            <a:r>
              <a:rPr lang="en-US" sz="1600" dirty="0">
                <a:solidFill>
                  <a:srgbClr val="FF0000"/>
                </a:solidFill>
              </a:rPr>
              <a:t>maybe deal with letters so you can see that… if the letters work then you can just plug in anything for the letters</a:t>
            </a:r>
            <a:r>
              <a:rPr lang="en-US" sz="1600" dirty="0"/>
              <a:t>.</a:t>
            </a:r>
          </a:p>
          <a:p>
            <a:pPr marL="0" indent="0">
              <a:buNone/>
            </a:pPr>
            <a:r>
              <a:rPr lang="en-US" sz="1600" dirty="0" err="1"/>
              <a:t>Int</a:t>
            </a:r>
            <a:r>
              <a:rPr lang="en-US" sz="1600" dirty="0"/>
              <a:t>: Which is </a:t>
            </a:r>
            <a:r>
              <a:rPr lang="en-US" sz="1600" dirty="0">
                <a:solidFill>
                  <a:srgbClr val="FF0000"/>
                </a:solidFill>
              </a:rPr>
              <a:t>more convincing</a:t>
            </a:r>
            <a:r>
              <a:rPr lang="en-US" sz="1600" dirty="0"/>
              <a:t>, doing some more examples or doing it with letters?</a:t>
            </a:r>
          </a:p>
          <a:p>
            <a:pPr marL="0" indent="0">
              <a:buNone/>
            </a:pPr>
            <a:r>
              <a:rPr lang="en-US" sz="1600" dirty="0"/>
              <a:t>Ann: To me personally, I think doing more examples of it. </a:t>
            </a:r>
            <a:r>
              <a:rPr lang="en-US" sz="1600" dirty="0">
                <a:solidFill>
                  <a:srgbClr val="FF0000"/>
                </a:solidFill>
              </a:rPr>
              <a:t>But if you show it can work for anything, that’s even more convincing.</a:t>
            </a:r>
            <a:r>
              <a:rPr lang="en-US" sz="1600" dirty="0"/>
              <a:t> But for me, I like to see the numbers, and be able to see that. Yes! It works for this case, and this case, and this case. (</a:t>
            </a:r>
            <a:r>
              <a:rPr lang="en-US" sz="1600" dirty="0" err="1"/>
              <a:t>Sowder</a:t>
            </a:r>
            <a:r>
              <a:rPr lang="en-US" sz="1600" dirty="0"/>
              <a:t> &amp; </a:t>
            </a:r>
            <a:r>
              <a:rPr lang="en-US" sz="1600" dirty="0" err="1"/>
              <a:t>Harel</a:t>
            </a:r>
            <a:r>
              <a:rPr lang="en-US" sz="1600" dirty="0"/>
              <a:t>, p. </a:t>
            </a:r>
            <a:r>
              <a:rPr lang="en-US" sz="1600" dirty="0" smtClean="0"/>
              <a:t>256) </a:t>
            </a:r>
            <a:endParaRPr lang="en-US" sz="1600" dirty="0"/>
          </a:p>
        </p:txBody>
      </p:sp>
    </p:spTree>
    <p:extLst>
      <p:ext uri="{BB962C8B-B14F-4D97-AF65-F5344CB8AC3E}">
        <p14:creationId xmlns:p14="http://schemas.microsoft.com/office/powerpoint/2010/main" val="3959076247"/>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Proving as convincing:</a:t>
            </a:r>
            <a:br>
              <a:rPr lang="en-US" dirty="0" smtClean="0"/>
            </a:br>
            <a:r>
              <a:rPr lang="en-US" dirty="0" err="1" smtClean="0"/>
              <a:t>Undertheorized</a:t>
            </a:r>
            <a:r>
              <a:rPr lang="en-US" dirty="0" smtClean="0"/>
              <a:t>?</a:t>
            </a:r>
          </a:p>
        </p:txBody>
      </p:sp>
      <p:sp>
        <p:nvSpPr>
          <p:cNvPr id="30722" name="Rectangle 3"/>
          <p:cNvSpPr>
            <a:spLocks noGrp="1" noChangeArrowheads="1"/>
          </p:cNvSpPr>
          <p:nvPr>
            <p:ph type="body" idx="1"/>
          </p:nvPr>
        </p:nvSpPr>
        <p:spPr/>
        <p:txBody>
          <a:bodyPr/>
          <a:lstStyle/>
          <a:p>
            <a:pPr marL="0" indent="0">
              <a:buNone/>
            </a:pPr>
            <a:r>
              <a:rPr lang="en-US" sz="1600" dirty="0" smtClean="0"/>
              <a:t>Suppose X is a mathematical claim and A is an argument that purports to show X.</a:t>
            </a:r>
          </a:p>
          <a:p>
            <a:pPr marL="0" indent="0">
              <a:buNone/>
            </a:pPr>
            <a:endParaRPr lang="en-US" sz="1600" dirty="0"/>
          </a:p>
          <a:p>
            <a:pPr marL="0" indent="0">
              <a:buNone/>
            </a:pPr>
            <a:r>
              <a:rPr lang="en-US" sz="1600" dirty="0" smtClean="0"/>
              <a:t>P(X is </a:t>
            </a:r>
            <a:r>
              <a:rPr lang="en-US" sz="1600" dirty="0" err="1" smtClean="0"/>
              <a:t>true|A</a:t>
            </a:r>
            <a:r>
              <a:rPr lang="en-US" sz="1600" dirty="0" smtClean="0"/>
              <a:t>) = ?</a:t>
            </a:r>
            <a:endParaRPr lang="en-US" sz="1600" dirty="0"/>
          </a:p>
          <a:p>
            <a:pPr marL="0" indent="0">
              <a:buNone/>
            </a:pPr>
            <a:r>
              <a:rPr lang="en-US" sz="1600" dirty="0" smtClean="0"/>
              <a:t> </a:t>
            </a:r>
            <a:endParaRPr lang="en-US" sz="1600" dirty="0"/>
          </a:p>
        </p:txBody>
      </p:sp>
    </p:spTree>
    <p:extLst>
      <p:ext uri="{BB962C8B-B14F-4D97-AF65-F5344CB8AC3E}">
        <p14:creationId xmlns:p14="http://schemas.microsoft.com/office/powerpoint/2010/main" val="3723808284"/>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Proving as convincing:</a:t>
            </a:r>
            <a:br>
              <a:rPr lang="en-US" dirty="0" smtClean="0"/>
            </a:br>
            <a:r>
              <a:rPr lang="en-US" dirty="0" err="1" smtClean="0"/>
              <a:t>Undertheorized</a:t>
            </a:r>
            <a:r>
              <a:rPr lang="en-US" dirty="0" smtClean="0"/>
              <a:t>?</a:t>
            </a:r>
          </a:p>
        </p:txBody>
      </p:sp>
      <p:sp>
        <p:nvSpPr>
          <p:cNvPr id="30722" name="Rectangle 3"/>
          <p:cNvSpPr>
            <a:spLocks noGrp="1" noChangeArrowheads="1"/>
          </p:cNvSpPr>
          <p:nvPr>
            <p:ph type="body" idx="1"/>
          </p:nvPr>
        </p:nvSpPr>
        <p:spPr/>
        <p:txBody>
          <a:bodyPr/>
          <a:lstStyle/>
          <a:p>
            <a:pPr marL="0" indent="0">
              <a:buNone/>
            </a:pPr>
            <a:r>
              <a:rPr lang="en-US" sz="1600" dirty="0" smtClean="0"/>
              <a:t>Suppose X is a mathematical claim and A is an argument that purports to show X.</a:t>
            </a:r>
          </a:p>
          <a:p>
            <a:pPr marL="0" indent="0">
              <a:buNone/>
            </a:pPr>
            <a:endParaRPr lang="en-US" sz="1600" dirty="0"/>
          </a:p>
          <a:p>
            <a:pPr marL="0" indent="0">
              <a:buNone/>
            </a:pPr>
            <a:r>
              <a:rPr lang="en-US" sz="1600" dirty="0" smtClean="0"/>
              <a:t>P(X is </a:t>
            </a:r>
            <a:r>
              <a:rPr lang="en-US" sz="1600" dirty="0" err="1" smtClean="0"/>
              <a:t>true|A</a:t>
            </a:r>
            <a:r>
              <a:rPr lang="en-US" sz="1600" dirty="0" smtClean="0"/>
              <a:t>) = ?</a:t>
            </a:r>
          </a:p>
          <a:p>
            <a:pPr marL="0" indent="0">
              <a:buNone/>
            </a:pPr>
            <a:endParaRPr lang="en-US" sz="1600" dirty="0"/>
          </a:p>
          <a:p>
            <a:pPr marL="0" indent="0">
              <a:buNone/>
            </a:pPr>
            <a:r>
              <a:rPr lang="en-US" sz="1600" dirty="0" smtClean="0"/>
              <a:t>The received view is</a:t>
            </a:r>
          </a:p>
          <a:p>
            <a:pPr marL="0" indent="0">
              <a:buNone/>
            </a:pPr>
            <a:r>
              <a:rPr lang="en-US" sz="1600" dirty="0" smtClean="0">
                <a:solidFill>
                  <a:srgbClr val="FF0000"/>
                </a:solidFill>
              </a:rPr>
              <a:t>P(X|A) = 1, if A is a proof</a:t>
            </a:r>
          </a:p>
          <a:p>
            <a:pPr marL="0" indent="0">
              <a:buNone/>
            </a:pPr>
            <a:r>
              <a:rPr lang="en-US" sz="1600" dirty="0" smtClean="0"/>
              <a:t>P(X|A) &lt; 1, if A is an empirical argument</a:t>
            </a:r>
            <a:endParaRPr lang="en-US" sz="1600" dirty="0"/>
          </a:p>
          <a:p>
            <a:pPr marL="0" indent="0">
              <a:buNone/>
            </a:pPr>
            <a:endParaRPr lang="en-US" sz="1600" dirty="0"/>
          </a:p>
          <a:p>
            <a:pPr marL="0" indent="0">
              <a:buNone/>
            </a:pPr>
            <a:r>
              <a:rPr lang="en-US" sz="1600" dirty="0"/>
              <a:t>“</a:t>
            </a:r>
            <a:r>
              <a:rPr lang="en-US" sz="1600" dirty="0">
                <a:solidFill>
                  <a:srgbClr val="FF0000"/>
                </a:solidFill>
              </a:rPr>
              <a:t>That we are in possession of a proof of </a:t>
            </a:r>
            <a:r>
              <a:rPr lang="en-US" sz="1600" i="1" dirty="0">
                <a:solidFill>
                  <a:srgbClr val="FF0000"/>
                </a:solidFill>
              </a:rPr>
              <a:t>p</a:t>
            </a:r>
            <a:r>
              <a:rPr lang="en-US" sz="1600" dirty="0">
                <a:solidFill>
                  <a:srgbClr val="FF0000"/>
                </a:solidFill>
              </a:rPr>
              <a:t> does not imply we should be certain of </a:t>
            </a:r>
            <a:r>
              <a:rPr lang="en-US" sz="1600" i="1" dirty="0">
                <a:solidFill>
                  <a:srgbClr val="FF0000"/>
                </a:solidFill>
              </a:rPr>
              <a:t>p</a:t>
            </a:r>
            <a:r>
              <a:rPr lang="en-US" sz="1600" dirty="0"/>
              <a:t> […] The proof may be long and hard to follow, so that any flesh-and-blood </a:t>
            </a:r>
            <a:r>
              <a:rPr lang="en-US" sz="1600" dirty="0">
                <a:solidFill>
                  <a:srgbClr val="FF0000"/>
                </a:solidFill>
              </a:rPr>
              <a:t>mathematician should assign a non-zero probability to its being invalid</a:t>
            </a:r>
            <a:r>
              <a:rPr lang="en-US" sz="1600" dirty="0"/>
              <a:t>. The longer and more complex the proof, the less secure its conclusions” (</a:t>
            </a:r>
            <a:r>
              <a:rPr lang="en-US" sz="1600" dirty="0" err="1" smtClean="0"/>
              <a:t>Paseau</a:t>
            </a:r>
            <a:r>
              <a:rPr lang="en-US" sz="1600" dirty="0" smtClean="0"/>
              <a:t>, </a:t>
            </a:r>
            <a:r>
              <a:rPr lang="en-US" sz="1600" dirty="0"/>
              <a:t>2013, p. 143). </a:t>
            </a:r>
          </a:p>
          <a:p>
            <a:pPr marL="0" indent="0">
              <a:buNone/>
            </a:pPr>
            <a:endParaRPr lang="en-US" sz="1600" dirty="0"/>
          </a:p>
        </p:txBody>
      </p:sp>
    </p:spTree>
    <p:extLst>
      <p:ext uri="{BB962C8B-B14F-4D97-AF65-F5344CB8AC3E}">
        <p14:creationId xmlns:p14="http://schemas.microsoft.com/office/powerpoint/2010/main" val="3391447754"/>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Proving as convincing:</a:t>
            </a:r>
            <a:br>
              <a:rPr lang="en-US" dirty="0" smtClean="0"/>
            </a:br>
            <a:r>
              <a:rPr lang="en-US" dirty="0" err="1" smtClean="0"/>
              <a:t>Undertheorized</a:t>
            </a:r>
            <a:r>
              <a:rPr lang="en-US" dirty="0" smtClean="0"/>
              <a:t>?</a:t>
            </a:r>
          </a:p>
        </p:txBody>
      </p:sp>
      <p:sp>
        <p:nvSpPr>
          <p:cNvPr id="30722" name="Rectangle 3"/>
          <p:cNvSpPr>
            <a:spLocks noGrp="1" noChangeArrowheads="1"/>
          </p:cNvSpPr>
          <p:nvPr>
            <p:ph type="body" idx="1"/>
          </p:nvPr>
        </p:nvSpPr>
        <p:spPr/>
        <p:txBody>
          <a:bodyPr/>
          <a:lstStyle/>
          <a:p>
            <a:pPr marL="0" indent="0">
              <a:buNone/>
            </a:pPr>
            <a:r>
              <a:rPr lang="en-US" dirty="0" smtClean="0"/>
              <a:t>P(X|A) has two components.</a:t>
            </a:r>
          </a:p>
          <a:p>
            <a:pPr marL="0" indent="0">
              <a:buNone/>
            </a:pPr>
            <a:endParaRPr lang="en-US" dirty="0"/>
          </a:p>
          <a:p>
            <a:r>
              <a:rPr lang="en-US" dirty="0" smtClean="0"/>
              <a:t>P(X|A is correct): The support that A can maximally provide for X given that we know X is correct.</a:t>
            </a:r>
            <a:br>
              <a:rPr lang="en-US" dirty="0" smtClean="0"/>
            </a:br>
            <a:endParaRPr lang="en-US" dirty="0" smtClean="0"/>
          </a:p>
          <a:p>
            <a:r>
              <a:rPr lang="en-US" dirty="0" smtClean="0"/>
              <a:t>P(A is correct): The confidence we have that A is correct</a:t>
            </a:r>
            <a:endParaRPr lang="en-US" dirty="0"/>
          </a:p>
        </p:txBody>
      </p:sp>
    </p:spTree>
    <p:extLst>
      <p:ext uri="{BB962C8B-B14F-4D97-AF65-F5344CB8AC3E}">
        <p14:creationId xmlns:p14="http://schemas.microsoft.com/office/powerpoint/2010/main" val="1343430159"/>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Proving as convincing:</a:t>
            </a:r>
            <a:br>
              <a:rPr lang="en-US" dirty="0" smtClean="0"/>
            </a:br>
            <a:r>
              <a:rPr lang="en-US" dirty="0" err="1" smtClean="0"/>
              <a:t>Undertheorized</a:t>
            </a:r>
            <a:r>
              <a:rPr lang="en-US" dirty="0" smtClean="0"/>
              <a:t>?</a:t>
            </a:r>
          </a:p>
        </p:txBody>
      </p:sp>
      <p:sp>
        <p:nvSpPr>
          <p:cNvPr id="30722" name="Rectangle 3"/>
          <p:cNvSpPr>
            <a:spLocks noGrp="1" noChangeArrowheads="1"/>
          </p:cNvSpPr>
          <p:nvPr>
            <p:ph type="body" idx="1"/>
          </p:nvPr>
        </p:nvSpPr>
        <p:spPr/>
        <p:txBody>
          <a:bodyPr/>
          <a:lstStyle/>
          <a:p>
            <a:pPr marL="0" indent="0">
              <a:buNone/>
            </a:pPr>
            <a:r>
              <a:rPr lang="en-US" dirty="0" smtClean="0"/>
              <a:t>Suppose P is a proof of X.</a:t>
            </a:r>
          </a:p>
          <a:p>
            <a:r>
              <a:rPr lang="en-US" dirty="0" smtClean="0"/>
              <a:t>P(X|P is correct) = 1</a:t>
            </a:r>
          </a:p>
          <a:p>
            <a:r>
              <a:rPr lang="en-US" dirty="0" smtClean="0"/>
              <a:t>P(P is correct) = ?</a:t>
            </a:r>
          </a:p>
          <a:p>
            <a:pPr lvl="1"/>
            <a:r>
              <a:rPr lang="en-US" dirty="0" smtClean="0"/>
              <a:t>Given that math majors perform near chance level when asked to determine if a proof is correct, P(P is correct) should be fairly low.</a:t>
            </a:r>
            <a:endParaRPr lang="en-US" dirty="0"/>
          </a:p>
          <a:p>
            <a:pPr marL="0" indent="0">
              <a:buNone/>
            </a:pPr>
            <a:endParaRPr lang="en-US" dirty="0"/>
          </a:p>
          <a:p>
            <a:pPr marL="0" indent="0">
              <a:buNone/>
            </a:pPr>
            <a:r>
              <a:rPr lang="en-US" dirty="0" smtClean="0"/>
              <a:t>Suppose E is an empirical argument in support of X.</a:t>
            </a:r>
          </a:p>
          <a:p>
            <a:r>
              <a:rPr lang="en-US" dirty="0" smtClean="0"/>
              <a:t>P(X|E is correct) &lt; 1</a:t>
            </a:r>
          </a:p>
          <a:p>
            <a:pPr lvl="1"/>
            <a:r>
              <a:rPr lang="en-US" dirty="0" smtClean="0"/>
              <a:t>Perhaps students do have misplaced confidence in flimsy empirical arguments</a:t>
            </a:r>
          </a:p>
          <a:p>
            <a:r>
              <a:rPr lang="en-US" dirty="0" smtClean="0"/>
              <a:t>P(E is correct)</a:t>
            </a:r>
          </a:p>
          <a:p>
            <a:pPr lvl="1"/>
            <a:r>
              <a:rPr lang="en-US" dirty="0" smtClean="0"/>
              <a:t>Since empirical arguments involve direct computation, this can often be very high.</a:t>
            </a:r>
            <a:endParaRPr lang="en-US" dirty="0"/>
          </a:p>
        </p:txBody>
      </p:sp>
    </p:spTree>
    <p:extLst>
      <p:ext uri="{BB962C8B-B14F-4D97-AF65-F5344CB8AC3E}">
        <p14:creationId xmlns:p14="http://schemas.microsoft.com/office/powerpoint/2010/main" val="2773939397"/>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Proving as convincing:</a:t>
            </a:r>
            <a:br>
              <a:rPr lang="en-US" dirty="0" smtClean="0"/>
            </a:br>
            <a:r>
              <a:rPr lang="en-US" dirty="0" err="1" smtClean="0"/>
              <a:t>Undertheorized</a:t>
            </a:r>
            <a:r>
              <a:rPr lang="en-US" dirty="0" smtClean="0"/>
              <a:t>?</a:t>
            </a:r>
          </a:p>
        </p:txBody>
      </p:sp>
      <p:sp>
        <p:nvSpPr>
          <p:cNvPr id="30722" name="Rectangle 3"/>
          <p:cNvSpPr>
            <a:spLocks noGrp="1" noChangeArrowheads="1"/>
          </p:cNvSpPr>
          <p:nvPr>
            <p:ph type="body" idx="1"/>
          </p:nvPr>
        </p:nvSpPr>
        <p:spPr/>
        <p:txBody>
          <a:bodyPr/>
          <a:lstStyle/>
          <a:p>
            <a:pPr marL="0" indent="0">
              <a:buNone/>
            </a:pPr>
            <a:r>
              <a:rPr lang="en-US" dirty="0" smtClean="0"/>
              <a:t>Suppose P is a proof of X.</a:t>
            </a:r>
          </a:p>
          <a:p>
            <a:r>
              <a:rPr lang="en-US" dirty="0" smtClean="0"/>
              <a:t>P(X|P is correct) = 1</a:t>
            </a:r>
          </a:p>
          <a:p>
            <a:r>
              <a:rPr lang="en-US" dirty="0" smtClean="0"/>
              <a:t>P(P is correct) = ?</a:t>
            </a:r>
          </a:p>
          <a:p>
            <a:pPr lvl="1"/>
            <a:r>
              <a:rPr lang="en-US" dirty="0" smtClean="0"/>
              <a:t>Given that math majors perform near chance level when asked to determine if a proof is correct, P(P is correct) should be fairly low </a:t>
            </a:r>
            <a:r>
              <a:rPr lang="en-US" sz="1600" dirty="0"/>
              <a:t>(</a:t>
            </a:r>
            <a:r>
              <a:rPr lang="en-US" sz="1600" dirty="0" err="1"/>
              <a:t>Inglis</a:t>
            </a:r>
            <a:r>
              <a:rPr lang="en-US" sz="1600" dirty="0"/>
              <a:t> &amp; </a:t>
            </a:r>
            <a:r>
              <a:rPr lang="en-US" sz="1600" dirty="0" err="1"/>
              <a:t>Alcock</a:t>
            </a:r>
            <a:r>
              <a:rPr lang="en-US" sz="1600" dirty="0"/>
              <a:t>, 2012; </a:t>
            </a:r>
            <a:r>
              <a:rPr lang="en-US" sz="1600" dirty="0" err="1"/>
              <a:t>Ko</a:t>
            </a:r>
            <a:r>
              <a:rPr lang="en-US" sz="1600" dirty="0"/>
              <a:t> &amp; Knuth, 2013; Selden &amp; Selden, 2003; Weber, 2010</a:t>
            </a:r>
            <a:r>
              <a:rPr lang="en-US" sz="1600" dirty="0" smtClean="0"/>
              <a:t>)</a:t>
            </a:r>
            <a:r>
              <a:rPr lang="en-US" dirty="0" smtClean="0"/>
              <a:t>.</a:t>
            </a:r>
            <a:endParaRPr lang="en-US" dirty="0"/>
          </a:p>
          <a:p>
            <a:pPr marL="0" indent="0">
              <a:buNone/>
            </a:pPr>
            <a:endParaRPr lang="en-US" dirty="0"/>
          </a:p>
          <a:p>
            <a:pPr marL="0" indent="0">
              <a:buNone/>
            </a:pPr>
            <a:r>
              <a:rPr lang="en-US" dirty="0" smtClean="0"/>
              <a:t>Suppose E is an empirical argument in support of X.</a:t>
            </a:r>
          </a:p>
          <a:p>
            <a:r>
              <a:rPr lang="en-US" dirty="0" smtClean="0"/>
              <a:t>P(X|E is correct) &lt; 1</a:t>
            </a:r>
          </a:p>
          <a:p>
            <a:pPr lvl="1"/>
            <a:r>
              <a:rPr lang="en-US" dirty="0" smtClean="0"/>
              <a:t>Perhaps students do have misplaced confidence in flimsy empirical arguments</a:t>
            </a:r>
          </a:p>
          <a:p>
            <a:r>
              <a:rPr lang="en-US" dirty="0" smtClean="0"/>
              <a:t>P(E is correct)</a:t>
            </a:r>
          </a:p>
          <a:p>
            <a:pPr lvl="1"/>
            <a:r>
              <a:rPr lang="en-US" dirty="0" smtClean="0"/>
              <a:t>Since empirical arguments involve direct computation, this can often be very high.</a:t>
            </a:r>
            <a:endParaRPr lang="en-US" dirty="0"/>
          </a:p>
        </p:txBody>
      </p:sp>
    </p:spTree>
    <p:extLst>
      <p:ext uri="{BB962C8B-B14F-4D97-AF65-F5344CB8AC3E}">
        <p14:creationId xmlns:p14="http://schemas.microsoft.com/office/powerpoint/2010/main" val="2140315605"/>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Proving as convincing:</a:t>
            </a:r>
            <a:br>
              <a:rPr lang="en-US" dirty="0" smtClean="0"/>
            </a:br>
            <a:r>
              <a:rPr lang="en-US" dirty="0" err="1" smtClean="0"/>
              <a:t>Undertheorized</a:t>
            </a:r>
            <a:r>
              <a:rPr lang="en-US" dirty="0" smtClean="0"/>
              <a:t>?</a:t>
            </a:r>
          </a:p>
        </p:txBody>
      </p:sp>
      <p:sp>
        <p:nvSpPr>
          <p:cNvPr id="30722" name="Rectangle 3"/>
          <p:cNvSpPr>
            <a:spLocks noGrp="1" noChangeArrowheads="1"/>
          </p:cNvSpPr>
          <p:nvPr>
            <p:ph type="body" idx="1"/>
          </p:nvPr>
        </p:nvSpPr>
        <p:spPr/>
        <p:txBody>
          <a:bodyPr/>
          <a:lstStyle/>
          <a:p>
            <a:pPr marL="0" indent="0">
              <a:buNone/>
            </a:pPr>
            <a:r>
              <a:rPr lang="en-US" dirty="0" smtClean="0"/>
              <a:t>Morris (2002) gave 30 pre-service elementary teachers two deductive arguments and two empirical arguments and asked which were sufficient to establish mathematical claims.</a:t>
            </a:r>
          </a:p>
          <a:p>
            <a:pPr marL="0" indent="0">
              <a:buNone/>
            </a:pPr>
            <a:endParaRPr lang="en-US" dirty="0"/>
          </a:p>
          <a:p>
            <a:r>
              <a:rPr lang="en-US" dirty="0" smtClean="0"/>
              <a:t>She found that 9 thought neither empirical nor deductive arguments were sufficient to establish a claim.</a:t>
            </a:r>
          </a:p>
          <a:p>
            <a:r>
              <a:rPr lang="en-US" dirty="0" smtClean="0"/>
              <a:t>One representative transcript from a student:</a:t>
            </a:r>
            <a:endParaRPr lang="en-US" dirty="0"/>
          </a:p>
          <a:p>
            <a:pPr marL="0" indent="0">
              <a:buNone/>
            </a:pPr>
            <a:r>
              <a:rPr lang="en-US" sz="1600" dirty="0" smtClean="0"/>
              <a:t>You </a:t>
            </a:r>
            <a:r>
              <a:rPr lang="en-US" sz="1600" dirty="0"/>
              <a:t>put them [the two deductive arguments] together because since it’s </a:t>
            </a:r>
            <a:r>
              <a:rPr lang="en-US" sz="1600" dirty="0">
                <a:solidFill>
                  <a:srgbClr val="FF0000"/>
                </a:solidFill>
              </a:rPr>
              <a:t>more of a mathematical proof</a:t>
            </a:r>
            <a:r>
              <a:rPr lang="en-US" sz="1600" dirty="0"/>
              <a:t>, it’s </a:t>
            </a:r>
            <a:r>
              <a:rPr lang="en-US" sz="1600" dirty="0">
                <a:solidFill>
                  <a:srgbClr val="FF0000"/>
                </a:solidFill>
              </a:rPr>
              <a:t>probably almost certainly true</a:t>
            </a:r>
            <a:r>
              <a:rPr lang="en-US" sz="1600" dirty="0"/>
              <a:t>. There’s </a:t>
            </a:r>
            <a:r>
              <a:rPr lang="en-US" sz="1600" dirty="0">
                <a:solidFill>
                  <a:srgbClr val="FF0000"/>
                </a:solidFill>
              </a:rPr>
              <a:t>less chance for a mistake</a:t>
            </a:r>
            <a:r>
              <a:rPr lang="en-US" sz="1600" dirty="0"/>
              <a:t> or exception in this pile [the two deductive arguments] than there is in this pile [the two empirical arguments]. (Morris, </a:t>
            </a:r>
            <a:r>
              <a:rPr lang="en-US" sz="1600" dirty="0" smtClean="0"/>
              <a:t>2002) </a:t>
            </a:r>
          </a:p>
          <a:p>
            <a:pPr marL="0" indent="0">
              <a:buNone/>
            </a:pPr>
            <a:endParaRPr lang="en-US" dirty="0"/>
          </a:p>
        </p:txBody>
      </p:sp>
    </p:spTree>
    <p:extLst>
      <p:ext uri="{BB962C8B-B14F-4D97-AF65-F5344CB8AC3E}">
        <p14:creationId xmlns:p14="http://schemas.microsoft.com/office/powerpoint/2010/main" val="341677206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Proving as problem-solving</a:t>
            </a:r>
          </a:p>
        </p:txBody>
      </p:sp>
      <p:sp>
        <p:nvSpPr>
          <p:cNvPr id="26626" name="Rectangle 3"/>
          <p:cNvSpPr>
            <a:spLocks noGrp="1" noChangeArrowheads="1"/>
          </p:cNvSpPr>
          <p:nvPr>
            <p:ph type="body" idx="1"/>
          </p:nvPr>
        </p:nvSpPr>
        <p:spPr/>
        <p:txBody>
          <a:bodyPr/>
          <a:lstStyle/>
          <a:p>
            <a:pPr eaLnBrk="1" hangingPunct="1"/>
            <a:r>
              <a:rPr lang="en-US">
                <a:latin typeface="Arial" charset="0"/>
                <a:ea typeface="ＭＳ Ｐゴシック" charset="0"/>
                <a:cs typeface="ＭＳ Ｐゴシック" charset="0"/>
              </a:rPr>
              <a:t>Proving is treated as a special case of problem solving </a:t>
            </a:r>
            <a:r>
              <a:rPr lang="en-US" sz="1600">
                <a:latin typeface="Arial" charset="0"/>
                <a:ea typeface="ＭＳ Ｐゴシック" charset="0"/>
                <a:cs typeface="ＭＳ Ｐゴシック" charset="0"/>
              </a:rPr>
              <a:t>(Gick, 1986; Koichu, Berman, &amp; Moore, 2006; Weber, 2001, 2005)</a:t>
            </a:r>
            <a:r>
              <a:rPr lang="en-US">
                <a:latin typeface="Arial" charset="0"/>
                <a:ea typeface="ＭＳ Ｐゴシック" charset="0"/>
                <a:cs typeface="ＭＳ Ｐゴシック" charset="0"/>
              </a:rPr>
              <a:t>. Or a proof is assumed to be a required part of a solution to a problem </a:t>
            </a:r>
            <a:r>
              <a:rPr lang="en-US" sz="1600">
                <a:latin typeface="Arial" charset="0"/>
                <a:ea typeface="ＭＳ Ｐゴシック" charset="0"/>
                <a:cs typeface="ＭＳ Ｐゴシック" charset="0"/>
              </a:rPr>
              <a:t>(Polya, 1945; Schoenfeld, 1985). </a:t>
            </a:r>
            <a:r>
              <a:rPr lang="en-US">
                <a:latin typeface="Arial" charset="0"/>
                <a:ea typeface="ＭＳ Ｐゴシック" charset="0"/>
                <a:cs typeface="ＭＳ Ｐゴシック" charset="0"/>
              </a:rPr>
              <a:t/>
            </a:r>
            <a:br>
              <a:rPr lang="en-US">
                <a:latin typeface="Arial" charset="0"/>
                <a:ea typeface="ＭＳ Ｐゴシック" charset="0"/>
                <a:cs typeface="ＭＳ Ｐゴシック" charset="0"/>
              </a:rPr>
            </a:br>
            <a:endParaRPr lang="en-US">
              <a:latin typeface="Arial" charset="0"/>
              <a:ea typeface="ＭＳ Ｐゴシック" charset="0"/>
              <a:cs typeface="ＭＳ Ｐゴシック" charset="0"/>
            </a:endParaRPr>
          </a:p>
          <a:p>
            <a:pPr eaLnBrk="1" hangingPunct="1"/>
            <a:r>
              <a:rPr lang="en-US">
                <a:latin typeface="Arial" charset="0"/>
                <a:ea typeface="ＭＳ Ｐゴシック" charset="0"/>
                <a:cs typeface="ＭＳ Ｐゴシック" charset="0"/>
              </a:rPr>
              <a:t>Researchers tend to take an observer-oriented or expert-oriented lens. Much of this theory behind this work is drawn from the 1980’s psychology literature, such as work in information-processing perspective </a:t>
            </a:r>
            <a:r>
              <a:rPr lang="en-US" sz="1600">
                <a:latin typeface="Arial" charset="0"/>
                <a:ea typeface="ＭＳ Ｐゴシック" charset="0"/>
                <a:cs typeface="ＭＳ Ｐゴシック" charset="0"/>
              </a:rPr>
              <a:t>(Anderson et al, 2004; Koedinger &amp; Anderson, 1990; Weber, 2001, 2006).</a:t>
            </a:r>
            <a:endParaRPr lang="en-US">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Proving as convincing:</a:t>
            </a:r>
            <a:br>
              <a:rPr lang="en-US" dirty="0" smtClean="0"/>
            </a:br>
            <a:r>
              <a:rPr lang="en-US" dirty="0" err="1" smtClean="0"/>
              <a:t>Undertheorized</a:t>
            </a:r>
            <a:r>
              <a:rPr lang="en-US" dirty="0" smtClean="0"/>
              <a:t>?</a:t>
            </a:r>
          </a:p>
        </p:txBody>
      </p:sp>
      <p:sp>
        <p:nvSpPr>
          <p:cNvPr id="30722" name="Rectangle 3"/>
          <p:cNvSpPr>
            <a:spLocks noGrp="1" noChangeArrowheads="1"/>
          </p:cNvSpPr>
          <p:nvPr>
            <p:ph type="body" idx="1"/>
          </p:nvPr>
        </p:nvSpPr>
        <p:spPr/>
        <p:txBody>
          <a:bodyPr/>
          <a:lstStyle/>
          <a:p>
            <a:r>
              <a:rPr lang="en-US" dirty="0" smtClean="0"/>
              <a:t>The main point is that it can be perfectly rational to prefer, or put greater faith, in empirical arguments.</a:t>
            </a:r>
            <a:br>
              <a:rPr lang="en-US" dirty="0" smtClean="0"/>
            </a:br>
            <a:endParaRPr lang="en-US" dirty="0" smtClean="0"/>
          </a:p>
          <a:p>
            <a:r>
              <a:rPr lang="en-US" dirty="0" smtClean="0"/>
              <a:t>A growing number of interview studies have found that students are far more rational in their evaluations of arguments than is attributed to them based just on their evaluations </a:t>
            </a:r>
            <a:r>
              <a:rPr lang="en-US" sz="1600" dirty="0" smtClean="0"/>
              <a:t>(</a:t>
            </a:r>
            <a:r>
              <a:rPr lang="en-US" sz="1600" dirty="0" err="1" smtClean="0"/>
              <a:t>Beida</a:t>
            </a:r>
            <a:r>
              <a:rPr lang="en-US" sz="1600" dirty="0" smtClean="0"/>
              <a:t> &amp; </a:t>
            </a:r>
            <a:r>
              <a:rPr lang="en-US" sz="1600" dirty="0" err="1" smtClean="0"/>
              <a:t>Lepak</a:t>
            </a:r>
            <a:r>
              <a:rPr lang="en-US" sz="1600" dirty="0" smtClean="0"/>
              <a:t>, 2014; Healy &amp; </a:t>
            </a:r>
            <a:r>
              <a:rPr lang="en-US" sz="1600" dirty="0" err="1" smtClean="0"/>
              <a:t>Hoyles</a:t>
            </a:r>
            <a:r>
              <a:rPr lang="en-US" sz="1600" dirty="0" smtClean="0"/>
              <a:t>, 2000; Mejia-Ramos, 2008; </a:t>
            </a:r>
            <a:r>
              <a:rPr lang="en-US" sz="1600" dirty="0" err="1" smtClean="0"/>
              <a:t>Stylianides</a:t>
            </a:r>
            <a:r>
              <a:rPr lang="en-US" sz="1600" dirty="0" smtClean="0"/>
              <a:t> &amp; Al-</a:t>
            </a:r>
            <a:r>
              <a:rPr lang="en-US" sz="1600" dirty="0" err="1" smtClean="0"/>
              <a:t>Murani</a:t>
            </a:r>
            <a:r>
              <a:rPr lang="en-US" sz="1600" dirty="0" smtClean="0"/>
              <a:t>, 2010; </a:t>
            </a:r>
            <a:r>
              <a:rPr lang="en-US" sz="1600" dirty="0" err="1" smtClean="0"/>
              <a:t>Stylianides</a:t>
            </a:r>
            <a:r>
              <a:rPr lang="en-US" sz="1600" dirty="0" smtClean="0"/>
              <a:t> &amp; </a:t>
            </a:r>
            <a:r>
              <a:rPr lang="en-US" sz="1600" dirty="0" err="1" smtClean="0"/>
              <a:t>Stylianides</a:t>
            </a:r>
            <a:r>
              <a:rPr lang="en-US" sz="1600" dirty="0" smtClean="0"/>
              <a:t>, 2009; Weber, 2010)</a:t>
            </a:r>
            <a:endParaRPr lang="en-US" dirty="0" smtClean="0"/>
          </a:p>
          <a:p>
            <a:pPr lvl="1"/>
            <a:r>
              <a:rPr lang="en-US" dirty="0" smtClean="0"/>
              <a:t>In mathematics education, we often claim that students are getting the right answers based on dubious understandings. This is the opposite. Students’ ostensibly “wrong” answers are actually correct.</a:t>
            </a:r>
            <a:endParaRPr lang="en-US" dirty="0"/>
          </a:p>
        </p:txBody>
      </p:sp>
    </p:spTree>
    <p:extLst>
      <p:ext uri="{BB962C8B-B14F-4D97-AF65-F5344CB8AC3E}">
        <p14:creationId xmlns:p14="http://schemas.microsoft.com/office/powerpoint/2010/main" val="688590302"/>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Proving as convincing:</a:t>
            </a:r>
            <a:br>
              <a:rPr lang="en-US" dirty="0" smtClean="0"/>
            </a:br>
            <a:r>
              <a:rPr lang="en-US" dirty="0" err="1" smtClean="0"/>
              <a:t>Undertheorized</a:t>
            </a:r>
            <a:r>
              <a:rPr lang="en-US" dirty="0" smtClean="0"/>
              <a:t>?</a:t>
            </a:r>
          </a:p>
        </p:txBody>
      </p:sp>
      <p:sp>
        <p:nvSpPr>
          <p:cNvPr id="30722" name="Rectangle 3"/>
          <p:cNvSpPr>
            <a:spLocks noGrp="1" noChangeArrowheads="1"/>
          </p:cNvSpPr>
          <p:nvPr>
            <p:ph type="body" idx="1"/>
          </p:nvPr>
        </p:nvSpPr>
        <p:spPr/>
        <p:txBody>
          <a:bodyPr/>
          <a:lstStyle/>
          <a:p>
            <a:r>
              <a:rPr lang="en-US" dirty="0" smtClean="0"/>
              <a:t>If a student prefers an empirical argument to a deductive one, it could mean:</a:t>
            </a:r>
          </a:p>
          <a:p>
            <a:pPr lvl="1"/>
            <a:r>
              <a:rPr lang="en-US" dirty="0" smtClean="0"/>
              <a:t>They have more confidence in the correctness of empirical arguments (i.e., calculations) to deductive ones.</a:t>
            </a:r>
          </a:p>
          <a:p>
            <a:endParaRPr lang="en-US" dirty="0"/>
          </a:p>
          <a:p>
            <a:r>
              <a:rPr lang="en-US" dirty="0" smtClean="0"/>
              <a:t>Researchers would do well to verify that:</a:t>
            </a:r>
          </a:p>
          <a:p>
            <a:pPr lvl="1"/>
            <a:r>
              <a:rPr lang="en-US" dirty="0" smtClean="0"/>
              <a:t>Participants are </a:t>
            </a:r>
            <a:r>
              <a:rPr lang="en-US" u="sng" dirty="0" smtClean="0"/>
              <a:t>certain</a:t>
            </a:r>
            <a:r>
              <a:rPr lang="en-US" dirty="0" smtClean="0"/>
              <a:t>, not merely convinced, that a claim is true based on empirical evidence before attributing empirical proof schemes</a:t>
            </a:r>
          </a:p>
          <a:p>
            <a:pPr lvl="1"/>
            <a:r>
              <a:rPr lang="en-US" dirty="0" smtClean="0"/>
              <a:t>Participants are </a:t>
            </a:r>
            <a:r>
              <a:rPr lang="en-US" u="sng" dirty="0" smtClean="0"/>
              <a:t>certain</a:t>
            </a:r>
            <a:r>
              <a:rPr lang="en-US" dirty="0"/>
              <a:t> </a:t>
            </a:r>
            <a:r>
              <a:rPr lang="en-US" dirty="0" smtClean="0"/>
              <a:t>that a proof is correct before saying students are confused about proof if they doubt a claim after a proof is given.</a:t>
            </a:r>
            <a:endParaRPr lang="en-US" dirty="0"/>
          </a:p>
        </p:txBody>
      </p:sp>
    </p:spTree>
    <p:extLst>
      <p:ext uri="{BB962C8B-B14F-4D97-AF65-F5344CB8AC3E}">
        <p14:creationId xmlns:p14="http://schemas.microsoft.com/office/powerpoint/2010/main" val="2868889951"/>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Summary</a:t>
            </a:r>
          </a:p>
        </p:txBody>
      </p:sp>
      <p:sp>
        <p:nvSpPr>
          <p:cNvPr id="30722" name="Rectangle 3"/>
          <p:cNvSpPr>
            <a:spLocks noGrp="1" noChangeArrowheads="1"/>
          </p:cNvSpPr>
          <p:nvPr>
            <p:ph type="body" idx="1"/>
          </p:nvPr>
        </p:nvSpPr>
        <p:spPr/>
        <p:txBody>
          <a:bodyPr/>
          <a:lstStyle/>
          <a:p>
            <a:r>
              <a:rPr lang="en-US" dirty="0" smtClean="0"/>
              <a:t>Proving as problem-solving</a:t>
            </a:r>
            <a:endParaRPr lang="en-US" dirty="0"/>
          </a:p>
          <a:p>
            <a:pPr lvl="1"/>
            <a:r>
              <a:rPr lang="en-US" dirty="0" smtClean="0"/>
              <a:t>Developed many constructs that can account for some students’ difficulties with proof</a:t>
            </a:r>
          </a:p>
          <a:p>
            <a:pPr lvl="1"/>
            <a:r>
              <a:rPr lang="en-US" dirty="0" smtClean="0"/>
              <a:t>Need larger scale studies to generalize these findings to larger populations and interventions to address these difficulties.</a:t>
            </a:r>
            <a:br>
              <a:rPr lang="en-US" dirty="0" smtClean="0"/>
            </a:br>
            <a:endParaRPr lang="en-US" dirty="0" smtClean="0"/>
          </a:p>
          <a:p>
            <a:r>
              <a:rPr lang="en-US" dirty="0" smtClean="0"/>
              <a:t>Proving as convincing</a:t>
            </a:r>
          </a:p>
          <a:p>
            <a:pPr lvl="1"/>
            <a:r>
              <a:rPr lang="en-US" dirty="0" smtClean="0"/>
              <a:t>That students prefer and produce empirical arguments is well-documented</a:t>
            </a:r>
          </a:p>
          <a:p>
            <a:pPr lvl="1"/>
            <a:r>
              <a:rPr lang="en-US" dirty="0" smtClean="0"/>
              <a:t>The interpretations of this data– that unlike mathematicians, students find empirical arguments convincing– is problematic.</a:t>
            </a:r>
          </a:p>
          <a:p>
            <a:pPr lvl="1"/>
            <a:r>
              <a:rPr lang="en-US" dirty="0" smtClean="0"/>
              <a:t>For whatever reason, there is less research on students’ views of perceptual evidence and on mathematicians’ standards of conviction and proof. </a:t>
            </a:r>
            <a:br>
              <a:rPr lang="en-US" dirty="0" smtClean="0"/>
            </a:br>
            <a:endParaRPr lang="en-US" dirty="0"/>
          </a:p>
        </p:txBody>
      </p:sp>
    </p:spTree>
    <p:extLst>
      <p:ext uri="{BB962C8B-B14F-4D97-AF65-F5344CB8AC3E}">
        <p14:creationId xmlns:p14="http://schemas.microsoft.com/office/powerpoint/2010/main" val="2576309544"/>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Summary</a:t>
            </a:r>
          </a:p>
        </p:txBody>
      </p:sp>
      <p:sp>
        <p:nvSpPr>
          <p:cNvPr id="30722" name="Rectangle 3"/>
          <p:cNvSpPr>
            <a:spLocks noGrp="1" noChangeArrowheads="1"/>
          </p:cNvSpPr>
          <p:nvPr>
            <p:ph type="body" idx="1"/>
          </p:nvPr>
        </p:nvSpPr>
        <p:spPr/>
        <p:txBody>
          <a:bodyPr/>
          <a:lstStyle/>
          <a:p>
            <a:r>
              <a:rPr lang="en-US" dirty="0" smtClean="0"/>
              <a:t>Proving as socially embedded activity</a:t>
            </a:r>
          </a:p>
          <a:p>
            <a:pPr lvl="1"/>
            <a:r>
              <a:rPr lang="en-US" dirty="0" smtClean="0"/>
              <a:t>How different communities view the meaning of the activity of proving affects how they engage in this activity</a:t>
            </a:r>
          </a:p>
          <a:p>
            <a:pPr lvl="1"/>
            <a:r>
              <a:rPr lang="en-US" dirty="0" smtClean="0"/>
              <a:t>There needs to be more work in this area</a:t>
            </a:r>
            <a:br>
              <a:rPr lang="en-US" dirty="0" smtClean="0"/>
            </a:br>
            <a:r>
              <a:rPr lang="en-US" dirty="0" smtClean="0"/>
              <a:t/>
            </a:r>
            <a:br>
              <a:rPr lang="en-US" dirty="0" smtClean="0"/>
            </a:br>
            <a:endParaRPr lang="en-US" dirty="0" smtClean="0"/>
          </a:p>
          <a:p>
            <a:r>
              <a:rPr lang="en-US" dirty="0" smtClean="0"/>
              <a:t>Proving as a teaching activity</a:t>
            </a:r>
          </a:p>
          <a:p>
            <a:pPr lvl="1"/>
            <a:r>
              <a:rPr lang="en-US" dirty="0" smtClean="0"/>
              <a:t>There has been good work on lack of teacher knowledge and beliefs and on limitations of textbooks</a:t>
            </a:r>
          </a:p>
          <a:p>
            <a:pPr lvl="1"/>
            <a:r>
              <a:rPr lang="en-US" dirty="0" smtClean="0"/>
              <a:t>More work is needed on the practical work teachers need to do to implement tasks</a:t>
            </a:r>
          </a:p>
          <a:p>
            <a:pPr lvl="1"/>
            <a:r>
              <a:rPr lang="en-US" dirty="0" smtClean="0"/>
              <a:t>Intervention studies that lead to documented changes in pedagogical practice with respect to proof are needed</a:t>
            </a:r>
            <a:br>
              <a:rPr lang="en-US" dirty="0" smtClean="0"/>
            </a:br>
            <a:endParaRPr lang="en-US" dirty="0"/>
          </a:p>
        </p:txBody>
      </p:sp>
    </p:spTree>
    <p:extLst>
      <p:ext uri="{BB962C8B-B14F-4D97-AF65-F5344CB8AC3E}">
        <p14:creationId xmlns:p14="http://schemas.microsoft.com/office/powerpoint/2010/main" val="4008739726"/>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Thanks</a:t>
            </a:r>
          </a:p>
        </p:txBody>
      </p:sp>
      <p:sp>
        <p:nvSpPr>
          <p:cNvPr id="30722" name="Rectangle 3"/>
          <p:cNvSpPr>
            <a:spLocks noGrp="1" noChangeArrowheads="1"/>
          </p:cNvSpPr>
          <p:nvPr>
            <p:ph type="body" idx="1"/>
          </p:nvPr>
        </p:nvSpPr>
        <p:spPr/>
        <p:txBody>
          <a:bodyPr/>
          <a:lstStyle/>
          <a:p>
            <a:pPr marL="0" indent="0" algn="ctr">
              <a:buNone/>
            </a:pPr>
            <a:endParaRPr lang="en-US" dirty="0" smtClean="0"/>
          </a:p>
          <a:p>
            <a:pPr marL="0" indent="0" algn="ctr">
              <a:buNone/>
            </a:pPr>
            <a:endParaRPr lang="en-US"/>
          </a:p>
          <a:p>
            <a:pPr marL="0" indent="0" algn="ctr">
              <a:buNone/>
            </a:pPr>
            <a:r>
              <a:rPr lang="en-US" smtClean="0"/>
              <a:t>Keith </a:t>
            </a:r>
            <a:r>
              <a:rPr lang="en-US" dirty="0" smtClean="0"/>
              <a:t>Weber</a:t>
            </a:r>
          </a:p>
          <a:p>
            <a:pPr marL="0" indent="0" algn="ctr">
              <a:buNone/>
            </a:pPr>
            <a:endParaRPr lang="en-US" dirty="0"/>
          </a:p>
          <a:p>
            <a:pPr marL="0" indent="0" algn="ctr">
              <a:buNone/>
            </a:pPr>
            <a:r>
              <a:rPr lang="en-US" dirty="0" err="1" smtClean="0"/>
              <a:t>keith.weber@gse.rutgers.edu</a:t>
            </a:r>
            <a:endParaRPr lang="en-US" dirty="0"/>
          </a:p>
        </p:txBody>
      </p:sp>
    </p:spTree>
    <p:extLst>
      <p:ext uri="{BB962C8B-B14F-4D97-AF65-F5344CB8AC3E}">
        <p14:creationId xmlns:p14="http://schemas.microsoft.com/office/powerpoint/2010/main" val="15625837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Proving as problem-solving:</a:t>
            </a:r>
            <a:br>
              <a:rPr lang="en-US" dirty="0" smtClean="0"/>
            </a:br>
            <a:r>
              <a:rPr lang="en-US" dirty="0" smtClean="0"/>
              <a:t>Characterizing proof</a:t>
            </a:r>
          </a:p>
        </p:txBody>
      </p:sp>
      <p:sp>
        <p:nvSpPr>
          <p:cNvPr id="28674" name="Rectangle 3"/>
          <p:cNvSpPr>
            <a:spLocks noGrp="1" noChangeArrowheads="1"/>
          </p:cNvSpPr>
          <p:nvPr>
            <p:ph type="body" idx="1"/>
          </p:nvPr>
        </p:nvSpPr>
        <p:spPr/>
        <p:txBody>
          <a:bodyPr/>
          <a:lstStyle/>
          <a:p>
            <a:pPr eaLnBrk="1" hangingPunct="1"/>
            <a:r>
              <a:rPr lang="en-US" dirty="0">
                <a:latin typeface="Arial" charset="0"/>
                <a:ea typeface="ＭＳ Ｐゴシック" charset="0"/>
                <a:cs typeface="ＭＳ Ｐゴシック" charset="0"/>
              </a:rPr>
              <a:t>What counts as a proof is generally treated as unproblematic. How one codes for a proof is treated implicitly or given a formal criteria.</a:t>
            </a:r>
          </a:p>
          <a:p>
            <a:pPr lvl="1" eaLnBrk="1" hangingPunct="1"/>
            <a:r>
              <a:rPr lang="en-US" dirty="0">
                <a:latin typeface="Arial" charset="0"/>
                <a:ea typeface="ＭＳ Ｐゴシック" charset="0"/>
                <a:cs typeface="ＭＳ Ｐゴシック" charset="0"/>
              </a:rPr>
              <a:t>A proof was “a demonstration that the result must be true by reasoning from the given conditions to the result using a logically connected sequence of steps” </a:t>
            </a:r>
            <a:r>
              <a:rPr lang="en-US" sz="1600" dirty="0">
                <a:latin typeface="Arial" charset="0"/>
                <a:ea typeface="ＭＳ Ｐゴシック" charset="0"/>
                <a:cs typeface="ＭＳ Ｐゴシック" charset="0"/>
              </a:rPr>
              <a:t>(</a:t>
            </a:r>
            <a:r>
              <a:rPr lang="en-US" sz="1600" dirty="0" err="1">
                <a:latin typeface="Arial" charset="0"/>
                <a:ea typeface="ＭＳ Ｐゴシック" charset="0"/>
                <a:cs typeface="ＭＳ Ｐゴシック" charset="0"/>
              </a:rPr>
              <a:t>Hiebert</a:t>
            </a:r>
            <a:r>
              <a:rPr lang="en-US" sz="1600" dirty="0">
                <a:latin typeface="Arial" charset="0"/>
                <a:ea typeface="ＭＳ Ｐゴシック" charset="0"/>
                <a:cs typeface="ＭＳ Ｐゴシック" charset="0"/>
              </a:rPr>
              <a:t> et al, 2003, p. 73)</a:t>
            </a:r>
            <a:r>
              <a:rPr lang="en-US" dirty="0" smtClean="0">
                <a:latin typeface="Arial" charset="0"/>
                <a:ea typeface="ＭＳ Ｐゴシック" charset="0"/>
                <a:cs typeface="ＭＳ Ｐゴシック" charset="0"/>
              </a:rPr>
              <a:t>.</a:t>
            </a:r>
          </a:p>
          <a:p>
            <a:pPr lvl="1" eaLnBrk="1" hangingPunct="1"/>
            <a:r>
              <a:rPr lang="en-US" dirty="0" smtClean="0">
                <a:latin typeface="Arial" charset="0"/>
                <a:ea typeface="ＭＳ Ｐゴシック" charset="0"/>
                <a:cs typeface="ＭＳ Ｐゴシック" charset="0"/>
              </a:rPr>
              <a:t>Proof could also be viewed as a strictly deductive argument that attends to the status of statements </a:t>
            </a:r>
            <a:r>
              <a:rPr lang="en-US" sz="1600" dirty="0" smtClean="0">
                <a:latin typeface="Arial" charset="0"/>
                <a:ea typeface="ＭＳ Ｐゴシック" charset="0"/>
                <a:cs typeface="ＭＳ Ｐゴシック" charset="0"/>
              </a:rPr>
              <a:t>(Duval, 2007)</a:t>
            </a:r>
            <a:r>
              <a:rPr lang="en-US" dirty="0" smtClean="0">
                <a:latin typeface="Arial" charset="0"/>
                <a:ea typeface="ＭＳ Ｐゴシック" charset="0"/>
                <a:cs typeface="ＭＳ Ｐゴシック" charset="0"/>
              </a:rPr>
              <a:t> and does not admit rebuttals </a:t>
            </a:r>
            <a:r>
              <a:rPr lang="en-US" sz="1600" dirty="0" smtClean="0">
                <a:latin typeface="Arial" charset="0"/>
                <a:ea typeface="ＭＳ Ｐゴシック" charset="0"/>
                <a:cs typeface="ＭＳ Ｐゴシック" charset="0"/>
              </a:rPr>
              <a:t>(</a:t>
            </a:r>
            <a:r>
              <a:rPr lang="en-US" sz="1600" dirty="0" err="1" smtClean="0">
                <a:latin typeface="Arial" charset="0"/>
                <a:ea typeface="ＭＳ Ｐゴシック" charset="0"/>
                <a:cs typeface="ＭＳ Ｐゴシック" charset="0"/>
              </a:rPr>
              <a:t>Hoyles</a:t>
            </a:r>
            <a:r>
              <a:rPr lang="en-US" sz="1600" dirty="0" smtClean="0">
                <a:latin typeface="Arial" charset="0"/>
                <a:ea typeface="ＭＳ Ｐゴシック" charset="0"/>
                <a:cs typeface="ＭＳ Ｐゴシック" charset="0"/>
              </a:rPr>
              <a:t> &amp; </a:t>
            </a:r>
            <a:r>
              <a:rPr lang="en-US" sz="1600" dirty="0" err="1" smtClean="0">
                <a:latin typeface="Arial" charset="0"/>
                <a:ea typeface="ＭＳ Ｐゴシック" charset="0"/>
                <a:cs typeface="ＭＳ Ｐゴシック" charset="0"/>
              </a:rPr>
              <a:t>Kuchemann</a:t>
            </a:r>
            <a:r>
              <a:rPr lang="en-US" sz="1600" dirty="0" smtClean="0">
                <a:latin typeface="Arial" charset="0"/>
                <a:ea typeface="ＭＳ Ｐゴシック" charset="0"/>
                <a:cs typeface="ＭＳ Ｐゴシック" charset="0"/>
              </a:rPr>
              <a:t>, 2002)</a:t>
            </a:r>
            <a:endParaRPr lang="en-US" dirty="0">
              <a:latin typeface="Arial" charset="0"/>
              <a:ea typeface="ＭＳ Ｐゴシック" charset="0"/>
              <a:cs typeface="ＭＳ Ｐゴシック" charset="0"/>
            </a:endParaRPr>
          </a:p>
          <a:p>
            <a:pPr eaLnBrk="1" hangingPunct="1"/>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Issues of what a proof </a:t>
            </a:r>
            <a:r>
              <a:rPr lang="en-US" i="1" dirty="0">
                <a:latin typeface="Arial" charset="0"/>
                <a:ea typeface="ＭＳ Ｐゴシック" charset="0"/>
                <a:cs typeface="ＭＳ Ｐゴシック" charset="0"/>
              </a:rPr>
              <a:t>represents to the student</a:t>
            </a:r>
            <a:r>
              <a:rPr lang="en-US" dirty="0">
                <a:latin typeface="Arial" charset="0"/>
                <a:ea typeface="ＭＳ Ｐゴシック" charset="0"/>
                <a:cs typeface="ＭＳ Ｐゴシック" charset="0"/>
              </a:rPr>
              <a:t> or a students’ </a:t>
            </a:r>
            <a:r>
              <a:rPr lang="en-US" i="1" dirty="0">
                <a:latin typeface="Arial" charset="0"/>
                <a:ea typeface="ＭＳ Ｐゴシック" charset="0"/>
                <a:cs typeface="ＭＳ Ｐゴシック" charset="0"/>
              </a:rPr>
              <a:t>motivation</a:t>
            </a:r>
            <a:r>
              <a:rPr lang="en-US" dirty="0">
                <a:latin typeface="Arial" charset="0"/>
                <a:ea typeface="ＭＳ Ｐゴシック" charset="0"/>
                <a:cs typeface="ＭＳ Ｐゴシック" charset="0"/>
              </a:rPr>
              <a:t> for trying to write a proof </a:t>
            </a:r>
            <a:r>
              <a:rPr lang="en-US" dirty="0" smtClean="0">
                <a:latin typeface="Arial" charset="0"/>
                <a:ea typeface="ＭＳ Ｐゴシック" charset="0"/>
                <a:cs typeface="ＭＳ Ｐゴシック" charset="0"/>
              </a:rPr>
              <a:t>are usually not explicitly considered.</a:t>
            </a:r>
            <a:endParaRPr lang="en-US"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smtClean="0"/>
              <a:t>Proving as problem-solving:</a:t>
            </a:r>
            <a:br>
              <a:rPr lang="en-US" dirty="0" smtClean="0"/>
            </a:br>
            <a:r>
              <a:rPr lang="en-US" dirty="0" smtClean="0"/>
              <a:t>Research questions</a:t>
            </a:r>
          </a:p>
        </p:txBody>
      </p:sp>
      <p:sp>
        <p:nvSpPr>
          <p:cNvPr id="30722" name="Rectangle 3"/>
          <p:cNvSpPr>
            <a:spLocks noGrp="1" noChangeArrowheads="1"/>
          </p:cNvSpPr>
          <p:nvPr>
            <p:ph type="body" idx="1"/>
          </p:nvPr>
        </p:nvSpPr>
        <p:spPr/>
        <p:txBody>
          <a:bodyPr/>
          <a:lstStyle/>
          <a:p>
            <a:pPr eaLnBrk="1" hangingPunct="1"/>
            <a:r>
              <a:rPr lang="en-US" dirty="0">
                <a:latin typeface="Arial" charset="0"/>
                <a:ea typeface="ＭＳ Ｐゴシック" charset="0"/>
                <a:cs typeface="ＭＳ Ｐゴシック" charset="0"/>
              </a:rPr>
              <a:t>The goal is to design instruction so that students can </a:t>
            </a:r>
            <a:r>
              <a:rPr lang="en-US" dirty="0" smtClean="0">
                <a:latin typeface="Arial" charset="0"/>
                <a:ea typeface="ＭＳ Ｐゴシック" charset="0"/>
                <a:cs typeface="ＭＳ Ｐゴシック" charset="0"/>
              </a:rPr>
              <a:t>give “correct” answers on proof construction tasks and other proof related tests (e.g., checking if a proof is valid).</a:t>
            </a:r>
          </a:p>
          <a:p>
            <a:pPr eaLnBrk="1" hangingPunct="1"/>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This is conceptualized in helping students developing the resources, procedural skills, and </a:t>
            </a:r>
            <a:r>
              <a:rPr lang="en-US" dirty="0" smtClean="0">
                <a:latin typeface="Arial" charset="0"/>
                <a:ea typeface="ＭＳ Ｐゴシック" charset="0"/>
                <a:cs typeface="ＭＳ Ｐゴシック" charset="0"/>
              </a:rPr>
              <a:t>reasoning processes </a:t>
            </a:r>
            <a:r>
              <a:rPr lang="en-US" dirty="0">
                <a:latin typeface="Arial" charset="0"/>
                <a:ea typeface="ＭＳ Ｐゴシック" charset="0"/>
                <a:cs typeface="ＭＳ Ｐゴシック" charset="0"/>
              </a:rPr>
              <a:t>to write proofs effectively.</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Central questions: What are the skills and processes used to write a proof? Which of these skills and processes do students lack?</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Papyrus"/>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7182325</TotalTime>
  <Words>11905</Words>
  <Application>Microsoft Macintosh PowerPoint</Application>
  <PresentationFormat>On-screen Show (4:3)</PresentationFormat>
  <Paragraphs>842</Paragraphs>
  <Slides>74</Slides>
  <Notes>74</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Blank Presentation</vt:lpstr>
      <vt:lpstr>Justification and proof in mathematics education research</vt:lpstr>
      <vt:lpstr>Thanks</vt:lpstr>
      <vt:lpstr>My co-authors</vt:lpstr>
      <vt:lpstr>My co-authors</vt:lpstr>
      <vt:lpstr>Overview of this presentation</vt:lpstr>
      <vt:lpstr>Broad research perspectives on  justification and proof</vt:lpstr>
      <vt:lpstr>Proving as problem-solving</vt:lpstr>
      <vt:lpstr>Proving as problem-solving: Characterizing proof</vt:lpstr>
      <vt:lpstr>Proving as problem-solving: Research questions</vt:lpstr>
      <vt:lpstr>Proving as problem-solving: Example of a research program</vt:lpstr>
      <vt:lpstr>Proving as problem-solving: Example of a research program</vt:lpstr>
      <vt:lpstr>Proving as problem-solving: Example of a research program</vt:lpstr>
      <vt:lpstr>Proving as problem-solving: Example of a research program</vt:lpstr>
      <vt:lpstr>Proving as problem-solving: Example of a research program</vt:lpstr>
      <vt:lpstr>Proving as problem-solving: Example of a research program</vt:lpstr>
      <vt:lpstr>Proving as problem-solving: Example of a research program</vt:lpstr>
      <vt:lpstr>Proving as problem-solving: Example of a research program</vt:lpstr>
      <vt:lpstr>Proving as problem-solving: Example of a research program</vt:lpstr>
      <vt:lpstr>Proving as problem-solving: Example of a research program</vt:lpstr>
      <vt:lpstr>Proving as problem-solving: Example of a research program</vt:lpstr>
      <vt:lpstr>Proving as problem-solving: Example of a research program</vt:lpstr>
      <vt:lpstr>Proving as problem-solving: Example of a research program</vt:lpstr>
      <vt:lpstr>Proving as problem-solving: Example of a research program</vt:lpstr>
      <vt:lpstr>Proving as convincing</vt:lpstr>
      <vt:lpstr>Proving as convincing: Characterizing proof</vt:lpstr>
      <vt:lpstr>Proving as convincing: Research goals</vt:lpstr>
      <vt:lpstr>Proving as convincing: Example of a research program</vt:lpstr>
      <vt:lpstr>Proving as convincing: Example of a research program</vt:lpstr>
      <vt:lpstr>Proving as convincing: Example of a research program</vt:lpstr>
      <vt:lpstr>Proving as convincing: Example of a research program</vt:lpstr>
      <vt:lpstr>Proving as socially-embedded activity</vt:lpstr>
      <vt:lpstr>Proving activity: Mathematicians</vt:lpstr>
      <vt:lpstr>Proving activity: High school geometry students</vt:lpstr>
      <vt:lpstr>Proving activity: Reform-oriented classrooms</vt:lpstr>
      <vt:lpstr>Research on proof: Overarching comments</vt:lpstr>
      <vt:lpstr>Research on proof: Overarching comments</vt:lpstr>
      <vt:lpstr>Research on proof: Overarching comments</vt:lpstr>
      <vt:lpstr>Proof in the classroom: Recommendations</vt:lpstr>
      <vt:lpstr>Proof in the classroom: Recommendations</vt:lpstr>
      <vt:lpstr>Proof in the classroom: Current status of proof</vt:lpstr>
      <vt:lpstr>Proof in the classroom: Current status of proof</vt:lpstr>
      <vt:lpstr>Proof in the classroom: Difficulties with implementing proof</vt:lpstr>
      <vt:lpstr>Proof in the classroom: Difficulties with implementing proof</vt:lpstr>
      <vt:lpstr>Proof in the classroom: Difficulties with implementing proof</vt:lpstr>
      <vt:lpstr>Proof in the classroom: Summary</vt:lpstr>
      <vt:lpstr>Proof in the classroom: Recommendations for research</vt:lpstr>
      <vt:lpstr>How secure is our knowledge?</vt:lpstr>
      <vt:lpstr>How secure is our knowledge?</vt:lpstr>
      <vt:lpstr>How secure is our knowledge?</vt:lpstr>
      <vt:lpstr>Sample-to-population generalization: A gold standard</vt:lpstr>
      <vt:lpstr>Sample-to-population generalization: A poor example</vt:lpstr>
      <vt:lpstr>Sample-to-population generalization: A poor example</vt:lpstr>
      <vt:lpstr>Sample-to-population generalization: A poor example</vt:lpstr>
      <vt:lpstr>Research on difficulties with proof</vt:lpstr>
      <vt:lpstr>Proving as convincing: Undertheorized?</vt:lpstr>
      <vt:lpstr>Proving as convincing: Undertheorized?</vt:lpstr>
      <vt:lpstr>Proving as convincing: Undertheorized?</vt:lpstr>
      <vt:lpstr>Proving as convincing: Undertheorized?</vt:lpstr>
      <vt:lpstr>Proving as convincing: Undertheorized?</vt:lpstr>
      <vt:lpstr>Proving as convincing: Undertheorized?</vt:lpstr>
      <vt:lpstr>Proving as convincing: Undertheorized?</vt:lpstr>
      <vt:lpstr>Proving as convincing: Undertheorized?</vt:lpstr>
      <vt:lpstr>Proving as convincing: Undertheorized?</vt:lpstr>
      <vt:lpstr>Proving as convincing: Undertheorized?</vt:lpstr>
      <vt:lpstr>Proving as convincing: Undertheorized?</vt:lpstr>
      <vt:lpstr>Proving as convincing: Undertheorized?</vt:lpstr>
      <vt:lpstr>Proving as convincing: Undertheorized?</vt:lpstr>
      <vt:lpstr>Proving as convincing: Undertheorized?</vt:lpstr>
      <vt:lpstr>Proving as convincing: Undertheorized?</vt:lpstr>
      <vt:lpstr>Proving as convincing: Undertheorized?</vt:lpstr>
      <vt:lpstr>Proving as convincing: Undertheorized?</vt:lpstr>
      <vt:lpstr>Summary</vt:lpstr>
      <vt:lpstr>Summary</vt:lpstr>
      <vt:lpstr>Thanks</vt:lpstr>
    </vt:vector>
  </TitlesOfParts>
  <Company>Matthew Inglis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Paradigms for the Teaching and Learning of Proof</dc:title>
  <dc:creator>Matthew Inglis</dc:creator>
  <cp:lastModifiedBy>GSE Rutgers</cp:lastModifiedBy>
  <cp:revision>554</cp:revision>
  <dcterms:created xsi:type="dcterms:W3CDTF">2007-10-04T03:22:50Z</dcterms:created>
  <dcterms:modified xsi:type="dcterms:W3CDTF">2014-11-19T20:21:46Z</dcterms:modified>
</cp:coreProperties>
</file>