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slides/slide34.xml" ContentType="application/vnd.openxmlformats-officedocument.presentationml.slide+xml"/>
  <Override PartName="/ppt/slides/slide44.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slideLayouts/slideLayout14.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Layouts/slideLayout19.xml" ContentType="application/vnd.openxmlformats-officedocument.presentationml.slideLayout+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43" r:id="rId1"/>
  </p:sldMasterIdLst>
  <p:notesMasterIdLst>
    <p:notesMasterId r:id="rId49"/>
  </p:notesMasterIdLst>
  <p:handoutMasterIdLst>
    <p:handoutMasterId r:id="rId50"/>
  </p:handoutMasterIdLst>
  <p:sldIdLst>
    <p:sldId id="256" r:id="rId2"/>
    <p:sldId id="258" r:id="rId3"/>
    <p:sldId id="271" r:id="rId4"/>
    <p:sldId id="270" r:id="rId5"/>
    <p:sldId id="273" r:id="rId6"/>
    <p:sldId id="257" r:id="rId7"/>
    <p:sldId id="262" r:id="rId8"/>
    <p:sldId id="263" r:id="rId9"/>
    <p:sldId id="282" r:id="rId10"/>
    <p:sldId id="284" r:id="rId11"/>
    <p:sldId id="294" r:id="rId12"/>
    <p:sldId id="283" r:id="rId13"/>
    <p:sldId id="298" r:id="rId14"/>
    <p:sldId id="291" r:id="rId15"/>
    <p:sldId id="287" r:id="rId16"/>
    <p:sldId id="292" r:id="rId17"/>
    <p:sldId id="289" r:id="rId18"/>
    <p:sldId id="293" r:id="rId19"/>
    <p:sldId id="296" r:id="rId20"/>
    <p:sldId id="297" r:id="rId21"/>
    <p:sldId id="261" r:id="rId22"/>
    <p:sldId id="300" r:id="rId23"/>
    <p:sldId id="299" r:id="rId24"/>
    <p:sldId id="301" r:id="rId25"/>
    <p:sldId id="302" r:id="rId26"/>
    <p:sldId id="295" r:id="rId27"/>
    <p:sldId id="260" r:id="rId28"/>
    <p:sldId id="277" r:id="rId29"/>
    <p:sldId id="278" r:id="rId30"/>
    <p:sldId id="281" r:id="rId31"/>
    <p:sldId id="264" r:id="rId32"/>
    <p:sldId id="265" r:id="rId33"/>
    <p:sldId id="269" r:id="rId34"/>
    <p:sldId id="275" r:id="rId35"/>
    <p:sldId id="276" r:id="rId36"/>
    <p:sldId id="308" r:id="rId37"/>
    <p:sldId id="266" r:id="rId38"/>
    <p:sldId id="290" r:id="rId39"/>
    <p:sldId id="285" r:id="rId40"/>
    <p:sldId id="309" r:id="rId41"/>
    <p:sldId id="259" r:id="rId42"/>
    <p:sldId id="307" r:id="rId43"/>
    <p:sldId id="279" r:id="rId44"/>
    <p:sldId id="304" r:id="rId45"/>
    <p:sldId id="303" r:id="rId46"/>
    <p:sldId id="305" r:id="rId47"/>
    <p:sldId id="306"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347" autoAdjust="0"/>
    <p:restoredTop sz="89886" autoAdjust="0"/>
  </p:normalViewPr>
  <p:slideViewPr>
    <p:cSldViewPr snapToGrid="0" snapToObjects="1" showGuides="1">
      <p:cViewPr varScale="1">
        <p:scale>
          <a:sx n="107" d="100"/>
          <a:sy n="107" d="100"/>
        </p:scale>
        <p:origin x="-50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handoutMaster" Target="handoutMasters/handout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notesMaster" Target="notesMasters/notesMaster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interSettings" Target="printerSettings/printerSettings1.bin"/><Relationship Id="rId55" Type="http://schemas.openxmlformats.org/officeDocument/2006/relationships/tableStyles" Target="tableStyle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presProps" Target="presProps.xml"/><Relationship Id="rId54"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FF6B4F-031B-6544-B7DD-23712B632237}" type="datetimeFigureOut">
              <a:rPr lang="en-US" smtClean="0"/>
              <a:pPr/>
              <a:t>1/18/13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FB99A9-2EBB-B54C-BDE3-DDD0A086072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3CB3E8-6006-DB4F-85A6-51987F534404}" type="datetimeFigureOut">
              <a:rPr lang="en-US" smtClean="0"/>
              <a:pPr/>
              <a:t>1/18/13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33254-C20E-4242-8E62-220BE787B7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33254-C20E-4242-8E62-220BE787B769}"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33254-C20E-4242-8E62-220BE787B769}"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33254-C20E-4242-8E62-220BE787B769}" type="slidenum">
              <a:rPr lang="en-US" smtClean="0"/>
              <a:pPr/>
              <a:t>16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33254-C20E-4242-8E62-220BE787B769}" type="slidenum">
              <a:rPr lang="en-US" smtClean="0"/>
              <a:pPr/>
              <a:t>21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33254-C20E-4242-8E62-220BE787B769}" type="slidenum">
              <a:rPr lang="en-US" smtClean="0"/>
              <a:pPr/>
              <a:t>27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833254-C20E-4242-8E62-220BE787B769}" type="slidenum">
              <a:rPr lang="en-US" smtClean="0"/>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B23C4E7B-1085-A746-8A1F-06881049D30A}" type="datetimeFigureOut">
              <a:rPr lang="en-US" smtClean="0"/>
              <a:pPr/>
              <a:t>1/18/13</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91AF2B4D-6B12-4EDF-87BB-2B55CECB661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B23C4E7B-1085-A746-8A1F-06881049D30A}"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447C-DA9D-9D48-9402-BB90106AE58D}"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23C4E7B-1085-A746-8A1F-06881049D30A}"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447C-DA9D-9D48-9402-BB90106AE58D}"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23C4E7B-1085-A746-8A1F-06881049D30A}" type="datetimeFigureOut">
              <a:rPr lang="en-US" smtClean="0"/>
              <a:pPr/>
              <a:t>1/18/13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EF447C-DA9D-9D48-9402-BB90106AE58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3C4E7B-1085-A746-8A1F-06881049D30A}" type="datetimeFigureOut">
              <a:rPr lang="en-US" smtClean="0"/>
              <a:pPr/>
              <a:t>1/18/13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EF447C-DA9D-9D48-9402-BB90106AE58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C4E7B-1085-A746-8A1F-06881049D30A}"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447C-DA9D-9D48-9402-BB90106AE58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C4E7B-1085-A746-8A1F-06881049D30A}"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447C-DA9D-9D48-9402-BB90106AE58D}"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C4E7B-1085-A746-8A1F-06881049D30A}"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447C-DA9D-9D48-9402-BB90106AE58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C4E7B-1085-A746-8A1F-06881049D30A}"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447C-DA9D-9D48-9402-BB90106AE58D}"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C4E7B-1085-A746-8A1F-06881049D30A}"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447C-DA9D-9D48-9402-BB90106AE58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23C4E7B-1085-A746-8A1F-06881049D30A}" type="datetimeFigureOut">
              <a:rPr lang="en-US" smtClean="0"/>
              <a:pPr/>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447C-DA9D-9D48-9402-BB90106AE5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23C4E7B-1085-A746-8A1F-06881049D30A}" type="datetimeFigureOut">
              <a:rPr lang="en-US" smtClean="0"/>
              <a:pPr/>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447C-DA9D-9D48-9402-BB90106AE58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23C4E7B-1085-A746-8A1F-06881049D30A}" type="datetimeFigureOut">
              <a:rPr lang="en-US" smtClean="0"/>
              <a:pPr/>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447C-DA9D-9D48-9402-BB90106AE5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B23C4E7B-1085-A746-8A1F-06881049D30A}" type="datetimeFigureOut">
              <a:rPr lang="en-US" smtClean="0"/>
              <a:pPr/>
              <a:t>1/18/13</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97EF447C-DA9D-9D48-9402-BB90106AE58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B23C4E7B-1085-A746-8A1F-06881049D30A}" type="datetimeFigureOut">
              <a:rPr lang="en-US" smtClean="0"/>
              <a:pPr/>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447C-DA9D-9D48-9402-BB90106AE58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3C4E7B-1085-A746-8A1F-06881049D30A}" type="datetimeFigureOut">
              <a:rPr lang="en-US" smtClean="0"/>
              <a:pPr/>
              <a:t>1/18/13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EF447C-DA9D-9D48-9402-BB90106AE58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C4E7B-1085-A746-8A1F-06881049D30A}"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447C-DA9D-9D48-9402-BB90106AE5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23C4E7B-1085-A746-8A1F-06881049D30A}"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447C-DA9D-9D48-9402-BB90106AE5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23C4E7B-1085-A746-8A1F-06881049D30A}" type="datetimeFigureOut">
              <a:rPr lang="en-US" smtClean="0"/>
              <a:pPr/>
              <a:t>1/18/13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EF447C-DA9D-9D48-9402-BB90106AE58D}"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23C4E7B-1085-A746-8A1F-06881049D30A}" type="datetimeFigureOut">
              <a:rPr lang="en-US" smtClean="0"/>
              <a:pPr/>
              <a:t>1/18/13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EF447C-DA9D-9D48-9402-BB90106AE58D}"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24" Type="http://schemas.openxmlformats.org/officeDocument/2006/relationships/image" Target="../media/image8.png"/><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B23C4E7B-1085-A746-8A1F-06881049D30A}" type="datetimeFigureOut">
              <a:rPr lang="en-US" smtClean="0"/>
              <a:pPr/>
              <a:t>1/18/13</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97EF447C-DA9D-9D48-9402-BB90106AE5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3" Type="http://schemas.openxmlformats.org/officeDocument/2006/relationships/image" Target="../media/image1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3"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image" Target="../media/image23.png"/><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12.xml"/><Relationship Id="rId2" Type="http://schemas.openxmlformats.org/officeDocument/2006/relationships/image" Target="../media/image23.png"/><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3" Type="http://schemas.openxmlformats.org/officeDocument/2006/relationships/image" Target="../media/image1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Putting Research on Technology in Mathematics Education to Work to Inform Teaching and Learning of </a:t>
            </a:r>
            <a:r>
              <a:rPr lang="en-US" dirty="0" smtClean="0"/>
              <a:t>Algebra</a:t>
            </a:r>
            <a:endParaRPr lang="en-US" dirty="0"/>
          </a:p>
        </p:txBody>
      </p:sp>
      <p:sp>
        <p:nvSpPr>
          <p:cNvPr id="3" name="Subtitle 2"/>
          <p:cNvSpPr>
            <a:spLocks noGrp="1"/>
          </p:cNvSpPr>
          <p:nvPr>
            <p:ph type="subTitle" idx="1"/>
          </p:nvPr>
        </p:nvSpPr>
        <p:spPr/>
        <p:txBody>
          <a:bodyPr>
            <a:normAutofit fontScale="85000" lnSpcReduction="10000"/>
          </a:bodyPr>
          <a:lstStyle/>
          <a:p>
            <a:r>
              <a:rPr lang="en-US" dirty="0" smtClean="0"/>
              <a:t>Rose Mary Zbiek, The Pennsylvania State University</a:t>
            </a:r>
          </a:p>
          <a:p>
            <a:r>
              <a:rPr lang="en-US" dirty="0" smtClean="0"/>
              <a:t>16 January 2013</a:t>
            </a:r>
          </a:p>
          <a:p>
            <a:r>
              <a:rPr lang="en-US" dirty="0" smtClean="0"/>
              <a:t>Mathematics Education Colloquium, Michigan State University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Four ±</a:t>
            </a:r>
            <a:r>
              <a:rPr lang="en-US" i="1" dirty="0" err="1" smtClean="0"/>
              <a:t>k</a:t>
            </a:r>
            <a:endParaRPr lang="en-US" dirty="0"/>
          </a:p>
        </p:txBody>
      </p:sp>
      <p:grpSp>
        <p:nvGrpSpPr>
          <p:cNvPr id="28" name="Group 27"/>
          <p:cNvGrpSpPr/>
          <p:nvPr/>
        </p:nvGrpSpPr>
        <p:grpSpPr>
          <a:xfrm>
            <a:off x="1624993" y="2348583"/>
            <a:ext cx="5983258" cy="2750889"/>
            <a:chOff x="1624993" y="2348583"/>
            <a:chExt cx="5983258" cy="2750889"/>
          </a:xfrm>
        </p:grpSpPr>
        <p:sp>
          <p:nvSpPr>
            <p:cNvPr id="3" name="TextBox 2"/>
            <p:cNvSpPr txBox="1"/>
            <p:nvPr/>
          </p:nvSpPr>
          <p:spPr>
            <a:xfrm>
              <a:off x="1624993" y="2348583"/>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Graphs</a:t>
              </a:r>
              <a:endParaRPr lang="en-US" sz="2000" b="1" dirty="0"/>
            </a:p>
          </p:txBody>
        </p:sp>
        <p:sp>
          <p:nvSpPr>
            <p:cNvPr id="4" name="TextBox 3"/>
            <p:cNvSpPr txBox="1"/>
            <p:nvPr/>
          </p:nvSpPr>
          <p:spPr>
            <a:xfrm>
              <a:off x="5559940" y="2901093"/>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Numbers</a:t>
              </a:r>
              <a:endParaRPr lang="en-US" sz="2000" b="1" dirty="0"/>
            </a:p>
          </p:txBody>
        </p:sp>
        <p:sp>
          <p:nvSpPr>
            <p:cNvPr id="6" name="TextBox 5"/>
            <p:cNvSpPr txBox="1"/>
            <p:nvPr/>
          </p:nvSpPr>
          <p:spPr>
            <a:xfrm>
              <a:off x="5191244" y="4297057"/>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Words</a:t>
              </a:r>
              <a:endParaRPr lang="en-US" sz="2000" b="1" dirty="0"/>
            </a:p>
          </p:txBody>
        </p:sp>
        <p:cxnSp>
          <p:nvCxnSpPr>
            <p:cNvPr id="10" name="Straight Connector 9"/>
            <p:cNvCxnSpPr/>
            <p:nvPr/>
          </p:nvCxnSpPr>
          <p:spPr>
            <a:xfrm rot="5400000">
              <a:off x="1729542" y="3722930"/>
              <a:ext cx="194847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6" idx="0"/>
            </p:cNvCxnSpPr>
            <p:nvPr/>
          </p:nvCxnSpPr>
          <p:spPr>
            <a:xfrm rot="5400000">
              <a:off x="5723205" y="3793398"/>
              <a:ext cx="995854" cy="11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825704" y="3301203"/>
              <a:ext cx="1734236" cy="13959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798394" y="4478694"/>
              <a:ext cx="1365540" cy="432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 idx="3"/>
              <a:endCxn id="4" idx="1"/>
            </p:cNvCxnSpPr>
            <p:nvPr/>
          </p:nvCxnSpPr>
          <p:spPr>
            <a:xfrm>
              <a:off x="3673304" y="2548638"/>
              <a:ext cx="1886636" cy="552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3658092" y="2763905"/>
              <a:ext cx="1548364" cy="151794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765933" y="4699362"/>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Symbols</a:t>
              </a:r>
              <a:endParaRPr lang="en-US" sz="2000" b="1" dirty="0"/>
            </a:p>
          </p:txBody>
        </p:sp>
      </p:grpSp>
      <p:grpSp>
        <p:nvGrpSpPr>
          <p:cNvPr id="29" name="Group 28"/>
          <p:cNvGrpSpPr/>
          <p:nvPr/>
        </p:nvGrpSpPr>
        <p:grpSpPr>
          <a:xfrm>
            <a:off x="1117047" y="1948473"/>
            <a:ext cx="3072467" cy="3908609"/>
            <a:chOff x="1117047" y="1948473"/>
            <a:chExt cx="3072467" cy="3908609"/>
          </a:xfrm>
        </p:grpSpPr>
        <p:grpSp>
          <p:nvGrpSpPr>
            <p:cNvPr id="33" name="Group 27"/>
            <p:cNvGrpSpPr/>
            <p:nvPr/>
          </p:nvGrpSpPr>
          <p:grpSpPr>
            <a:xfrm>
              <a:off x="1117047" y="3896947"/>
              <a:ext cx="3072467" cy="1960135"/>
              <a:chOff x="1117047" y="3896947"/>
              <a:chExt cx="3072467" cy="1960135"/>
            </a:xfrm>
          </p:grpSpPr>
          <p:sp>
            <p:nvSpPr>
              <p:cNvPr id="35" name="TextBox 34"/>
              <p:cNvSpPr txBox="1"/>
              <p:nvPr/>
            </p:nvSpPr>
            <p:spPr>
              <a:xfrm>
                <a:off x="1117047" y="4278639"/>
                <a:ext cx="2048311"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latin typeface="Apple Chancery"/>
                    <a:cs typeface="Apple Chancery"/>
                  </a:rPr>
                  <a:t>Symbols</a:t>
                </a:r>
                <a:endParaRPr lang="en-US" sz="2000" b="1" dirty="0">
                  <a:latin typeface="Apple Chancery"/>
                  <a:cs typeface="Apple Chancery"/>
                </a:endParaRPr>
              </a:p>
            </p:txBody>
          </p:sp>
          <p:sp>
            <p:nvSpPr>
              <p:cNvPr id="36" name="TextBox 35"/>
              <p:cNvSpPr txBox="1"/>
              <p:nvPr/>
            </p:nvSpPr>
            <p:spPr>
              <a:xfrm>
                <a:off x="1531603" y="5104517"/>
                <a:ext cx="2048311"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latin typeface="Bradley Hand ITC TT-Bold"/>
                    <a:cs typeface="Bradley Hand ITC TT-Bold"/>
                  </a:rPr>
                  <a:t>Symbols</a:t>
                </a:r>
                <a:endParaRPr lang="en-US" sz="2000" b="1" dirty="0">
                  <a:latin typeface="Bradley Hand ITC TT-Bold"/>
                  <a:cs typeface="Bradley Hand ITC TT-Bold"/>
                </a:endParaRPr>
              </a:p>
            </p:txBody>
          </p:sp>
          <p:sp>
            <p:nvSpPr>
              <p:cNvPr id="38" name="TextBox 37"/>
              <p:cNvSpPr txBox="1"/>
              <p:nvPr/>
            </p:nvSpPr>
            <p:spPr>
              <a:xfrm>
                <a:off x="2141203" y="3896947"/>
                <a:ext cx="2048311"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latin typeface="Abadi MT Condensed Extra Bold"/>
                    <a:cs typeface="Abadi MT Condensed Extra Bold"/>
                  </a:rPr>
                  <a:t>Symbols</a:t>
                </a:r>
                <a:endParaRPr lang="en-US" sz="2000" b="1" dirty="0">
                  <a:latin typeface="Abadi MT Condensed Extra Bold"/>
                  <a:cs typeface="Abadi MT Condensed Extra Bold"/>
                </a:endParaRPr>
              </a:p>
            </p:txBody>
          </p:sp>
          <p:sp>
            <p:nvSpPr>
              <p:cNvPr id="41" name="TextBox 40"/>
              <p:cNvSpPr txBox="1"/>
              <p:nvPr/>
            </p:nvSpPr>
            <p:spPr>
              <a:xfrm>
                <a:off x="2141203" y="5456972"/>
                <a:ext cx="2048311"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latin typeface="Comic Sans MS"/>
                    <a:cs typeface="Comic Sans MS"/>
                  </a:rPr>
                  <a:t>Symbols</a:t>
                </a:r>
                <a:endParaRPr lang="en-US" sz="2000" b="1" dirty="0">
                  <a:latin typeface="Comic Sans MS"/>
                  <a:cs typeface="Comic Sans MS"/>
                </a:endParaRPr>
              </a:p>
            </p:txBody>
          </p:sp>
        </p:grpSp>
        <p:sp>
          <p:nvSpPr>
            <p:cNvPr id="34" name="TextBox 33"/>
            <p:cNvSpPr txBox="1"/>
            <p:nvPr/>
          </p:nvSpPr>
          <p:spPr>
            <a:xfrm>
              <a:off x="1531603" y="1948473"/>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latin typeface="MathJax_Fraktur-Regular"/>
                  <a:cs typeface="MathJax_Fraktur-Regular"/>
                </a:rPr>
                <a:t>Graphs</a:t>
              </a:r>
              <a:endParaRPr lang="en-US" sz="2000" b="1" dirty="0">
                <a:latin typeface="MathJax_Fraktur-Regular"/>
                <a:cs typeface="MathJax_Fraktur-Regul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Two Graph </a:t>
            </a:r>
            <a:r>
              <a:rPr lang="en-US" b="1" i="1" u="sng" dirty="0" smtClean="0"/>
              <a:t>Registers</a:t>
            </a:r>
            <a:endParaRPr lang="en-US" b="1" i="1" u="sng" dirty="0"/>
          </a:p>
        </p:txBody>
      </p:sp>
      <p:grpSp>
        <p:nvGrpSpPr>
          <p:cNvPr id="13" name="Group 12"/>
          <p:cNvGrpSpPr/>
          <p:nvPr/>
        </p:nvGrpSpPr>
        <p:grpSpPr>
          <a:xfrm>
            <a:off x="402580" y="2016339"/>
            <a:ext cx="4114800" cy="2825322"/>
            <a:chOff x="402580" y="2016339"/>
            <a:chExt cx="4114800" cy="2825322"/>
          </a:xfrm>
        </p:grpSpPr>
        <p:pic>
          <p:nvPicPr>
            <p:cNvPr id="9" name="Picture 8"/>
            <p:cNvPicPr>
              <a:picLocks noChangeAspect="1"/>
            </p:cNvPicPr>
            <p:nvPr/>
          </p:nvPicPr>
          <p:blipFill>
            <a:blip r:embed="rId2"/>
            <a:stretch>
              <a:fillRect/>
            </a:stretch>
          </p:blipFill>
          <p:spPr>
            <a:xfrm>
              <a:off x="402580" y="2016339"/>
              <a:ext cx="4114800" cy="2825322"/>
            </a:xfrm>
            <a:prstGeom prst="rect">
              <a:avLst/>
            </a:prstGeom>
            <a:ln w="76200" cmpd="sng">
              <a:solidFill>
                <a:srgbClr val="860908"/>
              </a:solidFill>
            </a:ln>
          </p:spPr>
        </p:pic>
        <p:sp>
          <p:nvSpPr>
            <p:cNvPr id="10" name="Rectangle 9"/>
            <p:cNvSpPr/>
            <p:nvPr/>
          </p:nvSpPr>
          <p:spPr>
            <a:xfrm>
              <a:off x="2530080" y="4055403"/>
              <a:ext cx="1762422" cy="584776"/>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Cartesian</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grpSp>
        <p:nvGrpSpPr>
          <p:cNvPr id="12" name="Group 11"/>
          <p:cNvGrpSpPr/>
          <p:nvPr/>
        </p:nvGrpSpPr>
        <p:grpSpPr>
          <a:xfrm>
            <a:off x="4640275" y="3417709"/>
            <a:ext cx="4114800" cy="2847903"/>
            <a:chOff x="4640275" y="3417709"/>
            <a:chExt cx="4114800" cy="2847903"/>
          </a:xfrm>
        </p:grpSpPr>
        <p:pic>
          <p:nvPicPr>
            <p:cNvPr id="8" name="Picture 7"/>
            <p:cNvPicPr>
              <a:picLocks noChangeAspect="1"/>
            </p:cNvPicPr>
            <p:nvPr/>
          </p:nvPicPr>
          <p:blipFill>
            <a:blip r:embed="rId3"/>
            <a:stretch>
              <a:fillRect/>
            </a:stretch>
          </p:blipFill>
          <p:spPr>
            <a:xfrm>
              <a:off x="4640275" y="3417709"/>
              <a:ext cx="4114800" cy="2847903"/>
            </a:xfrm>
            <a:prstGeom prst="rect">
              <a:avLst/>
            </a:prstGeom>
            <a:ln w="76200" cmpd="sng">
              <a:solidFill>
                <a:srgbClr val="860908"/>
              </a:solidFill>
            </a:ln>
          </p:spPr>
        </p:pic>
        <p:sp>
          <p:nvSpPr>
            <p:cNvPr id="11" name="Rectangle 10"/>
            <p:cNvSpPr/>
            <p:nvPr/>
          </p:nvSpPr>
          <p:spPr>
            <a:xfrm>
              <a:off x="4817790" y="5680836"/>
              <a:ext cx="3828091" cy="584776"/>
            </a:xfrm>
            <a:prstGeom prst="rect">
              <a:avLst/>
            </a:prstGeom>
            <a:noFill/>
          </p:spPr>
          <p:txBody>
            <a:bodyPr wrap="none" lIns="91440" tIns="45720" rIns="91440" bIns="45720">
              <a:spAutoFit/>
            </a:bodyPr>
            <a:lstStyle/>
            <a:p>
              <a:pPr algn="ct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Dynamap/Dynagraph</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Four ±</a:t>
            </a:r>
            <a:r>
              <a:rPr lang="en-US" i="1" dirty="0" err="1" smtClean="0"/>
              <a:t>k</a:t>
            </a:r>
            <a:r>
              <a:rPr lang="en-US" dirty="0" smtClean="0"/>
              <a:t>, Now </a:t>
            </a:r>
            <a:r>
              <a:rPr lang="en-US" b="1" i="1" u="sng" dirty="0" smtClean="0"/>
              <a:t>Linked</a:t>
            </a:r>
            <a:endParaRPr lang="en-US" b="1" i="1" u="sng" dirty="0"/>
          </a:p>
        </p:txBody>
      </p:sp>
      <p:sp>
        <p:nvSpPr>
          <p:cNvPr id="3" name="TextBox 2"/>
          <p:cNvSpPr txBox="1"/>
          <p:nvPr/>
        </p:nvSpPr>
        <p:spPr>
          <a:xfrm>
            <a:off x="1624993" y="2348583"/>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Graphs</a:t>
            </a:r>
            <a:endParaRPr lang="en-US" sz="2000" b="1" dirty="0"/>
          </a:p>
        </p:txBody>
      </p:sp>
      <p:sp>
        <p:nvSpPr>
          <p:cNvPr id="4" name="TextBox 3"/>
          <p:cNvSpPr txBox="1"/>
          <p:nvPr/>
        </p:nvSpPr>
        <p:spPr>
          <a:xfrm>
            <a:off x="5559940" y="2901093"/>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Numbers</a:t>
            </a:r>
            <a:endParaRPr lang="en-US" sz="2000" b="1" dirty="0"/>
          </a:p>
        </p:txBody>
      </p:sp>
      <p:sp>
        <p:nvSpPr>
          <p:cNvPr id="6" name="TextBox 5"/>
          <p:cNvSpPr txBox="1"/>
          <p:nvPr/>
        </p:nvSpPr>
        <p:spPr>
          <a:xfrm>
            <a:off x="5191244" y="4297057"/>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Words</a:t>
            </a:r>
            <a:endParaRPr lang="en-US" sz="2000" b="1" dirty="0"/>
          </a:p>
        </p:txBody>
      </p:sp>
      <p:cxnSp>
        <p:nvCxnSpPr>
          <p:cNvPr id="10" name="Straight Connector 9"/>
          <p:cNvCxnSpPr/>
          <p:nvPr/>
        </p:nvCxnSpPr>
        <p:spPr>
          <a:xfrm rot="5400000">
            <a:off x="1729542" y="3722930"/>
            <a:ext cx="194847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6" idx="0"/>
          </p:cNvCxnSpPr>
          <p:nvPr/>
        </p:nvCxnSpPr>
        <p:spPr>
          <a:xfrm rot="5400000">
            <a:off x="5723205" y="3793398"/>
            <a:ext cx="995854" cy="11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3825704" y="3301203"/>
            <a:ext cx="1734236" cy="13959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V="1">
            <a:off x="3798394" y="4478694"/>
            <a:ext cx="1365540" cy="432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3" idx="3"/>
            <a:endCxn id="4" idx="1"/>
          </p:cNvCxnSpPr>
          <p:nvPr/>
        </p:nvCxnSpPr>
        <p:spPr>
          <a:xfrm>
            <a:off x="3673304" y="2548638"/>
            <a:ext cx="1886636" cy="552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16200000" flipH="1">
            <a:off x="3658092" y="2763905"/>
            <a:ext cx="1548364" cy="151794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765933" y="4699362"/>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Symbols</a:t>
            </a:r>
            <a:endParaRPr lang="en-US" sz="2000" b="1" dirty="0"/>
          </a:p>
        </p:txBody>
      </p:sp>
      <p:cxnSp>
        <p:nvCxnSpPr>
          <p:cNvPr id="31" name="Straight Arrow Connector 30"/>
          <p:cNvCxnSpPr>
            <a:endCxn id="3" idx="3"/>
          </p:cNvCxnSpPr>
          <p:nvPr/>
        </p:nvCxnSpPr>
        <p:spPr>
          <a:xfrm rot="10800000">
            <a:off x="3673304" y="2548638"/>
            <a:ext cx="1885048" cy="55251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nvGrpSpPr>
          <p:cNvPr id="8" name="Group 34"/>
          <p:cNvGrpSpPr/>
          <p:nvPr/>
        </p:nvGrpSpPr>
        <p:grpSpPr>
          <a:xfrm>
            <a:off x="2702985" y="2748693"/>
            <a:ext cx="2856955" cy="1930056"/>
            <a:chOff x="2702985" y="2748693"/>
            <a:chExt cx="2856955" cy="1930056"/>
          </a:xfrm>
        </p:grpSpPr>
        <p:cxnSp>
          <p:nvCxnSpPr>
            <p:cNvPr id="30" name="Straight Arrow Connector 29"/>
            <p:cNvCxnSpPr/>
            <p:nvPr/>
          </p:nvCxnSpPr>
          <p:spPr>
            <a:xfrm rot="5400000" flipH="1" flipV="1">
              <a:off x="2129652" y="3322026"/>
              <a:ext cx="1148254"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2" name="Straight Arrow Connector 31"/>
            <p:cNvCxnSpPr/>
            <p:nvPr/>
          </p:nvCxnSpPr>
          <p:spPr>
            <a:xfrm flipV="1">
              <a:off x="3825704" y="3301203"/>
              <a:ext cx="1734236" cy="1377546"/>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grpSp>
      <p:grpSp>
        <p:nvGrpSpPr>
          <p:cNvPr id="9" name="Group 40"/>
          <p:cNvGrpSpPr/>
          <p:nvPr/>
        </p:nvGrpSpPr>
        <p:grpSpPr>
          <a:xfrm>
            <a:off x="2723623" y="2561338"/>
            <a:ext cx="2856955" cy="2130111"/>
            <a:chOff x="2723623" y="2561338"/>
            <a:chExt cx="2856955" cy="2130111"/>
          </a:xfrm>
        </p:grpSpPr>
        <p:cxnSp>
          <p:nvCxnSpPr>
            <p:cNvPr id="37" name="Straight Arrow Connector 36"/>
            <p:cNvCxnSpPr/>
            <p:nvPr/>
          </p:nvCxnSpPr>
          <p:spPr>
            <a:xfrm rot="10800000">
              <a:off x="3693942" y="2561338"/>
              <a:ext cx="1885048" cy="552510"/>
            </a:xfrm>
            <a:prstGeom prst="straightConnector1">
              <a:avLst/>
            </a:prstGeom>
            <a:ln w="76200">
              <a:solidFill>
                <a:srgbClr val="FF0000"/>
              </a:solidFill>
              <a:headEnd type="triangle"/>
              <a:tailEnd type="arrow"/>
            </a:ln>
          </p:spPr>
          <p:style>
            <a:lnRef idx="3">
              <a:schemeClr val="accent6"/>
            </a:lnRef>
            <a:fillRef idx="0">
              <a:schemeClr val="accent6"/>
            </a:fillRef>
            <a:effectRef idx="2">
              <a:schemeClr val="accent6"/>
            </a:effectRef>
            <a:fontRef idx="minor">
              <a:schemeClr val="tx1"/>
            </a:fontRef>
          </p:style>
        </p:cxnSp>
        <p:grpSp>
          <p:nvGrpSpPr>
            <p:cNvPr id="11" name="Group 37"/>
            <p:cNvGrpSpPr/>
            <p:nvPr/>
          </p:nvGrpSpPr>
          <p:grpSpPr>
            <a:xfrm>
              <a:off x="2723623" y="2761393"/>
              <a:ext cx="2856955" cy="1930056"/>
              <a:chOff x="2702985" y="2748693"/>
              <a:chExt cx="2856955" cy="1930056"/>
            </a:xfrm>
          </p:grpSpPr>
          <p:cxnSp>
            <p:nvCxnSpPr>
              <p:cNvPr id="39" name="Straight Arrow Connector 38"/>
              <p:cNvCxnSpPr/>
              <p:nvPr/>
            </p:nvCxnSpPr>
            <p:spPr>
              <a:xfrm rot="5400000" flipH="1" flipV="1">
                <a:off x="2129652" y="3322026"/>
                <a:ext cx="1148254" cy="1588"/>
              </a:xfrm>
              <a:prstGeom prst="straightConnector1">
                <a:avLst/>
              </a:prstGeom>
              <a:ln w="76200">
                <a:solidFill>
                  <a:srgbClr val="FF0000"/>
                </a:solidFill>
                <a:headEnd type="triangle"/>
                <a:tailEnd type="arrow"/>
              </a:ln>
            </p:spPr>
            <p:style>
              <a:lnRef idx="3">
                <a:schemeClr val="accent3"/>
              </a:lnRef>
              <a:fillRef idx="0">
                <a:schemeClr val="accent3"/>
              </a:fillRef>
              <a:effectRef idx="2">
                <a:schemeClr val="accent3"/>
              </a:effectRef>
              <a:fontRef idx="minor">
                <a:schemeClr val="tx1"/>
              </a:fontRef>
            </p:style>
          </p:cxnSp>
          <p:cxnSp>
            <p:nvCxnSpPr>
              <p:cNvPr id="40" name="Straight Arrow Connector 39"/>
              <p:cNvCxnSpPr/>
              <p:nvPr/>
            </p:nvCxnSpPr>
            <p:spPr>
              <a:xfrm flipV="1">
                <a:off x="3825704" y="3301203"/>
                <a:ext cx="1734236" cy="1377546"/>
              </a:xfrm>
              <a:prstGeom prst="straightConnector1">
                <a:avLst/>
              </a:prstGeom>
              <a:ln w="76200">
                <a:solidFill>
                  <a:srgbClr val="FF0000"/>
                </a:solidFill>
                <a:headEnd type="triangle"/>
                <a:tailEnd type="arrow"/>
              </a:ln>
            </p:spPr>
            <p:style>
              <a:lnRef idx="3">
                <a:schemeClr val="accent3"/>
              </a:lnRef>
              <a:fillRef idx="0">
                <a:schemeClr val="accent3"/>
              </a:fillRef>
              <a:effectRef idx="2">
                <a:schemeClr val="accent3"/>
              </a:effectRef>
              <a:fontRef idx="minor">
                <a:schemeClr val="tx1"/>
              </a:fontRef>
            </p:style>
          </p:cxnSp>
        </p:grpSp>
      </p:grpSp>
      <p:grpSp>
        <p:nvGrpSpPr>
          <p:cNvPr id="29" name="Group 28"/>
          <p:cNvGrpSpPr/>
          <p:nvPr/>
        </p:nvGrpSpPr>
        <p:grpSpPr>
          <a:xfrm>
            <a:off x="1117047" y="1948473"/>
            <a:ext cx="3072467" cy="3908609"/>
            <a:chOff x="1117047" y="1948473"/>
            <a:chExt cx="3072467" cy="3908609"/>
          </a:xfrm>
        </p:grpSpPr>
        <p:grpSp>
          <p:nvGrpSpPr>
            <p:cNvPr id="7" name="Group 27"/>
            <p:cNvGrpSpPr/>
            <p:nvPr/>
          </p:nvGrpSpPr>
          <p:grpSpPr>
            <a:xfrm>
              <a:off x="1117047" y="3896947"/>
              <a:ext cx="3072467" cy="1960135"/>
              <a:chOff x="1117047" y="3896947"/>
              <a:chExt cx="3072467" cy="1960135"/>
            </a:xfrm>
          </p:grpSpPr>
          <p:sp>
            <p:nvSpPr>
              <p:cNvPr id="5" name="TextBox 4"/>
              <p:cNvSpPr txBox="1"/>
              <p:nvPr/>
            </p:nvSpPr>
            <p:spPr>
              <a:xfrm>
                <a:off x="1117047" y="4278639"/>
                <a:ext cx="2048311"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latin typeface="Apple Chancery"/>
                    <a:cs typeface="Apple Chancery"/>
                  </a:rPr>
                  <a:t>Symbols</a:t>
                </a:r>
                <a:endParaRPr lang="en-US" sz="2000" b="1" dirty="0">
                  <a:latin typeface="Apple Chancery"/>
                  <a:cs typeface="Apple Chancery"/>
                </a:endParaRPr>
              </a:p>
            </p:txBody>
          </p:sp>
          <p:sp>
            <p:nvSpPr>
              <p:cNvPr id="25" name="TextBox 24"/>
              <p:cNvSpPr txBox="1"/>
              <p:nvPr/>
            </p:nvSpPr>
            <p:spPr>
              <a:xfrm>
                <a:off x="1531603" y="5104517"/>
                <a:ext cx="2048311"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latin typeface="Bradley Hand ITC TT-Bold"/>
                    <a:cs typeface="Bradley Hand ITC TT-Bold"/>
                  </a:rPr>
                  <a:t>Symbols</a:t>
                </a:r>
                <a:endParaRPr lang="en-US" sz="2000" b="1" dirty="0">
                  <a:latin typeface="Bradley Hand ITC TT-Bold"/>
                  <a:cs typeface="Bradley Hand ITC TT-Bold"/>
                </a:endParaRPr>
              </a:p>
            </p:txBody>
          </p:sp>
          <p:sp>
            <p:nvSpPr>
              <p:cNvPr id="26" name="TextBox 25"/>
              <p:cNvSpPr txBox="1"/>
              <p:nvPr/>
            </p:nvSpPr>
            <p:spPr>
              <a:xfrm>
                <a:off x="2141203" y="3896947"/>
                <a:ext cx="2048311"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latin typeface="Abadi MT Condensed Extra Bold"/>
                    <a:cs typeface="Abadi MT Condensed Extra Bold"/>
                  </a:rPr>
                  <a:t>Symbols</a:t>
                </a:r>
                <a:endParaRPr lang="en-US" sz="2000" b="1" dirty="0">
                  <a:latin typeface="Abadi MT Condensed Extra Bold"/>
                  <a:cs typeface="Abadi MT Condensed Extra Bold"/>
                </a:endParaRPr>
              </a:p>
            </p:txBody>
          </p:sp>
          <p:sp>
            <p:nvSpPr>
              <p:cNvPr id="27" name="TextBox 26"/>
              <p:cNvSpPr txBox="1"/>
              <p:nvPr/>
            </p:nvSpPr>
            <p:spPr>
              <a:xfrm>
                <a:off x="2141203" y="5456972"/>
                <a:ext cx="2048311" cy="4001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smtClean="0">
                    <a:latin typeface="Comic Sans MS"/>
                    <a:cs typeface="Comic Sans MS"/>
                  </a:rPr>
                  <a:t>Symbols</a:t>
                </a:r>
                <a:endParaRPr lang="en-US" sz="2000" b="1" dirty="0">
                  <a:latin typeface="Comic Sans MS"/>
                  <a:cs typeface="Comic Sans MS"/>
                </a:endParaRPr>
              </a:p>
            </p:txBody>
          </p:sp>
        </p:grpSp>
        <p:sp>
          <p:nvSpPr>
            <p:cNvPr id="28" name="TextBox 27"/>
            <p:cNvSpPr txBox="1"/>
            <p:nvPr/>
          </p:nvSpPr>
          <p:spPr>
            <a:xfrm>
              <a:off x="1531603" y="1948473"/>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latin typeface="MathJax_Fraktur-Regular"/>
                  <a:cs typeface="MathJax_Fraktur-Regular"/>
                </a:rPr>
                <a:t>Graphs</a:t>
              </a:r>
              <a:endParaRPr lang="en-US" sz="2000" b="1" dirty="0">
                <a:latin typeface="MathJax_Fraktur-Regular"/>
                <a:cs typeface="MathJax_Fraktur-Regular"/>
              </a:endParaRPr>
            </a:p>
          </p:txBody>
        </p:sp>
      </p:grpSp>
      <p:sp>
        <p:nvSpPr>
          <p:cNvPr id="33" name="TextBox 32"/>
          <p:cNvSpPr txBox="1"/>
          <p:nvPr/>
        </p:nvSpPr>
        <p:spPr>
          <a:xfrm>
            <a:off x="4765736" y="4910877"/>
            <a:ext cx="2842515"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dirty="0" smtClean="0"/>
              <a:t>Note that technology does not (yet? typically?) connect the words or situation to the other representations.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Lots of Links</a:t>
            </a:r>
            <a:endParaRPr lang="en-US" dirty="0"/>
          </a:p>
        </p:txBody>
      </p:sp>
      <p:grpSp>
        <p:nvGrpSpPr>
          <p:cNvPr id="16" name="Group 15"/>
          <p:cNvGrpSpPr/>
          <p:nvPr/>
        </p:nvGrpSpPr>
        <p:grpSpPr>
          <a:xfrm>
            <a:off x="4639846" y="3210195"/>
            <a:ext cx="4115229" cy="3055417"/>
            <a:chOff x="4639846" y="3210195"/>
            <a:chExt cx="4115229" cy="3055417"/>
          </a:xfrm>
        </p:grpSpPr>
        <p:pic>
          <p:nvPicPr>
            <p:cNvPr id="12" name="Picture 11"/>
            <p:cNvPicPr>
              <a:picLocks noChangeAspect="1"/>
            </p:cNvPicPr>
            <p:nvPr/>
          </p:nvPicPr>
          <p:blipFill>
            <a:blip r:embed="rId2"/>
            <a:stretch>
              <a:fillRect/>
            </a:stretch>
          </p:blipFill>
          <p:spPr>
            <a:xfrm>
              <a:off x="4640275" y="3210195"/>
              <a:ext cx="4114800" cy="3055417"/>
            </a:xfrm>
            <a:prstGeom prst="rect">
              <a:avLst/>
            </a:prstGeom>
            <a:ln w="76200" cap="flat" cmpd="sng" algn="ctr">
              <a:solidFill>
                <a:srgbClr val="860908"/>
              </a:solidFill>
              <a:prstDash val="solid"/>
              <a:round/>
              <a:headEnd type="none" w="med" len="med"/>
              <a:tailEnd type="none" w="med" len="med"/>
            </a:ln>
          </p:spPr>
        </p:pic>
        <p:sp>
          <p:nvSpPr>
            <p:cNvPr id="13" name="Rectangle 12"/>
            <p:cNvSpPr/>
            <p:nvPr/>
          </p:nvSpPr>
          <p:spPr>
            <a:xfrm>
              <a:off x="4639846" y="3210195"/>
              <a:ext cx="2066992" cy="1077218"/>
            </a:xfrm>
            <a:prstGeom prst="rect">
              <a:avLst/>
            </a:prstGeom>
            <a:noFill/>
          </p:spPr>
          <p:txBody>
            <a:bodyPr wrap="none" lIns="91440" tIns="45720" rIns="91440" bIns="45720">
              <a:spAutoFit/>
            </a:bodyPr>
            <a:lstStyle/>
            <a:p>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Parameter/</a:t>
              </a:r>
            </a:p>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Slider</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grpSp>
        <p:nvGrpSpPr>
          <p:cNvPr id="15" name="Group 14"/>
          <p:cNvGrpSpPr/>
          <p:nvPr/>
        </p:nvGrpSpPr>
        <p:grpSpPr>
          <a:xfrm>
            <a:off x="401230" y="1692320"/>
            <a:ext cx="4114800" cy="2595093"/>
            <a:chOff x="514350" y="869951"/>
            <a:chExt cx="4114800" cy="2595093"/>
          </a:xfrm>
        </p:grpSpPr>
        <p:pic>
          <p:nvPicPr>
            <p:cNvPr id="14" name="Picture 13"/>
            <p:cNvPicPr>
              <a:picLocks noChangeAspect="1"/>
            </p:cNvPicPr>
            <p:nvPr/>
          </p:nvPicPr>
          <p:blipFill>
            <a:blip r:embed="rId3"/>
            <a:stretch>
              <a:fillRect/>
            </a:stretch>
          </p:blipFill>
          <p:spPr>
            <a:xfrm>
              <a:off x="514350" y="869951"/>
              <a:ext cx="4114800" cy="2595093"/>
            </a:xfrm>
            <a:prstGeom prst="rect">
              <a:avLst/>
            </a:prstGeom>
            <a:ln w="76200" cap="flat" cmpd="sng" algn="ctr">
              <a:solidFill>
                <a:srgbClr val="860908"/>
              </a:solidFill>
              <a:prstDash val="solid"/>
              <a:round/>
              <a:headEnd type="none" w="med" len="med"/>
              <a:tailEnd type="none" w="med" len="med"/>
            </a:ln>
          </p:spPr>
        </p:pic>
        <p:sp>
          <p:nvSpPr>
            <p:cNvPr id="10" name="Rectangle 9"/>
            <p:cNvSpPr/>
            <p:nvPr/>
          </p:nvSpPr>
          <p:spPr>
            <a:xfrm>
              <a:off x="514350" y="869951"/>
              <a:ext cx="2377574" cy="1077218"/>
            </a:xfrm>
            <a:prstGeom prst="rect">
              <a:avLst/>
            </a:prstGeom>
            <a:noFill/>
            <a:ln w="76200" cap="flat" cmpd="sng" algn="ctr">
              <a:noFill/>
              <a:prstDash val="solid"/>
              <a:round/>
              <a:headEnd type="none" w="med" len="med"/>
              <a:tailEnd type="none" w="med" len="med"/>
            </a:ln>
          </p:spPr>
          <p:txBody>
            <a:bodyPr wrap="none" lIns="91440" tIns="45720" rIns="91440" bIns="45720">
              <a:spAutoFit/>
            </a:bodyPr>
            <a:lstStyle/>
            <a:p>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Bidirectional </a:t>
              </a:r>
            </a:p>
            <a:p>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Link</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with Strong Skills?</a:t>
            </a:r>
            <a:endParaRPr lang="en-US" dirty="0"/>
          </a:p>
        </p:txBody>
      </p:sp>
      <p:sp>
        <p:nvSpPr>
          <p:cNvPr id="3" name="Content Placeholder 2"/>
          <p:cNvSpPr>
            <a:spLocks noGrp="1"/>
          </p:cNvSpPr>
          <p:nvPr>
            <p:ph idx="1"/>
          </p:nvPr>
        </p:nvSpPr>
        <p:spPr/>
        <p:txBody>
          <a:bodyPr/>
          <a:lstStyle/>
          <a:p>
            <a:pPr marL="463550" lvl="1" indent="-463550">
              <a:spcBef>
                <a:spcPts val="2000"/>
              </a:spcBef>
              <a:buBlip>
                <a:blip r:embed="rId2"/>
              </a:buBlip>
            </a:pPr>
            <a:r>
              <a:rPr lang="en-US" dirty="0" smtClean="0"/>
              <a:t>… influenced by their confidence in their own algebraic skills, [they are] less likely to consider a machine-generated graph as authoritatively correct. </a:t>
            </a:r>
          </a:p>
          <a:p>
            <a:pPr marL="463550" lvl="1" indent="-463550">
              <a:spcBef>
                <a:spcPts val="2000"/>
              </a:spcBef>
              <a:buBlip>
                <a:blip r:embed="rId2"/>
              </a:buBlip>
            </a:pPr>
            <a:r>
              <a:rPr lang="en-US" dirty="0" smtClean="0"/>
              <a:t>Were more reluctant to use graphical representations even when the representations provided much more accessible information than a symbolic formula when using a traditional curriculum without technology.</a:t>
            </a:r>
          </a:p>
        </p:txBody>
      </p:sp>
      <p:sp>
        <p:nvSpPr>
          <p:cNvPr id="4" name="Horizontal Scroll 3"/>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Hart, 1991</a:t>
            </a:r>
          </a:p>
          <a:p>
            <a:pPr algn="ctr"/>
            <a:r>
              <a:rPr lang="en-US" sz="1200" dirty="0" smtClean="0"/>
              <a:t>Zbiek et al., 2007, </a:t>
            </a:r>
            <a:r>
              <a:rPr lang="en-US" sz="1200" dirty="0" err="1" smtClean="0"/>
              <a:t>p</a:t>
            </a:r>
            <a:r>
              <a:rPr lang="en-US" sz="1200" dirty="0" smtClean="0"/>
              <a:t>. 1176</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Struggling Learners?</a:t>
            </a:r>
            <a:endParaRPr lang="en-US" dirty="0"/>
          </a:p>
        </p:txBody>
      </p:sp>
      <p:sp>
        <p:nvSpPr>
          <p:cNvPr id="3" name="Content Placeholder 2"/>
          <p:cNvSpPr>
            <a:spLocks noGrp="1"/>
          </p:cNvSpPr>
          <p:nvPr>
            <p:ph idx="1"/>
          </p:nvPr>
        </p:nvSpPr>
        <p:spPr/>
        <p:txBody>
          <a:bodyPr>
            <a:normAutofit/>
          </a:bodyPr>
          <a:lstStyle/>
          <a:p>
            <a:r>
              <a:rPr lang="en-US" dirty="0" smtClean="0"/>
              <a:t>Approach to tools</a:t>
            </a:r>
          </a:p>
          <a:p>
            <a:pPr lvl="1"/>
            <a:r>
              <a:rPr lang="en-US" dirty="0" smtClean="0"/>
              <a:t>Tend to use tool to replace tedious computations</a:t>
            </a:r>
          </a:p>
          <a:p>
            <a:pPr lvl="1"/>
            <a:r>
              <a:rPr lang="en-US" dirty="0" smtClean="0"/>
              <a:t>Leverage tool use to skip something that they could not do on their own</a:t>
            </a:r>
          </a:p>
          <a:p>
            <a:r>
              <a:rPr lang="en-US" dirty="0" smtClean="0"/>
              <a:t>Regarding representations</a:t>
            </a:r>
          </a:p>
          <a:p>
            <a:pPr lvl="1"/>
            <a:r>
              <a:rPr lang="en-US" dirty="0" smtClean="0"/>
              <a:t>Delay using symbols</a:t>
            </a:r>
          </a:p>
          <a:p>
            <a:pPr lvl="1"/>
            <a:r>
              <a:rPr lang="en-US" dirty="0" smtClean="0"/>
              <a:t>Focus on numerical and graphical methods</a:t>
            </a:r>
          </a:p>
          <a:p>
            <a:endParaRPr lang="en-US" dirty="0"/>
          </a:p>
        </p:txBody>
      </p:sp>
      <p:sp>
        <p:nvSpPr>
          <p:cNvPr id="4" name="Horizontal Scroll 3"/>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Yerushalmy</a:t>
            </a:r>
            <a:r>
              <a:rPr lang="en-US" sz="1200" dirty="0" smtClean="0"/>
              <a:t>, 2006</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Privileging Representations?</a:t>
            </a:r>
            <a:endParaRPr lang="en-US" dirty="0"/>
          </a:p>
        </p:txBody>
      </p:sp>
      <p:sp>
        <p:nvSpPr>
          <p:cNvPr id="3" name="Content Placeholder 2"/>
          <p:cNvSpPr>
            <a:spLocks noGrp="1"/>
          </p:cNvSpPr>
          <p:nvPr>
            <p:ph idx="1"/>
          </p:nvPr>
        </p:nvSpPr>
        <p:spPr/>
        <p:txBody>
          <a:bodyPr>
            <a:normAutofit/>
          </a:bodyPr>
          <a:lstStyle/>
          <a:p>
            <a:r>
              <a:rPr lang="en-US" dirty="0" smtClean="0"/>
              <a:t>Two teachers intensely plan a (calculus) lesson together, including CAS use.</a:t>
            </a:r>
          </a:p>
          <a:p>
            <a:r>
              <a:rPr lang="en-US" dirty="0" smtClean="0"/>
              <a:t>Their enacted lessons look very different.</a:t>
            </a:r>
          </a:p>
          <a:p>
            <a:r>
              <a:rPr lang="en-US" dirty="0" smtClean="0"/>
              <a:t>Their students score similarly in total but use different strategies and different representations.</a:t>
            </a:r>
          </a:p>
          <a:p>
            <a:r>
              <a:rPr lang="en-US" dirty="0" smtClean="0"/>
              <a:t>Offered explanation: The teachers </a:t>
            </a:r>
            <a:r>
              <a:rPr lang="en-US" b="1" i="1" u="sng" dirty="0" smtClean="0"/>
              <a:t>privilege</a:t>
            </a:r>
            <a:r>
              <a:rPr lang="en-US" b="1" i="1" dirty="0" smtClean="0"/>
              <a:t> </a:t>
            </a:r>
            <a:r>
              <a:rPr lang="en-US" dirty="0" smtClean="0"/>
              <a:t>different representational forms.</a:t>
            </a:r>
          </a:p>
          <a:p>
            <a:endParaRPr lang="en-US" dirty="0"/>
          </a:p>
        </p:txBody>
      </p:sp>
      <p:sp>
        <p:nvSpPr>
          <p:cNvPr id="4" name="Horizontal Scroll 3"/>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Kendal &amp; Stacey, 2002</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t>
            </a:r>
            <a:r>
              <a:rPr lang="en-US" dirty="0" err="1" smtClean="0"/>
              <a:t>Preservice</a:t>
            </a:r>
            <a:r>
              <a:rPr lang="en-US" dirty="0" smtClean="0"/>
              <a:t> Teachers?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Functions can be useful models. How do </a:t>
            </a:r>
            <a:r>
              <a:rPr lang="en-US" dirty="0" err="1" smtClean="0"/>
              <a:t>preservice</a:t>
            </a:r>
            <a:r>
              <a:rPr lang="en-US" dirty="0" smtClean="0"/>
              <a:t> teachers develop function models?</a:t>
            </a:r>
          </a:p>
          <a:p>
            <a:r>
              <a:rPr lang="en-US" dirty="0" smtClean="0"/>
              <a:t>Four ways of developing a model with function-fitting tool and graphing utility:</a:t>
            </a:r>
          </a:p>
          <a:p>
            <a:pPr lvl="1"/>
            <a:r>
              <a:rPr lang="en-US" dirty="0" smtClean="0"/>
              <a:t>Technology determines the model—R</a:t>
            </a:r>
            <a:r>
              <a:rPr lang="en-US" baseline="30000" dirty="0" smtClean="0"/>
              <a:t>2</a:t>
            </a:r>
            <a:r>
              <a:rPr lang="en-US" dirty="0" smtClean="0"/>
              <a:t> rules.</a:t>
            </a:r>
            <a:endParaRPr lang="en-US" baseline="30000" dirty="0" smtClean="0"/>
          </a:p>
          <a:p>
            <a:pPr lvl="1"/>
            <a:r>
              <a:rPr lang="en-US" dirty="0" smtClean="0"/>
              <a:t>Choose one of the technology-generated models based on characteristics of families of functions.</a:t>
            </a:r>
          </a:p>
          <a:p>
            <a:pPr lvl="1"/>
            <a:r>
              <a:rPr lang="en-US" dirty="0" smtClean="0"/>
              <a:t>Choose function family based on characteristics and then use technology to create and revise symbolic from to match data.</a:t>
            </a:r>
          </a:p>
          <a:p>
            <a:pPr lvl="1"/>
            <a:r>
              <a:rPr lang="en-US" dirty="0" smtClean="0"/>
              <a:t>Go for a known or assumed relationship (e.g., “looks like doubling” for the first two data points).</a:t>
            </a:r>
            <a:endParaRPr lang="en-US" dirty="0"/>
          </a:p>
        </p:txBody>
      </p:sp>
      <p:sp>
        <p:nvSpPr>
          <p:cNvPr id="4" name="Horizontal Scroll 3"/>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Zbiek, 1998</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about Multiple Reps</a:t>
            </a:r>
            <a:endParaRPr lang="en-US" dirty="0"/>
          </a:p>
        </p:txBody>
      </p:sp>
      <p:sp>
        <p:nvSpPr>
          <p:cNvPr id="3" name="Content Placeholder 2"/>
          <p:cNvSpPr>
            <a:spLocks noGrp="1"/>
          </p:cNvSpPr>
          <p:nvPr>
            <p:ph idx="1"/>
          </p:nvPr>
        </p:nvSpPr>
        <p:spPr/>
        <p:txBody>
          <a:bodyPr>
            <a:normAutofit/>
          </a:bodyPr>
          <a:lstStyle/>
          <a:p>
            <a:r>
              <a:rPr lang="en-US" dirty="0" smtClean="0"/>
              <a:t>Inhibited by symbolically driven environments</a:t>
            </a:r>
          </a:p>
          <a:p>
            <a:r>
              <a:rPr lang="en-US" b="1" i="1" u="sng" dirty="0" smtClean="0"/>
              <a:t>Mathematical feedback</a:t>
            </a:r>
            <a:r>
              <a:rPr lang="en-US" b="1" i="1" dirty="0" smtClean="0"/>
              <a:t> </a:t>
            </a:r>
            <a:r>
              <a:rPr lang="en-US" dirty="0" smtClean="0"/>
              <a:t>in one register might inform work in another register or cause a change in solution path.  In particular, mathematical feedback seems important when the goal is to produce symbolic expressions or implement substantial procedures.</a:t>
            </a:r>
          </a:p>
          <a:p>
            <a:pPr lvl="1"/>
            <a:r>
              <a:rPr lang="en-US" dirty="0" smtClean="0"/>
              <a:t>Examples of mathematical feedback include match of graph and data, value of R</a:t>
            </a:r>
            <a:r>
              <a:rPr lang="en-US" baseline="30000" dirty="0" smtClean="0"/>
              <a:t>2</a:t>
            </a:r>
            <a:r>
              <a:rPr lang="en-US" dirty="0" smtClean="0"/>
              <a:t>, and unexpected </a:t>
            </a:r>
            <a:r>
              <a:rPr lang="en-US" dirty="0" err="1" smtClean="0"/>
              <a:t>extrema</a:t>
            </a:r>
            <a:r>
              <a:rPr lang="en-US" dirty="0" smtClean="0"/>
              <a:t>.</a:t>
            </a:r>
          </a:p>
          <a:p>
            <a:pPr lvl="1"/>
            <a:r>
              <a:rPr lang="en-US" dirty="0" smtClean="0"/>
              <a:t>Assumes one is looking for connections or </a:t>
            </a:r>
            <a:r>
              <a:rPr lang="en-US" b="1" i="1" u="sng" dirty="0" smtClean="0"/>
              <a:t>links</a:t>
            </a:r>
            <a:r>
              <a:rPr lang="en-US" b="1" dirty="0" smtClean="0"/>
              <a:t> </a:t>
            </a:r>
            <a:r>
              <a:rPr lang="en-US" dirty="0" smtClean="0"/>
              <a:t>between elements and characteristics of representations.</a:t>
            </a:r>
            <a:endParaRPr lang="en-US" dirty="0"/>
          </a:p>
        </p:txBody>
      </p:sp>
      <p:sp>
        <p:nvSpPr>
          <p:cNvPr id="4" name="Horizontal Scroll 3"/>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Hillel, Kieran, &amp; </a:t>
            </a:r>
            <a:r>
              <a:rPr lang="en-US" sz="1200" dirty="0" err="1" smtClean="0"/>
              <a:t>Gurtner</a:t>
            </a:r>
            <a:r>
              <a:rPr lang="en-US" sz="1200" dirty="0" smtClean="0"/>
              <a:t>, 1989</a:t>
            </a:r>
            <a:endParaRPr lang="en-US"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to Use Technology?</a:t>
            </a:r>
            <a:endParaRPr lang="en-US" dirty="0"/>
          </a:p>
        </p:txBody>
      </p:sp>
      <p:sp>
        <p:nvSpPr>
          <p:cNvPr id="3" name="Content Placeholder 2"/>
          <p:cNvSpPr>
            <a:spLocks noGrp="1"/>
          </p:cNvSpPr>
          <p:nvPr>
            <p:ph idx="1"/>
          </p:nvPr>
        </p:nvSpPr>
        <p:spPr/>
        <p:txBody>
          <a:bodyPr>
            <a:normAutofit/>
          </a:bodyPr>
          <a:lstStyle/>
          <a:p>
            <a:r>
              <a:rPr lang="en-US" dirty="0" smtClean="0"/>
              <a:t>Any technology that we use is another’s artifact.  Learners need to make it their tool.</a:t>
            </a:r>
          </a:p>
          <a:p>
            <a:r>
              <a:rPr lang="en-US" b="1" i="1" u="sng" dirty="0" smtClean="0"/>
              <a:t>Instrumental genesis</a:t>
            </a:r>
            <a:r>
              <a:rPr lang="en-US" dirty="0" smtClean="0"/>
              <a:t> is the process of an individual developing a tool-user relationship with the technology.  Both the individual’s thinking and the technology can change in the process.</a:t>
            </a:r>
            <a:endParaRPr lang="en-US" b="1" i="1" u="sng" dirty="0" smtClean="0"/>
          </a:p>
        </p:txBody>
      </p:sp>
      <p:sp>
        <p:nvSpPr>
          <p:cNvPr id="5" name="Horizontal Scroll 4"/>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Guin</a:t>
            </a:r>
            <a:r>
              <a:rPr lang="en-US" sz="1200" dirty="0" smtClean="0"/>
              <a:t> &amp; </a:t>
            </a:r>
            <a:r>
              <a:rPr lang="en-US" sz="1200" dirty="0" err="1" smtClean="0"/>
              <a:t>Trouche</a:t>
            </a:r>
            <a:r>
              <a:rPr lang="en-US" sz="1200" dirty="0" smtClean="0"/>
              <a:t>, 1999</a:t>
            </a:r>
          </a:p>
          <a:p>
            <a:pPr algn="ctr"/>
            <a:r>
              <a:rPr lang="en-US" sz="1200" dirty="0" err="1" smtClean="0"/>
              <a:t>Verillon</a:t>
            </a:r>
            <a:r>
              <a:rPr lang="en-US" sz="1200" dirty="0" smtClean="0"/>
              <a:t> &amp; </a:t>
            </a:r>
            <a:r>
              <a:rPr lang="en-US" sz="1200" dirty="0" err="1" smtClean="0"/>
              <a:t>Rabardel</a:t>
            </a:r>
            <a:r>
              <a:rPr lang="en-US" sz="1200" dirty="0" smtClean="0"/>
              <a:t>, 1995</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Biases and Background</a:t>
            </a:r>
          </a:p>
          <a:p>
            <a:r>
              <a:rPr lang="en-US" dirty="0" smtClean="0"/>
              <a:t>Literature Landscape</a:t>
            </a:r>
          </a:p>
          <a:p>
            <a:r>
              <a:rPr lang="en-US" dirty="0" smtClean="0"/>
              <a:t>Questions and Cluster</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Teacher Using Technology?</a:t>
            </a:r>
            <a:endParaRPr lang="en-US" dirty="0"/>
          </a:p>
        </p:txBody>
      </p:sp>
      <p:sp>
        <p:nvSpPr>
          <p:cNvPr id="3" name="Content Placeholder 2"/>
          <p:cNvSpPr>
            <a:spLocks noGrp="1"/>
          </p:cNvSpPr>
          <p:nvPr>
            <p:ph idx="1"/>
          </p:nvPr>
        </p:nvSpPr>
        <p:spPr/>
        <p:txBody>
          <a:bodyPr/>
          <a:lstStyle/>
          <a:p>
            <a:r>
              <a:rPr lang="en-US" dirty="0" err="1" smtClean="0"/>
              <a:t>Mishra</a:t>
            </a:r>
            <a:r>
              <a:rPr lang="en-US" dirty="0" smtClean="0"/>
              <a:t> and Koehler’s </a:t>
            </a:r>
            <a:r>
              <a:rPr lang="en-US" b="1" i="1" u="sng" dirty="0" smtClean="0"/>
              <a:t>TPACK</a:t>
            </a:r>
            <a:r>
              <a:rPr lang="en-US" dirty="0" smtClean="0"/>
              <a:t> might describe the kinds of knowledge needed.</a:t>
            </a:r>
          </a:p>
          <a:p>
            <a:r>
              <a:rPr lang="en-US" dirty="0" smtClean="0"/>
              <a:t>For the teacher, mathematics technology must become both a mathematics tool and a pedagogical tool. </a:t>
            </a:r>
          </a:p>
          <a:p>
            <a:pPr lvl="1"/>
            <a:r>
              <a:rPr lang="en-US" dirty="0" smtClean="0"/>
              <a:t>Play, personal math Use, small scale Recommended use with students, larger scale Implementation with classes, and Assessment of the innovations (</a:t>
            </a:r>
            <a:r>
              <a:rPr lang="en-US" b="1" i="1" u="sng" dirty="0" smtClean="0"/>
              <a:t>PURIA</a:t>
            </a:r>
            <a:r>
              <a:rPr lang="en-US" dirty="0" smtClean="0"/>
              <a:t>) are potential phases through which even experienced teachers pass.</a:t>
            </a:r>
          </a:p>
          <a:p>
            <a:pPr lvl="1"/>
            <a:r>
              <a:rPr lang="en-US" dirty="0" smtClean="0"/>
              <a:t>Teachers develop </a:t>
            </a:r>
            <a:r>
              <a:rPr lang="en-US" b="1" i="1" u="sng" dirty="0" smtClean="0"/>
              <a:t>instrumental orchestrations</a:t>
            </a:r>
            <a:r>
              <a:rPr lang="en-US" dirty="0" smtClean="0"/>
              <a:t>.</a:t>
            </a:r>
            <a:endParaRPr lang="en-US" dirty="0"/>
          </a:p>
        </p:txBody>
      </p:sp>
      <p:sp>
        <p:nvSpPr>
          <p:cNvPr id="5" name="Horizontal Scroll 4"/>
          <p:cNvSpPr/>
          <p:nvPr/>
        </p:nvSpPr>
        <p:spPr>
          <a:xfrm>
            <a:off x="6814047" y="5694558"/>
            <a:ext cx="2048310" cy="1066800"/>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Mishra</a:t>
            </a:r>
            <a:r>
              <a:rPr lang="en-US" sz="1200" dirty="0" smtClean="0"/>
              <a:t> &amp; Koehler, 2006</a:t>
            </a:r>
          </a:p>
          <a:p>
            <a:pPr algn="ctr"/>
            <a:r>
              <a:rPr lang="en-US" sz="1200" dirty="0" err="1" smtClean="0"/>
              <a:t>Beaudin</a:t>
            </a:r>
            <a:r>
              <a:rPr lang="en-US" sz="1200" dirty="0" smtClean="0"/>
              <a:t> &amp; Bowers,  1997</a:t>
            </a:r>
          </a:p>
          <a:p>
            <a:pPr algn="ctr"/>
            <a:r>
              <a:rPr lang="en-US" sz="1200" dirty="0" err="1" smtClean="0"/>
              <a:t>Trouche</a:t>
            </a:r>
            <a:r>
              <a:rPr lang="en-US" sz="1200" dirty="0" smtClean="0"/>
              <a:t>, 2005</a:t>
            </a:r>
          </a:p>
          <a:p>
            <a:pPr algn="ctr"/>
            <a:r>
              <a:rPr lang="en-US" sz="1200" dirty="0" smtClean="0"/>
              <a:t>Zbiek &amp; </a:t>
            </a:r>
            <a:r>
              <a:rPr lang="en-US" sz="1200" dirty="0" err="1" smtClean="0"/>
              <a:t>Hollebrands</a:t>
            </a:r>
            <a:r>
              <a:rPr lang="en-US" sz="1200" dirty="0" smtClean="0"/>
              <a:t>, 2008</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Symbolic Work?</a:t>
            </a:r>
            <a:endParaRPr lang="en-US" dirty="0"/>
          </a:p>
        </p:txBody>
      </p:sp>
      <p:sp>
        <p:nvSpPr>
          <p:cNvPr id="3" name="Content Placeholder 2"/>
          <p:cNvSpPr>
            <a:spLocks noGrp="1"/>
          </p:cNvSpPr>
          <p:nvPr>
            <p:ph idx="1"/>
          </p:nvPr>
        </p:nvSpPr>
        <p:spPr/>
        <p:txBody>
          <a:bodyPr>
            <a:normAutofit/>
          </a:bodyPr>
          <a:lstStyle/>
          <a:p>
            <a:r>
              <a:rPr lang="en-US" dirty="0" smtClean="0"/>
              <a:t>Let’s acknowledge the importance of knowing at least some by-hand procedures.</a:t>
            </a:r>
          </a:p>
          <a:p>
            <a:r>
              <a:rPr lang="en-US" dirty="0" smtClean="0"/>
              <a:t>Question how technology can be used to help students learn and learn about by-hand procedures</a:t>
            </a:r>
          </a:p>
          <a:p>
            <a:pPr lvl="1"/>
            <a:r>
              <a:rPr lang="en-US" dirty="0" smtClean="0"/>
              <a:t>Motivation</a:t>
            </a:r>
          </a:p>
          <a:p>
            <a:pPr lvl="1"/>
            <a:r>
              <a:rPr lang="en-US" dirty="0" smtClean="0"/>
              <a:t>Reflection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Pet Ward Task</a:t>
            </a:r>
            <a:endParaRPr lang="en-US" dirty="0"/>
          </a:p>
        </p:txBody>
      </p:sp>
      <p:pic>
        <p:nvPicPr>
          <p:cNvPr id="3" name="Picture 2"/>
          <p:cNvPicPr>
            <a:picLocks noChangeAspect="1"/>
          </p:cNvPicPr>
          <p:nvPr/>
        </p:nvPicPr>
        <p:blipFill>
          <a:blip r:embed="rId2"/>
          <a:stretch>
            <a:fillRect/>
          </a:stretch>
        </p:blipFill>
        <p:spPr>
          <a:xfrm>
            <a:off x="912813" y="2167501"/>
            <a:ext cx="7315200" cy="2985796"/>
          </a:xfrm>
          <a:prstGeom prst="rect">
            <a:avLst/>
          </a:prstGeom>
        </p:spPr>
      </p:pic>
      <p:sp>
        <p:nvSpPr>
          <p:cNvPr id="5" name="Horizontal Scroll 4"/>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Heid</a:t>
            </a:r>
            <a:r>
              <a:rPr lang="en-US" sz="1200" dirty="0" smtClean="0"/>
              <a:t> &amp; Zbiek, 1995, </a:t>
            </a:r>
            <a:r>
              <a:rPr lang="en-US" sz="1200" dirty="0" err="1" smtClean="0"/>
              <a:t>p</a:t>
            </a:r>
            <a:r>
              <a:rPr lang="en-US" sz="1200" dirty="0" smtClean="0"/>
              <a:t>. 652</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Responses</a:t>
            </a:r>
            <a:endParaRPr lang="en-US" dirty="0"/>
          </a:p>
        </p:txBody>
      </p:sp>
      <p:pic>
        <p:nvPicPr>
          <p:cNvPr id="4" name="Picture 3"/>
          <p:cNvPicPr>
            <a:picLocks noChangeAspect="1"/>
          </p:cNvPicPr>
          <p:nvPr/>
        </p:nvPicPr>
        <p:blipFill>
          <a:blip r:embed="rId2"/>
          <a:stretch>
            <a:fillRect/>
          </a:stretch>
        </p:blipFill>
        <p:spPr>
          <a:xfrm>
            <a:off x="912813" y="1453362"/>
            <a:ext cx="7315200" cy="3951276"/>
          </a:xfrm>
          <a:prstGeom prst="rect">
            <a:avLst/>
          </a:prstGeom>
        </p:spPr>
      </p:pic>
      <p:sp>
        <p:nvSpPr>
          <p:cNvPr id="5" name="Horizontal Scroll 4"/>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Heid</a:t>
            </a:r>
            <a:r>
              <a:rPr lang="en-US" sz="1200" dirty="0" smtClean="0"/>
              <a:t> &amp; Zbiek, 1995, </a:t>
            </a:r>
            <a:r>
              <a:rPr lang="en-US" sz="1200" dirty="0" err="1" smtClean="0"/>
              <a:t>p</a:t>
            </a:r>
            <a:r>
              <a:rPr lang="en-US" sz="1200" dirty="0" smtClean="0"/>
              <a:t>. 652</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Representations</a:t>
            </a:r>
            <a:endParaRPr lang="en-US" dirty="0"/>
          </a:p>
        </p:txBody>
      </p:sp>
      <p:pic>
        <p:nvPicPr>
          <p:cNvPr id="3" name="Picture 2"/>
          <p:cNvPicPr>
            <a:picLocks noChangeAspect="1"/>
          </p:cNvPicPr>
          <p:nvPr/>
        </p:nvPicPr>
        <p:blipFill>
          <a:blip r:embed="rId2"/>
          <a:stretch>
            <a:fillRect/>
          </a:stretch>
        </p:blipFill>
        <p:spPr>
          <a:xfrm>
            <a:off x="457200" y="1664179"/>
            <a:ext cx="4114800" cy="4200884"/>
          </a:xfrm>
          <a:prstGeom prst="rect">
            <a:avLst/>
          </a:prstGeom>
        </p:spPr>
      </p:pic>
      <p:pic>
        <p:nvPicPr>
          <p:cNvPr id="4" name="Picture 3"/>
          <p:cNvPicPr>
            <a:picLocks noChangeAspect="1"/>
          </p:cNvPicPr>
          <p:nvPr/>
        </p:nvPicPr>
        <p:blipFill>
          <a:blip r:embed="rId3"/>
          <a:stretch>
            <a:fillRect/>
          </a:stretch>
        </p:blipFill>
        <p:spPr>
          <a:xfrm>
            <a:off x="4918984" y="1658823"/>
            <a:ext cx="2969534" cy="4206240"/>
          </a:xfrm>
          <a:prstGeom prst="rect">
            <a:avLst/>
          </a:prstGeom>
        </p:spPr>
      </p:pic>
      <p:sp>
        <p:nvSpPr>
          <p:cNvPr id="5" name="Oval Callout 4"/>
          <p:cNvSpPr/>
          <p:nvPr/>
        </p:nvSpPr>
        <p:spPr>
          <a:xfrm>
            <a:off x="2885218" y="3429000"/>
            <a:ext cx="3575461" cy="2852610"/>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This is the first time that students EVER begged me to teach them how to combine like terms!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CIA Results</a:t>
            </a:r>
            <a:endParaRPr lang="en-US" dirty="0"/>
          </a:p>
        </p:txBody>
      </p:sp>
      <p:sp>
        <p:nvSpPr>
          <p:cNvPr id="3" name="Content Placeholder 2"/>
          <p:cNvSpPr>
            <a:spLocks noGrp="1"/>
          </p:cNvSpPr>
          <p:nvPr>
            <p:ph idx="1"/>
          </p:nvPr>
        </p:nvSpPr>
        <p:spPr/>
        <p:txBody>
          <a:bodyPr/>
          <a:lstStyle/>
          <a:p>
            <a:r>
              <a:rPr lang="en-US" dirty="0" smtClean="0"/>
              <a:t>Learned by-hand methods faster</a:t>
            </a:r>
          </a:p>
          <a:p>
            <a:r>
              <a:rPr lang="en-US" dirty="0" smtClean="0"/>
              <a:t>Learned by-hand methods nearly as well</a:t>
            </a:r>
          </a:p>
          <a:p>
            <a:r>
              <a:rPr lang="en-US" dirty="0" smtClean="0"/>
              <a:t>Appreciated efficiency</a:t>
            </a:r>
          </a:p>
          <a:p>
            <a:r>
              <a:rPr lang="en-US" dirty="0" smtClean="0"/>
              <a:t>“Changed the winners”</a:t>
            </a:r>
            <a:endParaRPr lang="en-US" dirty="0"/>
          </a:p>
        </p:txBody>
      </p:sp>
      <p:sp>
        <p:nvSpPr>
          <p:cNvPr id="4" name="Horizontal Scroll 3"/>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Heid</a:t>
            </a:r>
            <a:r>
              <a:rPr lang="en-US" sz="1400" dirty="0" smtClean="0"/>
              <a:t> &amp; Zbiek, 1995</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a:t>
            </a:r>
            <a:endParaRPr lang="en-US" dirty="0"/>
          </a:p>
        </p:txBody>
      </p:sp>
      <p:sp>
        <p:nvSpPr>
          <p:cNvPr id="3" name="Content Placeholder 2"/>
          <p:cNvSpPr>
            <a:spLocks noGrp="1"/>
          </p:cNvSpPr>
          <p:nvPr>
            <p:ph idx="1"/>
          </p:nvPr>
        </p:nvSpPr>
        <p:spPr/>
        <p:txBody>
          <a:bodyPr/>
          <a:lstStyle/>
          <a:p>
            <a:r>
              <a:rPr lang="en-US" dirty="0" smtClean="0"/>
              <a:t>Motivation or attitude bump with the start of technology use might disappear.</a:t>
            </a:r>
          </a:p>
          <a:p>
            <a:r>
              <a:rPr lang="en-US" dirty="0" smtClean="0"/>
              <a:t>Example: CAS use in “college algebra” settings</a:t>
            </a:r>
            <a:endParaRPr lang="en-US" dirty="0"/>
          </a:p>
        </p:txBody>
      </p:sp>
      <p:sp>
        <p:nvSpPr>
          <p:cNvPr id="5" name="Horizontal Scroll 4"/>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Zbiek, 2003</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Skills, Concepts, … or Techniques?</a:t>
            </a:r>
            <a:endParaRPr lang="en-US" dirty="0"/>
          </a:p>
        </p:txBody>
      </p:sp>
      <p:sp>
        <p:nvSpPr>
          <p:cNvPr id="3" name="Content Placeholder 2"/>
          <p:cNvSpPr>
            <a:spLocks noGrp="1"/>
          </p:cNvSpPr>
          <p:nvPr>
            <p:ph idx="1"/>
          </p:nvPr>
        </p:nvSpPr>
        <p:spPr/>
        <p:txBody>
          <a:bodyPr/>
          <a:lstStyle/>
          <a:p>
            <a:r>
              <a:rPr lang="en-US" dirty="0" smtClean="0"/>
              <a:t>Developing a model required more the machine procedure, even if it was only reasoning about R</a:t>
            </a:r>
            <a:r>
              <a:rPr lang="en-US" baseline="30000" dirty="0" smtClean="0"/>
              <a:t>2</a:t>
            </a:r>
            <a:r>
              <a:rPr lang="en-US" dirty="0" smtClean="0"/>
              <a:t>.</a:t>
            </a:r>
            <a:endParaRPr lang="en-US" baseline="30000" dirty="0" smtClean="0"/>
          </a:p>
          <a:p>
            <a:r>
              <a:rPr lang="en-US" i="1" dirty="0" smtClean="0"/>
              <a:t>“</a:t>
            </a:r>
            <a:r>
              <a:rPr lang="en-US" b="1" i="1" u="sng" dirty="0" smtClean="0"/>
              <a:t>technique</a:t>
            </a:r>
            <a:r>
              <a:rPr lang="en-US" i="1" dirty="0" smtClean="0"/>
              <a:t>, </a:t>
            </a:r>
            <a:r>
              <a:rPr lang="en-US" dirty="0" smtClean="0"/>
              <a:t>the nature of technical capacity that goes beyond rote application of procedures.” </a:t>
            </a:r>
            <a:r>
              <a:rPr lang="en-US" sz="1600" dirty="0" smtClean="0"/>
              <a:t>(</a:t>
            </a:r>
            <a:r>
              <a:rPr lang="en-US" sz="1600" dirty="0" err="1" smtClean="0"/>
              <a:t>p</a:t>
            </a:r>
            <a:r>
              <a:rPr lang="en-US" sz="1600" dirty="0" smtClean="0"/>
              <a:t>. 1179, emphasis added)</a:t>
            </a:r>
            <a:endParaRPr lang="en-US" dirty="0" smtClean="0"/>
          </a:p>
          <a:p>
            <a:r>
              <a:rPr lang="en-US" dirty="0" smtClean="0"/>
              <a:t>A technique is a method for carrying out, or the ability to perform, a task. … using a technique involves not only routine work. …complex reasoning is required. </a:t>
            </a:r>
            <a:r>
              <a:rPr lang="en-US" sz="1600" dirty="0" smtClean="0"/>
              <a:t>(</a:t>
            </a:r>
            <a:r>
              <a:rPr lang="en-US" sz="1600" dirty="0" err="1" smtClean="0"/>
              <a:t>p</a:t>
            </a:r>
            <a:r>
              <a:rPr lang="en-US" sz="1600" dirty="0" smtClean="0"/>
              <a:t>. 128)</a:t>
            </a:r>
            <a:endParaRPr lang="en-US" dirty="0"/>
          </a:p>
        </p:txBody>
      </p:sp>
      <p:sp>
        <p:nvSpPr>
          <p:cNvPr id="4" name="Horizontal Scroll 3"/>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Hitt</a:t>
            </a:r>
            <a:r>
              <a:rPr lang="en-US" sz="1200" dirty="0" smtClean="0"/>
              <a:t> &amp; Kieran, 2009, </a:t>
            </a:r>
            <a:r>
              <a:rPr lang="en-US" sz="1200" dirty="0" err="1" smtClean="0"/>
              <a:t>p</a:t>
            </a:r>
            <a:r>
              <a:rPr lang="en-US" sz="1200" dirty="0" smtClean="0"/>
              <a:t>. 128</a:t>
            </a:r>
          </a:p>
          <a:p>
            <a:pPr algn="ctr"/>
            <a:r>
              <a:rPr lang="en-US" sz="1200" dirty="0" smtClean="0"/>
              <a:t>Zbiek et al., 2007, </a:t>
            </a:r>
            <a:r>
              <a:rPr lang="en-US" sz="1200" dirty="0" err="1" smtClean="0"/>
              <a:t>p</a:t>
            </a:r>
            <a:r>
              <a:rPr lang="en-US" sz="1200" dirty="0" smtClean="0"/>
              <a:t>. 1179</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Tasks to Develop Techniques</a:t>
            </a:r>
            <a:endParaRPr lang="en-US" dirty="0"/>
          </a:p>
        </p:txBody>
      </p:sp>
      <p:sp>
        <p:nvSpPr>
          <p:cNvPr id="3" name="Content Placeholder 2"/>
          <p:cNvSpPr>
            <a:spLocks noGrp="1"/>
          </p:cNvSpPr>
          <p:nvPr>
            <p:ph idx="1"/>
          </p:nvPr>
        </p:nvSpPr>
        <p:spPr>
          <a:xfrm>
            <a:off x="914400" y="1735138"/>
            <a:ext cx="3960579" cy="4056062"/>
          </a:xfrm>
        </p:spPr>
        <p:txBody>
          <a:bodyPr/>
          <a:lstStyle/>
          <a:p>
            <a:r>
              <a:rPr lang="en-US" dirty="0" smtClean="0"/>
              <a:t>Paper and pencil “solution”</a:t>
            </a:r>
          </a:p>
          <a:p>
            <a:r>
              <a:rPr lang="en-US" dirty="0" smtClean="0"/>
              <a:t>CAS “solution”</a:t>
            </a:r>
          </a:p>
          <a:p>
            <a:r>
              <a:rPr lang="en-US" dirty="0" smtClean="0"/>
              <a:t>Reflection and resolution</a:t>
            </a:r>
            <a:endParaRPr lang="en-US" dirty="0"/>
          </a:p>
        </p:txBody>
      </p:sp>
      <p:pic>
        <p:nvPicPr>
          <p:cNvPr id="4" name="Picture 3"/>
          <p:cNvPicPr>
            <a:picLocks noChangeAspect="1"/>
          </p:cNvPicPr>
          <p:nvPr/>
        </p:nvPicPr>
        <p:blipFill>
          <a:blip r:embed="rId2"/>
          <a:stretch>
            <a:fillRect/>
          </a:stretch>
        </p:blipFill>
        <p:spPr>
          <a:xfrm>
            <a:off x="914400" y="3429000"/>
            <a:ext cx="7251700" cy="1587500"/>
          </a:xfrm>
          <a:prstGeom prst="rect">
            <a:avLst/>
          </a:prstGeom>
        </p:spPr>
      </p:pic>
      <p:pic>
        <p:nvPicPr>
          <p:cNvPr id="5" name="Picture 4"/>
          <p:cNvPicPr>
            <a:picLocks noChangeAspect="1"/>
          </p:cNvPicPr>
          <p:nvPr/>
        </p:nvPicPr>
        <p:blipFill>
          <a:blip r:embed="rId3"/>
          <a:stretch>
            <a:fillRect/>
          </a:stretch>
        </p:blipFill>
        <p:spPr>
          <a:xfrm>
            <a:off x="927100" y="5016500"/>
            <a:ext cx="3644900" cy="1168400"/>
          </a:xfrm>
          <a:prstGeom prst="rect">
            <a:avLst/>
          </a:prstGeom>
        </p:spPr>
      </p:pic>
      <p:sp>
        <p:nvSpPr>
          <p:cNvPr id="6" name="Rectangle 5"/>
          <p:cNvSpPr/>
          <p:nvPr/>
        </p:nvSpPr>
        <p:spPr>
          <a:xfrm>
            <a:off x="4874979" y="5016500"/>
            <a:ext cx="1051466"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Horizontal Scroll 6"/>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Guzman, Kieran, &amp; Martinez, 2010</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Tasks, and Teacher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Results given by the CAS provoked in students … the use of the CAS in the context of the designed task led the students to rethink their techniques and explanations and provoked a theoretical reflection that could explain for them the results given by the CAS. </a:t>
            </a:r>
          </a:p>
          <a:p>
            <a:r>
              <a:rPr lang="en-US" dirty="0" smtClean="0"/>
              <a:t>However, such theoretical reflection was not enough …. These results thus suggest that, in spite of good tasks and the use of CAS, in order for students to more fully understand rational expressions and their simplification, including the relation between polynomial division and factored forms within rational expressions, the importance of teacher intervention is inescapable.</a:t>
            </a:r>
          </a:p>
          <a:p>
            <a:endParaRPr lang="en-US" dirty="0"/>
          </a:p>
        </p:txBody>
      </p:sp>
      <p:sp>
        <p:nvSpPr>
          <p:cNvPr id="4" name="Horizontal Scroll 3"/>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Guzman, Kieran, &amp; Martinez, 2010, </a:t>
            </a:r>
            <a:r>
              <a:rPr lang="en-US" sz="1200" dirty="0" err="1" smtClean="0"/>
              <a:t>p</a:t>
            </a:r>
            <a:r>
              <a:rPr lang="en-US" sz="1200" dirty="0" smtClean="0"/>
              <a:t>. </a:t>
            </a:r>
            <a:r>
              <a:rPr lang="en-US" sz="1200" smtClean="0"/>
              <a:t>1501</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and Teaching</a:t>
            </a:r>
            <a:endParaRPr lang="en-US" dirty="0"/>
          </a:p>
        </p:txBody>
      </p:sp>
      <p:grpSp>
        <p:nvGrpSpPr>
          <p:cNvPr id="3" name="Group 13"/>
          <p:cNvGrpSpPr/>
          <p:nvPr/>
        </p:nvGrpSpPr>
        <p:grpSpPr>
          <a:xfrm>
            <a:off x="1192848" y="2247881"/>
            <a:ext cx="6784176" cy="2362238"/>
            <a:chOff x="1392851" y="190481"/>
            <a:chExt cx="6784176" cy="2362238"/>
          </a:xfrm>
        </p:grpSpPr>
        <p:sp>
          <p:nvSpPr>
            <p:cNvPr id="5" name="Right Arrow Callout 4"/>
            <p:cNvSpPr/>
            <p:nvPr/>
          </p:nvSpPr>
          <p:spPr>
            <a:xfrm>
              <a:off x="1392851" y="190481"/>
              <a:ext cx="3605027" cy="2362238"/>
            </a:xfrm>
            <a:prstGeom prst="right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Research</a:t>
              </a:r>
              <a:endParaRPr lang="en-US" sz="4000" dirty="0"/>
            </a:p>
          </p:txBody>
        </p:sp>
        <p:sp>
          <p:nvSpPr>
            <p:cNvPr id="8" name="Rectangle 7"/>
            <p:cNvSpPr/>
            <p:nvPr/>
          </p:nvSpPr>
          <p:spPr>
            <a:xfrm>
              <a:off x="5841953" y="190481"/>
              <a:ext cx="2335074" cy="23622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Practice</a:t>
              </a:r>
              <a:endParaRPr lang="en-US" sz="4000" dirty="0"/>
            </a:p>
          </p:txBody>
        </p:sp>
      </p:grpSp>
      <p:grpSp>
        <p:nvGrpSpPr>
          <p:cNvPr id="4" name="Group 12"/>
          <p:cNvGrpSpPr/>
          <p:nvPr/>
        </p:nvGrpSpPr>
        <p:grpSpPr>
          <a:xfrm>
            <a:off x="1192848" y="2219900"/>
            <a:ext cx="6784176" cy="2390219"/>
            <a:chOff x="1392851" y="2552719"/>
            <a:chExt cx="6784176" cy="2390219"/>
          </a:xfrm>
        </p:grpSpPr>
        <p:sp>
          <p:nvSpPr>
            <p:cNvPr id="6" name="Left Arrow Callout 5"/>
            <p:cNvSpPr/>
            <p:nvPr/>
          </p:nvSpPr>
          <p:spPr>
            <a:xfrm>
              <a:off x="4572000" y="2580700"/>
              <a:ext cx="3605027" cy="2362238"/>
            </a:xfrm>
            <a:prstGeom prst="leftArrowCallou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smtClean="0"/>
                <a:t>Practice</a:t>
              </a:r>
              <a:endParaRPr lang="en-US" sz="4000" dirty="0"/>
            </a:p>
          </p:txBody>
        </p:sp>
        <p:sp>
          <p:nvSpPr>
            <p:cNvPr id="9" name="Rectangle 8"/>
            <p:cNvSpPr/>
            <p:nvPr/>
          </p:nvSpPr>
          <p:spPr>
            <a:xfrm>
              <a:off x="1392851" y="2552719"/>
              <a:ext cx="2335074" cy="236223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4000" dirty="0" smtClean="0"/>
                <a:t>Research</a:t>
              </a:r>
              <a:endParaRPr lang="en-US" sz="4000" dirty="0"/>
            </a:p>
          </p:txBody>
        </p:sp>
      </p:grpSp>
      <p:grpSp>
        <p:nvGrpSpPr>
          <p:cNvPr id="12" name="Group 11"/>
          <p:cNvGrpSpPr/>
          <p:nvPr/>
        </p:nvGrpSpPr>
        <p:grpSpPr>
          <a:xfrm>
            <a:off x="1193946" y="2247881"/>
            <a:ext cx="6781981" cy="2362238"/>
            <a:chOff x="1395046" y="2733100"/>
            <a:chExt cx="6781981" cy="2362238"/>
          </a:xfrm>
        </p:grpSpPr>
        <p:sp>
          <p:nvSpPr>
            <p:cNvPr id="10" name="Right Arrow Callout 9"/>
            <p:cNvSpPr/>
            <p:nvPr/>
          </p:nvSpPr>
          <p:spPr>
            <a:xfrm>
              <a:off x="1395046" y="2733100"/>
              <a:ext cx="3605027" cy="2362238"/>
            </a:xfrm>
            <a:prstGeom prst="righ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00" dirty="0" smtClean="0"/>
                <a:t>Research</a:t>
              </a:r>
              <a:endParaRPr lang="en-US" sz="4000" dirty="0"/>
            </a:p>
          </p:txBody>
        </p:sp>
        <p:sp>
          <p:nvSpPr>
            <p:cNvPr id="11" name="Left Arrow Callout 10"/>
            <p:cNvSpPr/>
            <p:nvPr/>
          </p:nvSpPr>
          <p:spPr>
            <a:xfrm>
              <a:off x="4572000" y="2733100"/>
              <a:ext cx="3605027" cy="2362238"/>
            </a:xfrm>
            <a:prstGeom prst="left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000" dirty="0" smtClean="0"/>
                <a:t>Practice</a:t>
              </a:r>
              <a:endParaRPr lang="en-US" sz="3600" dirty="0"/>
            </a:p>
          </p:txBody>
        </p:sp>
      </p:grpSp>
      <p:grpSp>
        <p:nvGrpSpPr>
          <p:cNvPr id="13" name="Group 15"/>
          <p:cNvGrpSpPr/>
          <p:nvPr/>
        </p:nvGrpSpPr>
        <p:grpSpPr>
          <a:xfrm>
            <a:off x="1192848" y="2219900"/>
            <a:ext cx="6784176" cy="2390219"/>
            <a:chOff x="1392851" y="3733838"/>
            <a:chExt cx="6784176" cy="2390219"/>
          </a:xfrm>
        </p:grpSpPr>
        <p:sp>
          <p:nvSpPr>
            <p:cNvPr id="7" name="Up Arrow Callout 6"/>
            <p:cNvSpPr/>
            <p:nvPr/>
          </p:nvSpPr>
          <p:spPr>
            <a:xfrm>
              <a:off x="1392851" y="3761819"/>
              <a:ext cx="3004189" cy="2362238"/>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Research</a:t>
              </a:r>
              <a:endParaRPr lang="en-US" dirty="0"/>
            </a:p>
          </p:txBody>
        </p:sp>
        <p:sp>
          <p:nvSpPr>
            <p:cNvPr id="15" name="Up Arrow Callout 14"/>
            <p:cNvSpPr/>
            <p:nvPr/>
          </p:nvSpPr>
          <p:spPr>
            <a:xfrm>
              <a:off x="5172838" y="3733838"/>
              <a:ext cx="3004189" cy="2362238"/>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Practice</a:t>
              </a:r>
              <a:endParaRPr lang="en-US" sz="4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139 0.14497 L -0.00156 -0.17555 " pathEditMode="relative" rAng="0" ptsTypes="AA">
                                      <p:cBhvr>
                                        <p:cTn id="30" dur="2000" fill="hold"/>
                                        <p:tgtEl>
                                          <p:spTgt spid="13"/>
                                        </p:tgtEl>
                                        <p:attrNameLst>
                                          <p:attrName>ppt_x</p:attrName>
                                          <p:attrName>ppt_y</p:attrName>
                                        </p:attrNameLst>
                                      </p:cBhvr>
                                      <p:rCtr x="0" y="-1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about Procedures</a:t>
            </a:r>
            <a:endParaRPr lang="en-US" dirty="0"/>
          </a:p>
        </p:txBody>
      </p:sp>
      <p:sp>
        <p:nvSpPr>
          <p:cNvPr id="3" name="Content Placeholder 2"/>
          <p:cNvSpPr>
            <a:spLocks noGrp="1"/>
          </p:cNvSpPr>
          <p:nvPr>
            <p:ph idx="1"/>
          </p:nvPr>
        </p:nvSpPr>
        <p:spPr/>
        <p:txBody>
          <a:bodyPr>
            <a:normAutofit fontScale="92500"/>
          </a:bodyPr>
          <a:lstStyle/>
          <a:p>
            <a:r>
              <a:rPr lang="en-US" dirty="0" smtClean="0"/>
              <a:t>Technology is good for more than checking answers.</a:t>
            </a:r>
          </a:p>
          <a:p>
            <a:r>
              <a:rPr lang="en-US" dirty="0" smtClean="0"/>
              <a:t>Results that challenge and intrigue students can motivate students to reason about symbolic procedures, including procedures that the students have not yet acquired.</a:t>
            </a:r>
          </a:p>
          <a:p>
            <a:r>
              <a:rPr lang="en-US" dirty="0" smtClean="0"/>
              <a:t>Tasks are carefully chosen and sequenced for use with the technology, and the tasks demand resolution of a mathematical dilemma in the students’ eyes.</a:t>
            </a:r>
          </a:p>
          <a:p>
            <a:r>
              <a:rPr lang="en-US" dirty="0" smtClean="0"/>
              <a:t>Teacher prompts reasoning and reflection to go beyond procedure and into technique.</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Connected Technology?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That’s all good with individual handhelds and desktops.  What happens when mathematics technology blends with communication/collaboration technology?</a:t>
            </a:r>
          </a:p>
          <a:p>
            <a:pPr lvl="1"/>
            <a:r>
              <a:rPr lang="en-US" dirty="0" smtClean="0"/>
              <a:t>“Show your work” and “look at our work.”</a:t>
            </a:r>
          </a:p>
          <a:p>
            <a:r>
              <a:rPr lang="en-US" b="1" i="1" u="sng" dirty="0" smtClean="0"/>
              <a:t>Within-multi-representations</a:t>
            </a:r>
            <a:r>
              <a:rPr lang="en-US" b="1" i="1" dirty="0" smtClean="0"/>
              <a:t> </a:t>
            </a:r>
            <a:r>
              <a:rPr lang="en-US" dirty="0" smtClean="0"/>
              <a:t>these focus on the interactions of students with the multi-representations supported by the software itself (e.g. TI-</a:t>
            </a:r>
            <a:r>
              <a:rPr lang="en-US" dirty="0" err="1" smtClean="0"/>
              <a:t>Nspire</a:t>
            </a:r>
            <a:r>
              <a:rPr lang="en-US" dirty="0" smtClean="0"/>
              <a:t>) … produced by a single student or by a small group of students using the same device.</a:t>
            </a:r>
          </a:p>
          <a:p>
            <a:r>
              <a:rPr lang="en-US" b="1" i="1" u="sng" dirty="0" smtClean="0"/>
              <a:t>Between-multi-representations</a:t>
            </a:r>
            <a:r>
              <a:rPr lang="en-US" dirty="0" smtClean="0"/>
              <a:t> these principally focus on the interactions that the instrument (e.g. TI-Navigator) triggers and supports amongst students in the classroom, because of the simultaneous access on the shared screen to the solutions produced by different students for the same task. </a:t>
            </a:r>
          </a:p>
          <a:p>
            <a:endParaRPr lang="en-US" dirty="0"/>
          </a:p>
        </p:txBody>
      </p:sp>
      <p:sp>
        <p:nvSpPr>
          <p:cNvPr id="4" name="Horizontal Scroll 3"/>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Arzarello</a:t>
            </a:r>
            <a:r>
              <a:rPr lang="en-US" sz="1200" dirty="0" smtClean="0"/>
              <a:t> &amp; </a:t>
            </a:r>
            <a:r>
              <a:rPr lang="en-US" sz="1200" dirty="0" err="1" smtClean="0"/>
              <a:t>Robutti</a:t>
            </a:r>
            <a:r>
              <a:rPr lang="en-US" sz="1200" dirty="0" smtClean="0"/>
              <a:t>, 2010</a:t>
            </a:r>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There’s More than Algebra?</a:t>
            </a:r>
            <a:endParaRPr lang="en-US" dirty="0"/>
          </a:p>
        </p:txBody>
      </p:sp>
      <p:sp>
        <p:nvSpPr>
          <p:cNvPr id="3" name="Content Placeholder 2"/>
          <p:cNvSpPr>
            <a:spLocks noGrp="1"/>
          </p:cNvSpPr>
          <p:nvPr>
            <p:ph idx="1"/>
          </p:nvPr>
        </p:nvSpPr>
        <p:spPr/>
        <p:txBody>
          <a:bodyPr/>
          <a:lstStyle/>
          <a:p>
            <a:r>
              <a:rPr lang="en-US" dirty="0" smtClean="0"/>
              <a:t>Research that does not directly address algebra (or function) can offer useful constructs.</a:t>
            </a:r>
          </a:p>
          <a:p>
            <a:r>
              <a:rPr lang="en-US" dirty="0" smtClean="0"/>
              <a:t>An example:</a:t>
            </a:r>
          </a:p>
          <a:p>
            <a:pPr>
              <a:buNone/>
            </a:pPr>
            <a:r>
              <a:rPr lang="en-US" dirty="0" smtClean="0"/>
              <a:t>	“Drag” in dynamic geometry environments </a:t>
            </a:r>
            <a:r>
              <a:rPr lang="en-US" dirty="0" err="1" smtClean="0">
                <a:sym typeface="Wingdings"/>
              </a:rPr>
              <a:t></a:t>
            </a:r>
            <a:r>
              <a:rPr lang="en-US" dirty="0" smtClean="0">
                <a:sym typeface="Wingdings"/>
              </a:rPr>
              <a:t> Dynamic CAS or graphing settings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 in Dynamic Geometry</a:t>
            </a:r>
            <a:endParaRPr lang="en-US" dirty="0"/>
          </a:p>
        </p:txBody>
      </p:sp>
      <p:sp>
        <p:nvSpPr>
          <p:cNvPr id="3" name="Content Placeholder 2"/>
          <p:cNvSpPr>
            <a:spLocks noGrp="1"/>
          </p:cNvSpPr>
          <p:nvPr>
            <p:ph idx="1"/>
          </p:nvPr>
        </p:nvSpPr>
        <p:spPr/>
        <p:txBody>
          <a:bodyPr>
            <a:normAutofit lnSpcReduction="10000"/>
          </a:bodyPr>
          <a:lstStyle/>
          <a:p>
            <a:r>
              <a:rPr lang="en-US" b="1" i="1" u="sng" dirty="0" smtClean="0"/>
              <a:t>Wandering dragging</a:t>
            </a:r>
            <a:r>
              <a:rPr lang="en-US" dirty="0" smtClean="0"/>
              <a:t>, a somewhat random type of dragging in which the student’s goal is to search for regularities or interesting results that occur when some object is dragged. </a:t>
            </a:r>
          </a:p>
          <a:p>
            <a:r>
              <a:rPr lang="en-US" b="1" i="1" u="sng" dirty="0" smtClean="0"/>
              <a:t>Lieu </a:t>
            </a:r>
            <a:r>
              <a:rPr lang="en-US" b="1" i="1" u="sng" dirty="0" err="1" smtClean="0"/>
              <a:t>muet</a:t>
            </a:r>
            <a:r>
              <a:rPr lang="en-US" b="1" i="1" u="sng" dirty="0" smtClean="0"/>
              <a:t> dragging</a:t>
            </a:r>
            <a:r>
              <a:rPr lang="en-US" b="1" i="1" dirty="0" smtClean="0"/>
              <a:t> </a:t>
            </a:r>
            <a:r>
              <a:rPr lang="en-US" dirty="0" smtClean="0"/>
              <a:t>(dragging in which the student tacitly or explicitly maintains some condition), the student’s goal is to preserve some regularity in the drawing.</a:t>
            </a:r>
          </a:p>
          <a:p>
            <a:r>
              <a:rPr lang="en-US" b="1" i="1" u="sng" dirty="0" smtClean="0"/>
              <a:t>Dragging test</a:t>
            </a:r>
            <a:r>
              <a:rPr lang="en-US" b="1" i="1" dirty="0" smtClean="0"/>
              <a:t> </a:t>
            </a:r>
            <a:r>
              <a:rPr lang="en-US" dirty="0" smtClean="0"/>
              <a:t>(dragging to test a hypothesis), has a different goal, namely, to determine whether a conjecture (the student’s or someone else’s) is true. </a:t>
            </a:r>
          </a:p>
        </p:txBody>
      </p:sp>
      <p:sp>
        <p:nvSpPr>
          <p:cNvPr id="5" name="Horizontal Scroll 4"/>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Arzarello</a:t>
            </a:r>
            <a:r>
              <a:rPr lang="en-US" sz="1200" dirty="0" smtClean="0"/>
              <a:t> et al., 1998</a:t>
            </a: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8" name="Group 7"/>
          <p:cNvGrpSpPr/>
          <p:nvPr/>
        </p:nvGrpSpPr>
        <p:grpSpPr>
          <a:xfrm>
            <a:off x="1220839" y="1537269"/>
            <a:ext cx="6608135" cy="5029200"/>
            <a:chOff x="1220839" y="1537269"/>
            <a:chExt cx="6608135" cy="5029200"/>
          </a:xfrm>
        </p:grpSpPr>
        <p:pic>
          <p:nvPicPr>
            <p:cNvPr id="5" name="Picture 4"/>
            <p:cNvPicPr>
              <a:picLocks noChangeAspect="1"/>
            </p:cNvPicPr>
            <p:nvPr/>
          </p:nvPicPr>
          <p:blipFill>
            <a:blip r:embed="rId2"/>
            <a:stretch>
              <a:fillRect/>
            </a:stretch>
          </p:blipFill>
          <p:spPr>
            <a:xfrm>
              <a:off x="1220839" y="1537269"/>
              <a:ext cx="6608135" cy="5029200"/>
            </a:xfrm>
            <a:prstGeom prst="rect">
              <a:avLst/>
            </a:prstGeom>
          </p:spPr>
        </p:pic>
        <p:sp>
          <p:nvSpPr>
            <p:cNvPr id="7" name="Rectangle 6"/>
            <p:cNvSpPr/>
            <p:nvPr/>
          </p:nvSpPr>
          <p:spPr>
            <a:xfrm>
              <a:off x="1220839" y="5721917"/>
              <a:ext cx="1851627"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b="1" i="1" dirty="0" smtClean="0"/>
                <a:t>Wandering</a:t>
              </a:r>
              <a:endParaRPr lang="en-US" dirty="0"/>
            </a:p>
          </p:txBody>
        </p:sp>
      </p:grpSp>
      <p:grpSp>
        <p:nvGrpSpPr>
          <p:cNvPr id="11" name="Group 10"/>
          <p:cNvGrpSpPr/>
          <p:nvPr/>
        </p:nvGrpSpPr>
        <p:grpSpPr>
          <a:xfrm>
            <a:off x="887437" y="1537269"/>
            <a:ext cx="7302548" cy="5029200"/>
            <a:chOff x="887437" y="1537269"/>
            <a:chExt cx="7302548" cy="5029200"/>
          </a:xfrm>
        </p:grpSpPr>
        <p:pic>
          <p:nvPicPr>
            <p:cNvPr id="6" name="Picture 5"/>
            <p:cNvPicPr>
              <a:picLocks noChangeAspect="1"/>
            </p:cNvPicPr>
            <p:nvPr/>
          </p:nvPicPr>
          <p:blipFill>
            <a:blip r:embed="rId3"/>
            <a:stretch>
              <a:fillRect/>
            </a:stretch>
          </p:blipFill>
          <p:spPr>
            <a:xfrm>
              <a:off x="887437" y="1537269"/>
              <a:ext cx="7302548" cy="5029200"/>
            </a:xfrm>
            <a:prstGeom prst="rect">
              <a:avLst/>
            </a:prstGeom>
          </p:spPr>
        </p:pic>
        <p:sp>
          <p:nvSpPr>
            <p:cNvPr id="10" name="Rectangle 9"/>
            <p:cNvSpPr/>
            <p:nvPr/>
          </p:nvSpPr>
          <p:spPr>
            <a:xfrm>
              <a:off x="1220839" y="4014439"/>
              <a:ext cx="1057150"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i="1" dirty="0" smtClean="0"/>
                <a:t>Lieu </a:t>
              </a:r>
              <a:r>
                <a:rPr lang="en-US" b="1" i="1" dirty="0" err="1" smtClean="0"/>
                <a:t>muet</a:t>
              </a:r>
              <a:r>
                <a:rPr lang="en-US" b="1" i="1" dirty="0" smtClean="0"/>
                <a:t> </a:t>
              </a:r>
              <a:endParaRPr lang="en-US" dirty="0"/>
            </a:p>
          </p:txBody>
        </p:sp>
      </p:grpSp>
      <p:grpSp>
        <p:nvGrpSpPr>
          <p:cNvPr id="13" name="Group 12"/>
          <p:cNvGrpSpPr/>
          <p:nvPr/>
        </p:nvGrpSpPr>
        <p:grpSpPr>
          <a:xfrm>
            <a:off x="944895" y="1537269"/>
            <a:ext cx="7160022" cy="5029200"/>
            <a:chOff x="944895" y="1537269"/>
            <a:chExt cx="7160022" cy="5029200"/>
          </a:xfrm>
        </p:grpSpPr>
        <p:pic>
          <p:nvPicPr>
            <p:cNvPr id="4" name="Picture 3"/>
            <p:cNvPicPr>
              <a:picLocks noChangeAspect="1"/>
            </p:cNvPicPr>
            <p:nvPr/>
          </p:nvPicPr>
          <p:blipFill>
            <a:blip r:embed="rId4"/>
            <a:stretch>
              <a:fillRect/>
            </a:stretch>
          </p:blipFill>
          <p:spPr>
            <a:xfrm>
              <a:off x="944895" y="1537269"/>
              <a:ext cx="7160022" cy="5029200"/>
            </a:xfrm>
            <a:prstGeom prst="rect">
              <a:avLst/>
            </a:prstGeom>
          </p:spPr>
        </p:pic>
        <p:sp>
          <p:nvSpPr>
            <p:cNvPr id="12" name="Rectangle 11"/>
            <p:cNvSpPr/>
            <p:nvPr/>
          </p:nvSpPr>
          <p:spPr>
            <a:xfrm>
              <a:off x="6091735" y="2403202"/>
              <a:ext cx="1271502"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i="1" dirty="0" smtClean="0"/>
                <a:t>Dragging test</a:t>
              </a:r>
              <a:endParaRPr lang="en-US" dirty="0"/>
            </a:p>
          </p:txBody>
        </p:sp>
      </p:grpSp>
      <p:sp>
        <p:nvSpPr>
          <p:cNvPr id="2" name="Title 1"/>
          <p:cNvSpPr>
            <a:spLocks noGrp="1"/>
          </p:cNvSpPr>
          <p:nvPr>
            <p:ph type="title"/>
          </p:nvPr>
        </p:nvSpPr>
        <p:spPr/>
        <p:txBody>
          <a:bodyPr/>
          <a:lstStyle/>
          <a:p>
            <a:r>
              <a:rPr lang="en-US" dirty="0" smtClean="0"/>
              <a:t>Examples of DGE Dragging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Parallels in “DAE*”</a:t>
            </a:r>
            <a:endParaRPr lang="en-US" dirty="0"/>
          </a:p>
        </p:txBody>
      </p:sp>
      <p:sp>
        <p:nvSpPr>
          <p:cNvPr id="4" name="Content Placeholder 3"/>
          <p:cNvSpPr>
            <a:spLocks noGrp="1"/>
          </p:cNvSpPr>
          <p:nvPr>
            <p:ph idx="1"/>
          </p:nvPr>
        </p:nvSpPr>
        <p:spPr/>
        <p:txBody>
          <a:bodyPr>
            <a:normAutofit/>
          </a:bodyPr>
          <a:lstStyle/>
          <a:p>
            <a:r>
              <a:rPr lang="en-US" dirty="0" err="1" smtClean="0"/>
              <a:t>Guin</a:t>
            </a:r>
            <a:r>
              <a:rPr lang="en-US" dirty="0" smtClean="0"/>
              <a:t> and </a:t>
            </a:r>
            <a:r>
              <a:rPr lang="en-US" dirty="0" err="1" smtClean="0"/>
              <a:t>Trouche</a:t>
            </a:r>
            <a:r>
              <a:rPr lang="en-US" dirty="0" smtClean="0"/>
              <a:t> (1999) observed in weaker students aged 15 to 16 “avoidance strategies” such as random trials and “zapping” to other commands in the same menu, similar to what Ball and Stacey (2005) reported.  </a:t>
            </a:r>
            <a:endParaRPr lang="en-US" dirty="0"/>
          </a:p>
        </p:txBody>
      </p:sp>
      <p:sp>
        <p:nvSpPr>
          <p:cNvPr id="3" name="TextBox 2"/>
          <p:cNvSpPr txBox="1"/>
          <p:nvPr/>
        </p:nvSpPr>
        <p:spPr>
          <a:xfrm>
            <a:off x="232142" y="5967040"/>
            <a:ext cx="5380229" cy="646331"/>
          </a:xfrm>
          <a:prstGeom prst="rect">
            <a:avLst/>
          </a:prstGeom>
          <a:noFill/>
        </p:spPr>
        <p:txBody>
          <a:bodyPr wrap="square" rtlCol="0">
            <a:spAutoFit/>
          </a:bodyPr>
          <a:lstStyle/>
          <a:p>
            <a:r>
              <a:rPr lang="en-US" i="1" dirty="0" smtClean="0"/>
              <a:t>DAE: My suggestion that we need to think about “dynamic algebra environments”</a:t>
            </a:r>
            <a:endParaRPr lang="en-US" i="1" dirty="0"/>
          </a:p>
        </p:txBody>
      </p:sp>
      <p:sp>
        <p:nvSpPr>
          <p:cNvPr id="5" name="Horizontal Scroll 4"/>
          <p:cNvSpPr/>
          <p:nvPr/>
        </p:nvSpPr>
        <p:spPr>
          <a:xfrm>
            <a:off x="6814047" y="5557404"/>
            <a:ext cx="2048310" cy="996782"/>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Guin</a:t>
            </a:r>
            <a:r>
              <a:rPr lang="en-US" sz="1200" dirty="0" smtClean="0"/>
              <a:t> &amp; </a:t>
            </a:r>
            <a:r>
              <a:rPr lang="en-US" sz="1200" dirty="0" err="1" smtClean="0"/>
              <a:t>Trouche</a:t>
            </a:r>
            <a:r>
              <a:rPr lang="en-US" sz="1200" dirty="0" smtClean="0"/>
              <a:t>, 1999</a:t>
            </a:r>
          </a:p>
          <a:p>
            <a:pPr algn="ctr"/>
            <a:r>
              <a:rPr lang="en-US" sz="1200" dirty="0" smtClean="0"/>
              <a:t>Ball &amp; Stacey, 2005,</a:t>
            </a:r>
          </a:p>
          <a:p>
            <a:pPr algn="ctr"/>
            <a:r>
              <a:rPr lang="en-US" sz="1200" dirty="0" smtClean="0"/>
              <a:t>Zbiek et al., 2007, </a:t>
            </a:r>
            <a:r>
              <a:rPr lang="en-US" sz="1200" dirty="0" err="1" smtClean="0"/>
              <a:t>p</a:t>
            </a:r>
            <a:r>
              <a:rPr lang="en-US" sz="1200" dirty="0" smtClean="0"/>
              <a:t>. 1185</a:t>
            </a:r>
            <a:endParaRPr 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7"/>
          <p:cNvGrpSpPr/>
          <p:nvPr/>
        </p:nvGrpSpPr>
        <p:grpSpPr>
          <a:xfrm>
            <a:off x="1220839" y="1537269"/>
            <a:ext cx="6608135" cy="5029200"/>
            <a:chOff x="1220839" y="1537269"/>
            <a:chExt cx="6608135" cy="5029200"/>
          </a:xfrm>
        </p:grpSpPr>
        <p:pic>
          <p:nvPicPr>
            <p:cNvPr id="5" name="Picture 4"/>
            <p:cNvPicPr>
              <a:picLocks noChangeAspect="1"/>
            </p:cNvPicPr>
            <p:nvPr/>
          </p:nvPicPr>
          <p:blipFill>
            <a:blip r:embed="rId2"/>
            <a:stretch>
              <a:fillRect/>
            </a:stretch>
          </p:blipFill>
          <p:spPr>
            <a:xfrm>
              <a:off x="1220839" y="1537269"/>
              <a:ext cx="6608135" cy="5029200"/>
            </a:xfrm>
            <a:prstGeom prst="rect">
              <a:avLst/>
            </a:prstGeom>
          </p:spPr>
        </p:pic>
        <p:sp>
          <p:nvSpPr>
            <p:cNvPr id="7" name="Rectangle 6"/>
            <p:cNvSpPr/>
            <p:nvPr/>
          </p:nvSpPr>
          <p:spPr>
            <a:xfrm>
              <a:off x="1220839" y="5721917"/>
              <a:ext cx="1851627" cy="36933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b="1" i="1" dirty="0" smtClean="0"/>
                <a:t>Wandering</a:t>
              </a:r>
              <a:endParaRPr lang="en-US" dirty="0"/>
            </a:p>
          </p:txBody>
        </p:sp>
      </p:grpSp>
      <p:grpSp>
        <p:nvGrpSpPr>
          <p:cNvPr id="8" name="Group 10"/>
          <p:cNvGrpSpPr/>
          <p:nvPr/>
        </p:nvGrpSpPr>
        <p:grpSpPr>
          <a:xfrm>
            <a:off x="887437" y="1537269"/>
            <a:ext cx="7302548" cy="5029200"/>
            <a:chOff x="887437" y="1537269"/>
            <a:chExt cx="7302548" cy="5029200"/>
          </a:xfrm>
        </p:grpSpPr>
        <p:pic>
          <p:nvPicPr>
            <p:cNvPr id="6" name="Picture 5"/>
            <p:cNvPicPr>
              <a:picLocks noChangeAspect="1"/>
            </p:cNvPicPr>
            <p:nvPr/>
          </p:nvPicPr>
          <p:blipFill>
            <a:blip r:embed="rId3"/>
            <a:stretch>
              <a:fillRect/>
            </a:stretch>
          </p:blipFill>
          <p:spPr>
            <a:xfrm>
              <a:off x="887437" y="1537269"/>
              <a:ext cx="7302548" cy="5029200"/>
            </a:xfrm>
            <a:prstGeom prst="rect">
              <a:avLst/>
            </a:prstGeom>
          </p:spPr>
        </p:pic>
        <p:sp>
          <p:nvSpPr>
            <p:cNvPr id="10" name="Rectangle 9"/>
            <p:cNvSpPr/>
            <p:nvPr/>
          </p:nvSpPr>
          <p:spPr>
            <a:xfrm>
              <a:off x="1220839" y="4014439"/>
              <a:ext cx="1057150"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i="1" dirty="0" smtClean="0"/>
                <a:t>Lieu </a:t>
              </a:r>
              <a:r>
                <a:rPr lang="en-US" b="1" i="1" dirty="0" err="1" smtClean="0"/>
                <a:t>muet</a:t>
              </a:r>
              <a:r>
                <a:rPr lang="en-US" b="1" i="1" dirty="0" smtClean="0"/>
                <a:t> </a:t>
              </a:r>
              <a:endParaRPr lang="en-US" dirty="0"/>
            </a:p>
          </p:txBody>
        </p:sp>
      </p:grpSp>
      <p:grpSp>
        <p:nvGrpSpPr>
          <p:cNvPr id="9" name="Group 12"/>
          <p:cNvGrpSpPr/>
          <p:nvPr/>
        </p:nvGrpSpPr>
        <p:grpSpPr>
          <a:xfrm>
            <a:off x="944895" y="1537269"/>
            <a:ext cx="7160022" cy="5029200"/>
            <a:chOff x="944895" y="1537269"/>
            <a:chExt cx="7160022" cy="5029200"/>
          </a:xfrm>
        </p:grpSpPr>
        <p:pic>
          <p:nvPicPr>
            <p:cNvPr id="4" name="Picture 3"/>
            <p:cNvPicPr>
              <a:picLocks noChangeAspect="1"/>
            </p:cNvPicPr>
            <p:nvPr/>
          </p:nvPicPr>
          <p:blipFill>
            <a:blip r:embed="rId4"/>
            <a:stretch>
              <a:fillRect/>
            </a:stretch>
          </p:blipFill>
          <p:spPr>
            <a:xfrm>
              <a:off x="944895" y="1537269"/>
              <a:ext cx="7160022" cy="5029200"/>
            </a:xfrm>
            <a:prstGeom prst="rect">
              <a:avLst/>
            </a:prstGeom>
          </p:spPr>
        </p:pic>
        <p:sp>
          <p:nvSpPr>
            <p:cNvPr id="12" name="Rectangle 11"/>
            <p:cNvSpPr/>
            <p:nvPr/>
          </p:nvSpPr>
          <p:spPr>
            <a:xfrm>
              <a:off x="6091735" y="2403202"/>
              <a:ext cx="1271502" cy="369332"/>
            </a:xfrm>
            <a:prstGeom prst="rect">
              <a:avLst/>
            </a:prstGeom>
          </p:spPr>
          <p:style>
            <a:lnRef idx="1">
              <a:schemeClr val="accent4"/>
            </a:lnRef>
            <a:fillRef idx="3">
              <a:schemeClr val="accent4"/>
            </a:fillRef>
            <a:effectRef idx="2">
              <a:schemeClr val="accent4"/>
            </a:effectRef>
            <a:fontRef idx="minor">
              <a:schemeClr val="lt1"/>
            </a:fontRef>
          </p:style>
          <p:txBody>
            <a:bodyPr wrap="none">
              <a:spAutoFit/>
            </a:bodyPr>
            <a:lstStyle/>
            <a:p>
              <a:r>
                <a:rPr lang="en-US" b="1" i="1" dirty="0" smtClean="0"/>
                <a:t>Dragging test</a:t>
              </a:r>
              <a:endParaRPr lang="en-US" dirty="0"/>
            </a:p>
          </p:txBody>
        </p:sp>
      </p:grpSp>
      <p:sp>
        <p:nvSpPr>
          <p:cNvPr id="2" name="Title 1"/>
          <p:cNvSpPr>
            <a:spLocks noGrp="1"/>
          </p:cNvSpPr>
          <p:nvPr>
            <p:ph type="title"/>
          </p:nvPr>
        </p:nvSpPr>
        <p:spPr/>
        <p:txBody>
          <a:bodyPr/>
          <a:lstStyle/>
          <a:p>
            <a:r>
              <a:rPr lang="en-US" dirty="0" smtClean="0"/>
              <a:t>Examples of DGE Dragging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for Learners?</a:t>
            </a:r>
            <a:endParaRPr lang="en-US" dirty="0"/>
          </a:p>
        </p:txBody>
      </p:sp>
      <p:sp>
        <p:nvSpPr>
          <p:cNvPr id="3" name="Content Placeholder 2"/>
          <p:cNvSpPr>
            <a:spLocks noGrp="1"/>
          </p:cNvSpPr>
          <p:nvPr>
            <p:ph idx="1"/>
          </p:nvPr>
        </p:nvSpPr>
        <p:spPr/>
        <p:txBody>
          <a:bodyPr/>
          <a:lstStyle/>
          <a:p>
            <a:r>
              <a:rPr lang="en-US" dirty="0" smtClean="0"/>
              <a:t>Feedback can alert user to an error but might not help the user to know why the error exists.</a:t>
            </a:r>
          </a:p>
          <a:p>
            <a:r>
              <a:rPr lang="en-US" dirty="0" smtClean="0"/>
              <a:t>Tutoring programs / intelligent tutors</a:t>
            </a:r>
          </a:p>
          <a:p>
            <a:r>
              <a:rPr lang="en-US" dirty="0" smtClean="0"/>
              <a:t>Possibility that pedagogical technology blends with mathematical technology</a:t>
            </a:r>
            <a:endParaRPr lang="en-US" dirty="0"/>
          </a:p>
        </p:txBody>
      </p:sp>
      <p:sp>
        <p:nvSpPr>
          <p:cNvPr id="4" name="Horizontal Scroll 3"/>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t>Koedinger</a:t>
            </a:r>
            <a:r>
              <a:rPr lang="en-US" sz="1400" dirty="0" smtClean="0"/>
              <a:t>, 1998</a:t>
            </a:r>
            <a:endParaRPr lang="en-US" sz="14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4" name="Content Placeholder 3"/>
          <p:cNvSpPr>
            <a:spLocks noGrp="1"/>
          </p:cNvSpPr>
          <p:nvPr>
            <p:ph idx="1"/>
          </p:nvPr>
        </p:nvSpPr>
        <p:spPr/>
        <p:txBody>
          <a:bodyPr>
            <a:normAutofit fontScale="85000" lnSpcReduction="10000"/>
          </a:bodyPr>
          <a:lstStyle/>
          <a:p>
            <a:r>
              <a:rPr lang="en-US" dirty="0" smtClean="0"/>
              <a:t>All those representations are great but the student, not only the technology, needs to link them.  Linking is more than translation; it requires connecting elements and characteristics.</a:t>
            </a:r>
          </a:p>
          <a:p>
            <a:r>
              <a:rPr lang="en-US" dirty="0" smtClean="0"/>
              <a:t>Reasoning and procedure thrive in harmony for students to develop mathematical/statistical models and techniques.</a:t>
            </a:r>
          </a:p>
          <a:p>
            <a:r>
              <a:rPr lang="en-US" dirty="0" smtClean="0"/>
              <a:t>Symbols are a challenge for some students. Symbols in technology settings can be overdone or underprivileged.</a:t>
            </a:r>
          </a:p>
          <a:p>
            <a:r>
              <a:rPr lang="en-US" dirty="0" smtClean="0"/>
              <a:t>Students and teachers develop a relationship to technology.</a:t>
            </a:r>
          </a:p>
          <a:p>
            <a:r>
              <a:rPr lang="en-US" dirty="0" smtClean="0"/>
              <a:t>Mathematical and pedagogical feedback can be great if students use it, and it should be rationale beyond judgment.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Lurking Questions</a:t>
            </a:r>
            <a:endParaRPr lang="en-US" dirty="0"/>
          </a:p>
        </p:txBody>
      </p:sp>
      <p:sp>
        <p:nvSpPr>
          <p:cNvPr id="3" name="Content Placeholder 2"/>
          <p:cNvSpPr>
            <a:spLocks noGrp="1"/>
          </p:cNvSpPr>
          <p:nvPr>
            <p:ph idx="1"/>
          </p:nvPr>
        </p:nvSpPr>
        <p:spPr/>
        <p:txBody>
          <a:bodyPr>
            <a:normAutofit/>
          </a:bodyPr>
          <a:lstStyle/>
          <a:p>
            <a:r>
              <a:rPr lang="en-US" dirty="0" smtClean="0"/>
              <a:t>What are the effects on understanding of function, procedures, modeling, and other things of representations that are fully bi-directionally linked in technology?</a:t>
            </a:r>
          </a:p>
          <a:p>
            <a:r>
              <a:rPr lang="en-US" dirty="0" smtClean="0"/>
              <a:t>How can students capitalize on </a:t>
            </a:r>
            <a:r>
              <a:rPr lang="en-US" u="sng" dirty="0" smtClean="0"/>
              <a:t>linked</a:t>
            </a:r>
            <a:r>
              <a:rPr lang="en-US" dirty="0" smtClean="0"/>
              <a:t> </a:t>
            </a:r>
            <a:r>
              <a:rPr lang="en-US" u="sng" dirty="0" smtClean="0"/>
              <a:t>multiple</a:t>
            </a:r>
            <a:r>
              <a:rPr lang="en-US" dirty="0" smtClean="0"/>
              <a:t> representations and </a:t>
            </a:r>
            <a:r>
              <a:rPr lang="en-US" u="sng" dirty="0" smtClean="0"/>
              <a:t>mathematical</a:t>
            </a:r>
            <a:r>
              <a:rPr lang="en-US" dirty="0" smtClean="0"/>
              <a:t> feedback </a:t>
            </a:r>
          </a:p>
          <a:p>
            <a:pPr lvl="1"/>
            <a:r>
              <a:rPr lang="en-US" dirty="0" smtClean="0"/>
              <a:t>To develop robust understanding of symbols? </a:t>
            </a:r>
          </a:p>
          <a:p>
            <a:pPr lvl="1"/>
            <a:r>
              <a:rPr lang="en-US" dirty="0" smtClean="0"/>
              <a:t>To develop </a:t>
            </a:r>
            <a:r>
              <a:rPr lang="en-US" b="1" i="1" u="sng" dirty="0" smtClean="0"/>
              <a:t>representational fluency</a:t>
            </a:r>
            <a:r>
              <a:rPr lang="en-US" dirty="0" smtClean="0"/>
              <a:t>? </a:t>
            </a:r>
          </a:p>
          <a:p>
            <a:pPr lvl="1"/>
            <a:r>
              <a:rPr lang="en-US" dirty="0" smtClean="0"/>
              <a:t>To develop techniques?</a:t>
            </a:r>
          </a:p>
        </p:txBody>
      </p:sp>
      <p:sp>
        <p:nvSpPr>
          <p:cNvPr id="4" name="Horizontal Scroll 3"/>
          <p:cNvSpPr/>
          <p:nvPr/>
        </p:nvSpPr>
        <p:spPr>
          <a:xfrm>
            <a:off x="6814047" y="5791200"/>
            <a:ext cx="2048310" cy="762986"/>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200" dirty="0" smtClean="0"/>
              <a:t>Sandoval, Bell, Coleman,</a:t>
            </a:r>
          </a:p>
          <a:p>
            <a:pPr algn="ctr"/>
            <a:r>
              <a:rPr lang="en-US" sz="1200" dirty="0" err="1" smtClean="0"/>
              <a:t>Enyedy</a:t>
            </a:r>
            <a:r>
              <a:rPr lang="en-US" sz="1200" dirty="0" smtClean="0"/>
              <a:t>, &amp; </a:t>
            </a:r>
            <a:r>
              <a:rPr lang="en-US" sz="1200" dirty="0" err="1" smtClean="0"/>
              <a:t>Suthers</a:t>
            </a:r>
            <a:r>
              <a:rPr lang="en-US" sz="1200" dirty="0" smtClean="0"/>
              <a:t>, 2000</a:t>
            </a:r>
          </a:p>
          <a:p>
            <a:pPr algn="ctr"/>
            <a:r>
              <a:rPr lang="en-US" sz="1200" dirty="0" smtClean="0"/>
              <a:t>Zbiek et al., 2007</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Biases</a:t>
            </a:r>
            <a:endParaRPr lang="en-US" dirty="0"/>
          </a:p>
        </p:txBody>
      </p:sp>
      <p:sp>
        <p:nvSpPr>
          <p:cNvPr id="4" name="Text Placeholder 3"/>
          <p:cNvSpPr>
            <a:spLocks noGrp="1"/>
          </p:cNvSpPr>
          <p:nvPr>
            <p:ph type="body" idx="1"/>
          </p:nvPr>
        </p:nvSpPr>
        <p:spPr/>
        <p:txBody>
          <a:bodyPr/>
          <a:lstStyle/>
          <a:p>
            <a:r>
              <a:rPr lang="en-US" dirty="0" smtClean="0"/>
              <a:t>Using Literature</a:t>
            </a:r>
            <a:endParaRPr lang="en-US" dirty="0"/>
          </a:p>
        </p:txBody>
      </p:sp>
      <p:sp>
        <p:nvSpPr>
          <p:cNvPr id="3" name="Content Placeholder 2"/>
          <p:cNvSpPr>
            <a:spLocks noGrp="1"/>
          </p:cNvSpPr>
          <p:nvPr>
            <p:ph sz="half" idx="2"/>
          </p:nvPr>
        </p:nvSpPr>
        <p:spPr/>
        <p:txBody>
          <a:bodyPr/>
          <a:lstStyle/>
          <a:p>
            <a:r>
              <a:rPr lang="en-US" dirty="0" smtClean="0"/>
              <a:t>Laundry lists are inadequate.</a:t>
            </a:r>
          </a:p>
          <a:p>
            <a:r>
              <a:rPr lang="en-US" dirty="0" smtClean="0"/>
              <a:t>Summaries are helpful.</a:t>
            </a:r>
          </a:p>
          <a:p>
            <a:r>
              <a:rPr lang="en-US" dirty="0" smtClean="0"/>
              <a:t>Syntheses are useful.</a:t>
            </a:r>
          </a:p>
          <a:p>
            <a:r>
              <a:rPr lang="en-US" dirty="0" smtClean="0"/>
              <a:t>Digging more deeply into the literature and probing beyond the surface is necessary.</a:t>
            </a:r>
            <a:endParaRPr lang="en-US" dirty="0"/>
          </a:p>
        </p:txBody>
      </p:sp>
      <p:sp>
        <p:nvSpPr>
          <p:cNvPr id="5" name="Text Placeholder 4"/>
          <p:cNvSpPr>
            <a:spLocks noGrp="1"/>
          </p:cNvSpPr>
          <p:nvPr>
            <p:ph type="body" sz="quarter" idx="3"/>
          </p:nvPr>
        </p:nvSpPr>
        <p:spPr/>
        <p:txBody>
          <a:bodyPr/>
          <a:lstStyle/>
          <a:p>
            <a:r>
              <a:rPr lang="en-US" dirty="0" smtClean="0"/>
              <a:t>Using Research</a:t>
            </a:r>
            <a:endParaRPr lang="en-US" dirty="0"/>
          </a:p>
        </p:txBody>
      </p:sp>
      <p:sp>
        <p:nvSpPr>
          <p:cNvPr id="6" name="Content Placeholder 5"/>
          <p:cNvSpPr>
            <a:spLocks noGrp="1"/>
          </p:cNvSpPr>
          <p:nvPr>
            <p:ph sz="quarter" idx="4"/>
          </p:nvPr>
        </p:nvSpPr>
        <p:spPr/>
        <p:txBody>
          <a:bodyPr/>
          <a:lstStyle/>
          <a:p>
            <a:r>
              <a:rPr lang="en-US" dirty="0" smtClean="0"/>
              <a:t>Findings</a:t>
            </a:r>
          </a:p>
          <a:p>
            <a:r>
              <a:rPr lang="en-US" dirty="0" smtClean="0"/>
              <a:t>Tasks</a:t>
            </a:r>
          </a:p>
          <a:p>
            <a:r>
              <a:rPr lang="en-US" dirty="0" smtClean="0"/>
              <a:t>Theories</a:t>
            </a:r>
          </a:p>
          <a:p>
            <a:r>
              <a:rPr lang="en-US" dirty="0" smtClean="0"/>
              <a:t>Constructs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Lurking Question</a:t>
            </a:r>
            <a:endParaRPr lang="en-US" dirty="0"/>
          </a:p>
        </p:txBody>
      </p:sp>
      <p:sp>
        <p:nvSpPr>
          <p:cNvPr id="3" name="Content Placeholder 2"/>
          <p:cNvSpPr>
            <a:spLocks noGrp="1"/>
          </p:cNvSpPr>
          <p:nvPr>
            <p:ph idx="1"/>
          </p:nvPr>
        </p:nvSpPr>
        <p:spPr/>
        <p:txBody>
          <a:bodyPr>
            <a:normAutofit/>
          </a:bodyPr>
          <a:lstStyle/>
          <a:p>
            <a:r>
              <a:rPr lang="en-US" dirty="0" smtClean="0"/>
              <a:t>What about technology environments that blend mathematics technology with other kinds of technology?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LURKING Question</a:t>
            </a:r>
            <a:endParaRPr lang="en-US" dirty="0"/>
          </a:p>
        </p:txBody>
      </p:sp>
      <p:sp>
        <p:nvSpPr>
          <p:cNvPr id="3" name="Content Placeholder 2"/>
          <p:cNvSpPr>
            <a:spLocks noGrp="1"/>
          </p:cNvSpPr>
          <p:nvPr>
            <p:ph idx="1"/>
          </p:nvPr>
        </p:nvSpPr>
        <p:spPr/>
        <p:txBody>
          <a:bodyPr>
            <a:normAutofit/>
          </a:bodyPr>
          <a:lstStyle/>
          <a:p>
            <a:r>
              <a:rPr lang="en-US" dirty="0" smtClean="0"/>
              <a:t>How much of what by-hand content needs to be learned?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ctrTitle"/>
          </p:nvPr>
        </p:nvSpPr>
        <p:spPr/>
        <p:txBody>
          <a:bodyPr/>
          <a:lstStyle/>
          <a:p>
            <a:r>
              <a:rPr lang="en-US" dirty="0" smtClean="0"/>
              <a:t>And the story continues…</a:t>
            </a:r>
            <a:endParaRPr lang="en-US" dirty="0"/>
          </a:p>
        </p:txBody>
      </p:sp>
      <p:sp>
        <p:nvSpPr>
          <p:cNvPr id="4" name="Subtitle 3"/>
          <p:cNvSpPr>
            <a:spLocks noGrp="1"/>
          </p:cNvSpPr>
          <p:nvPr>
            <p:ph type="subTitle" idx="1"/>
          </p:nvPr>
        </p:nvSpPr>
        <p:spPr/>
        <p:txBody>
          <a:bodyPr/>
          <a:lstStyle/>
          <a:p>
            <a:r>
              <a:rPr lang="en-US" dirty="0" smtClean="0"/>
              <a:t>Thank you!</a:t>
            </a:r>
          </a:p>
          <a:p>
            <a:r>
              <a:rPr lang="en-US" dirty="0" smtClean="0"/>
              <a:t>rmz101@psu.edu</a:t>
            </a:r>
            <a:endParaRPr lang="en-US" dirty="0"/>
          </a:p>
        </p:txBody>
      </p:sp>
      <p:grpSp>
        <p:nvGrpSpPr>
          <p:cNvPr id="5" name="Group 15"/>
          <p:cNvGrpSpPr/>
          <p:nvPr/>
        </p:nvGrpSpPr>
        <p:grpSpPr>
          <a:xfrm>
            <a:off x="1192848" y="1052771"/>
            <a:ext cx="6784176" cy="2390219"/>
            <a:chOff x="1392851" y="3733838"/>
            <a:chExt cx="6784176" cy="2390219"/>
          </a:xfrm>
        </p:grpSpPr>
        <p:sp>
          <p:nvSpPr>
            <p:cNvPr id="6" name="Up Arrow Callout 5"/>
            <p:cNvSpPr/>
            <p:nvPr/>
          </p:nvSpPr>
          <p:spPr>
            <a:xfrm>
              <a:off x="1392851" y="3761819"/>
              <a:ext cx="3004189" cy="2362238"/>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Research</a:t>
              </a:r>
              <a:endParaRPr lang="en-US" dirty="0"/>
            </a:p>
          </p:txBody>
        </p:sp>
        <p:sp>
          <p:nvSpPr>
            <p:cNvPr id="7" name="Up Arrow Callout 6"/>
            <p:cNvSpPr/>
            <p:nvPr/>
          </p:nvSpPr>
          <p:spPr>
            <a:xfrm>
              <a:off x="5172838" y="3733838"/>
              <a:ext cx="3004189" cy="2362238"/>
            </a:xfrm>
            <a:prstGeom prst="up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dirty="0" smtClean="0"/>
                <a:t>Practice</a:t>
              </a:r>
              <a:endParaRPr lang="en-US" sz="40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56 -0.25313 L -0.00174 -0.57381 " pathEditMode="relative" rAng="0" ptsTypes="AA">
                                      <p:cBhvr>
                                        <p:cTn id="6" dur="2000" fill="hold"/>
                                        <p:tgtEl>
                                          <p:spTgt spid="5"/>
                                        </p:tgtEl>
                                        <p:attrNameLst>
                                          <p:attrName>ppt_x</p:attrName>
                                          <p:attrName>ppt_y</p:attrName>
                                        </p:attrNameLst>
                                      </p:cBhvr>
                                      <p:rCtr x="0" y="-1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914400" y="1735138"/>
            <a:ext cx="7313613" cy="4463638"/>
          </a:xfrm>
        </p:spPr>
        <p:txBody>
          <a:bodyPr>
            <a:noAutofit/>
          </a:bodyPr>
          <a:lstStyle/>
          <a:p>
            <a:r>
              <a:rPr lang="en-US" sz="1400" dirty="0" err="1" smtClean="0"/>
              <a:t>Arzarello</a:t>
            </a:r>
            <a:r>
              <a:rPr lang="en-US" sz="1400" dirty="0" smtClean="0"/>
              <a:t>, F., &amp; </a:t>
            </a:r>
            <a:r>
              <a:rPr lang="en-US" sz="1400" dirty="0" err="1" smtClean="0"/>
              <a:t>Robutti</a:t>
            </a:r>
            <a:r>
              <a:rPr lang="en-US" sz="1400" dirty="0" smtClean="0"/>
              <a:t>, O. (2010). Multimodality in multi-representational environments. </a:t>
            </a:r>
            <a:r>
              <a:rPr lang="en-US" sz="1400" i="1" dirty="0" smtClean="0"/>
              <a:t>ZDM </a:t>
            </a:r>
            <a:r>
              <a:rPr lang="en-US" sz="1400" dirty="0" smtClean="0"/>
              <a:t>(42), 715 – 731.</a:t>
            </a:r>
          </a:p>
          <a:p>
            <a:r>
              <a:rPr lang="en-US" sz="1400" dirty="0" err="1" smtClean="0"/>
              <a:t>Arzarello</a:t>
            </a:r>
            <a:r>
              <a:rPr lang="en-US" sz="1400" dirty="0" smtClean="0"/>
              <a:t>, F., </a:t>
            </a:r>
            <a:r>
              <a:rPr lang="en-US" sz="1400" dirty="0" err="1" smtClean="0"/>
              <a:t>Micheletti</a:t>
            </a:r>
            <a:r>
              <a:rPr lang="en-US" sz="1400" dirty="0" smtClean="0"/>
              <a:t>, C., </a:t>
            </a:r>
            <a:r>
              <a:rPr lang="en-US" sz="1400" dirty="0" err="1" smtClean="0"/>
              <a:t>Olivero</a:t>
            </a:r>
            <a:r>
              <a:rPr lang="en-US" sz="1400" dirty="0" smtClean="0"/>
              <a:t>, F., </a:t>
            </a:r>
            <a:r>
              <a:rPr lang="en-US" sz="1400" dirty="0" err="1" smtClean="0"/>
              <a:t>Robutti</a:t>
            </a:r>
            <a:r>
              <a:rPr lang="en-US" sz="1400" dirty="0" smtClean="0"/>
              <a:t>, O., Paola, D., &amp; </a:t>
            </a:r>
            <a:r>
              <a:rPr lang="en-US" sz="1400" dirty="0" err="1" smtClean="0"/>
              <a:t>Gallino</a:t>
            </a:r>
            <a:r>
              <a:rPr lang="en-US" sz="1400" dirty="0" smtClean="0"/>
              <a:t>, G. (1998). Dragging in </a:t>
            </a:r>
            <a:r>
              <a:rPr lang="en-US" sz="1400" dirty="0" err="1" smtClean="0"/>
              <a:t>Cabri</a:t>
            </a:r>
            <a:r>
              <a:rPr lang="en-US" sz="1400" dirty="0" smtClean="0"/>
              <a:t> and modalities of transition from conjectures to proofs in geometry. In A. Olivier &amp; K. </a:t>
            </a:r>
            <a:r>
              <a:rPr lang="en-US" sz="1400" dirty="0" err="1" smtClean="0"/>
              <a:t>Newstead</a:t>
            </a:r>
            <a:r>
              <a:rPr lang="en-US" sz="1400" dirty="0" smtClean="0"/>
              <a:t> (Eds.), </a:t>
            </a:r>
            <a:r>
              <a:rPr lang="en-US" sz="1400" i="1" dirty="0" smtClean="0"/>
              <a:t>Proceedings of the 22nd conference of the International Group for the Psychology of Mathematics Education (Vol. 2, pp. 32–39). South Africa: University of </a:t>
            </a:r>
            <a:r>
              <a:rPr lang="en-US" sz="1400" dirty="0" smtClean="0"/>
              <a:t>Stellenbosch.</a:t>
            </a:r>
          </a:p>
          <a:p>
            <a:r>
              <a:rPr lang="en-US" sz="1400" dirty="0" smtClean="0"/>
              <a:t>Ball, L., &amp; Stacey, K. (2005). Teaching strategies for developing judicious technology use. </a:t>
            </a:r>
            <a:r>
              <a:rPr lang="de-DE" sz="1400" dirty="0" smtClean="0"/>
              <a:t>In W. J. </a:t>
            </a:r>
            <a:r>
              <a:rPr lang="de-DE" sz="1400" dirty="0" err="1" smtClean="0"/>
              <a:t>Masalski</a:t>
            </a:r>
            <a:r>
              <a:rPr lang="de-DE" sz="1400" dirty="0" smtClean="0"/>
              <a:t> &amp; P. C. Elliott (Eds.), </a:t>
            </a:r>
            <a:r>
              <a:rPr lang="de-DE" sz="1400" i="1" dirty="0" err="1" smtClean="0"/>
              <a:t>Technology-supported</a:t>
            </a:r>
            <a:r>
              <a:rPr lang="de-DE" sz="1400" i="1" dirty="0" smtClean="0"/>
              <a:t> </a:t>
            </a:r>
            <a:r>
              <a:rPr lang="de-DE" sz="1400" i="1" dirty="0" err="1" smtClean="0"/>
              <a:t>mathematics</a:t>
            </a:r>
            <a:r>
              <a:rPr lang="de-DE" sz="1400" i="1" dirty="0" smtClean="0"/>
              <a:t> </a:t>
            </a:r>
            <a:r>
              <a:rPr lang="de-DE" sz="1400" i="1" dirty="0" err="1" smtClean="0"/>
              <a:t>learning</a:t>
            </a:r>
            <a:r>
              <a:rPr lang="de-DE" sz="1400" i="1" dirty="0" smtClean="0"/>
              <a:t> </a:t>
            </a:r>
            <a:r>
              <a:rPr lang="de-DE" sz="1400" i="1" dirty="0" err="1" smtClean="0"/>
              <a:t>environments</a:t>
            </a:r>
            <a:r>
              <a:rPr lang="de-DE" sz="1400" i="1" dirty="0" smtClean="0"/>
              <a:t>, 2005 </a:t>
            </a:r>
            <a:r>
              <a:rPr lang="de-DE" sz="1400" i="1" dirty="0" err="1" smtClean="0"/>
              <a:t>Yearbook</a:t>
            </a:r>
            <a:r>
              <a:rPr lang="de-DE" sz="1400" i="1" dirty="0" smtClean="0"/>
              <a:t> of </a:t>
            </a:r>
            <a:r>
              <a:rPr lang="de-DE" sz="1400" i="1" dirty="0" err="1" smtClean="0"/>
              <a:t>the</a:t>
            </a:r>
            <a:r>
              <a:rPr lang="de-DE" sz="1400" i="1" dirty="0" smtClean="0"/>
              <a:t> National Council of </a:t>
            </a:r>
            <a:r>
              <a:rPr lang="de-DE" sz="1400" i="1" dirty="0" err="1" smtClean="0"/>
              <a:t>Teachers</a:t>
            </a:r>
            <a:r>
              <a:rPr lang="de-DE" sz="1400" i="1" dirty="0" smtClean="0"/>
              <a:t> of </a:t>
            </a:r>
            <a:r>
              <a:rPr lang="de-DE" sz="1400" i="1" dirty="0" err="1" smtClean="0"/>
              <a:t>Mathematics</a:t>
            </a:r>
            <a:r>
              <a:rPr lang="de-DE" sz="1400" dirty="0" smtClean="0"/>
              <a:t> (pp. 3–15). </a:t>
            </a:r>
            <a:r>
              <a:rPr lang="de-DE" sz="1400" dirty="0" err="1" smtClean="0"/>
              <a:t>Reston</a:t>
            </a:r>
            <a:r>
              <a:rPr lang="de-DE" sz="1400" dirty="0" smtClean="0"/>
              <a:t>, VA: National Council of </a:t>
            </a:r>
            <a:r>
              <a:rPr lang="de-DE" sz="1400" dirty="0" err="1" smtClean="0"/>
              <a:t>Teachers</a:t>
            </a:r>
            <a:r>
              <a:rPr lang="de-DE" sz="1400" dirty="0" smtClean="0"/>
              <a:t> of </a:t>
            </a:r>
            <a:r>
              <a:rPr lang="de-DE" sz="1400" dirty="0" err="1" smtClean="0"/>
              <a:t>Mathematics</a:t>
            </a:r>
            <a:r>
              <a:rPr lang="de-DE" sz="1400" dirty="0" smtClean="0"/>
              <a:t>.</a:t>
            </a:r>
            <a:r>
              <a:rPr lang="en-US" sz="1400" dirty="0" smtClean="0"/>
              <a:t> </a:t>
            </a:r>
          </a:p>
          <a:p>
            <a:r>
              <a:rPr lang="en-US" sz="1400" dirty="0" err="1" smtClean="0"/>
              <a:t>Beaudin</a:t>
            </a:r>
            <a:r>
              <a:rPr lang="en-US" sz="1400" dirty="0" smtClean="0"/>
              <a:t>, M. &amp; Bowers, D. (1997). Logistics for facilitating CAS instruction. In J. Berry, J. Monaghan, M. </a:t>
            </a:r>
            <a:r>
              <a:rPr lang="en-US" sz="1400" dirty="0" err="1" smtClean="0"/>
              <a:t>Kronfellner</a:t>
            </a:r>
            <a:r>
              <a:rPr lang="en-US" sz="1400" dirty="0" smtClean="0"/>
              <a:t>, &amp; B. </a:t>
            </a:r>
            <a:r>
              <a:rPr lang="en-US" sz="1400" dirty="0" err="1" smtClean="0"/>
              <a:t>Kutzler</a:t>
            </a:r>
            <a:r>
              <a:rPr lang="en-US" sz="1400" dirty="0" smtClean="0"/>
              <a:t> (Eds.), </a:t>
            </a:r>
            <a:r>
              <a:rPr lang="en-US" sz="1400" i="1" dirty="0" smtClean="0"/>
              <a:t>The state of computer algebra in mathematics education</a:t>
            </a:r>
            <a:r>
              <a:rPr lang="en-US" sz="1400" dirty="0" smtClean="0"/>
              <a:t> (pp. 126–135). Lancashire, England: </a:t>
            </a:r>
            <a:r>
              <a:rPr lang="en-US" sz="1400" dirty="0" err="1" smtClean="0"/>
              <a:t>Chartwell</a:t>
            </a:r>
            <a:r>
              <a:rPr lang="en-US" sz="1400" dirty="0" smtClean="0"/>
              <a:t>-York. </a:t>
            </a:r>
          </a:p>
          <a:p>
            <a:r>
              <a:rPr lang="en-US" sz="1400" dirty="0" err="1" smtClean="0"/>
              <a:t>Guin</a:t>
            </a:r>
            <a:r>
              <a:rPr lang="en-US" sz="1400" dirty="0" smtClean="0"/>
              <a:t>, D., &amp; </a:t>
            </a:r>
            <a:r>
              <a:rPr lang="en-US" sz="1400" dirty="0" err="1" smtClean="0"/>
              <a:t>Trouche</a:t>
            </a:r>
            <a:r>
              <a:rPr lang="en-US" sz="1400" dirty="0" smtClean="0"/>
              <a:t>, L. (1999). The complex process of converting tools into mathematical instruments: The case of calculators. </a:t>
            </a:r>
            <a:r>
              <a:rPr lang="en-US" sz="1400" i="1" dirty="0" smtClean="0"/>
              <a:t>International Journal of Computers for Mathematical Learning, 3, 195–227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noAutofit/>
          </a:bodyPr>
          <a:lstStyle/>
          <a:p>
            <a:r>
              <a:rPr lang="en-US" sz="1400" dirty="0" err="1" smtClean="0"/>
              <a:t>Guzmán</a:t>
            </a:r>
            <a:r>
              <a:rPr lang="en-US" sz="1400" dirty="0" smtClean="0"/>
              <a:t>, J., Kieran, C., &amp; Martinez, C. (2010). The role of computer algebra systems (</a:t>
            </a:r>
            <a:r>
              <a:rPr lang="en-US" sz="1400" dirty="0" err="1" smtClean="0"/>
              <a:t>cas</a:t>
            </a:r>
            <a:r>
              <a:rPr lang="en-US" sz="1400" dirty="0" smtClean="0"/>
              <a:t>) and a task on the simplification of rational expressions designed with a technical-theoretical approach</a:t>
            </a:r>
            <a:r>
              <a:rPr lang="en-US" sz="1400" i="1" dirty="0" smtClean="0"/>
              <a:t>. In </a:t>
            </a:r>
            <a:r>
              <a:rPr lang="en-US" sz="1400" i="1" dirty="0" err="1" smtClean="0"/>
              <a:t>Brosnan</a:t>
            </a:r>
            <a:r>
              <a:rPr lang="en-US" sz="1400" i="1" dirty="0" smtClean="0"/>
              <a:t>, P., </a:t>
            </a:r>
            <a:r>
              <a:rPr lang="en-US" sz="1400" i="1" dirty="0" err="1" smtClean="0"/>
              <a:t>Erchick</a:t>
            </a:r>
            <a:r>
              <a:rPr lang="en-US" sz="1400" i="1" dirty="0" smtClean="0"/>
              <a:t>, D. B., &amp; </a:t>
            </a:r>
            <a:r>
              <a:rPr lang="en-US" sz="1400" i="1" dirty="0" err="1" smtClean="0"/>
              <a:t>Flevares</a:t>
            </a:r>
            <a:r>
              <a:rPr lang="en-US" sz="1400" i="1" dirty="0" smtClean="0"/>
              <a:t>, L. (Eds.), Proceedings of the 32nd annual meeting of the North American Chapter of the International Group for the Psychology of Mathematics Education (pp. 1497-1505). Columbus, OH: The Ohio State University.</a:t>
            </a:r>
          </a:p>
          <a:p>
            <a:r>
              <a:rPr lang="en-US" sz="1400" dirty="0" smtClean="0"/>
              <a:t>Hart, D. (1991). Building concept images: </a:t>
            </a:r>
            <a:r>
              <a:rPr lang="en-US" sz="1400" dirty="0" err="1" smtClean="0"/>
              <a:t>Supercalculators</a:t>
            </a:r>
            <a:r>
              <a:rPr lang="en-US" sz="1400" dirty="0" smtClean="0"/>
              <a:t> and students’ use of multiple representations in calculus (Doctoral dissertation, Oregon State University, 1991). </a:t>
            </a:r>
            <a:r>
              <a:rPr lang="en-US" sz="1400" i="1" dirty="0" smtClean="0"/>
              <a:t>Dissertation Abstracts International 52(12), 4254.</a:t>
            </a:r>
          </a:p>
          <a:p>
            <a:r>
              <a:rPr lang="en-US" sz="1400" dirty="0" err="1" smtClean="0"/>
              <a:t>Heid</a:t>
            </a:r>
            <a:r>
              <a:rPr lang="en-US" sz="1400" dirty="0" smtClean="0"/>
              <a:t>, M. K., &amp; </a:t>
            </a:r>
            <a:r>
              <a:rPr lang="en-US" sz="1400" dirty="0" err="1" smtClean="0"/>
              <a:t>Blume</a:t>
            </a:r>
            <a:r>
              <a:rPr lang="en-US" sz="1400" dirty="0" smtClean="0"/>
              <a:t>, G. W. (2008). Technology and the development of algebraic understanding. In M. K. </a:t>
            </a:r>
            <a:r>
              <a:rPr lang="en-US" sz="1400" dirty="0" err="1" smtClean="0"/>
              <a:t>Heid</a:t>
            </a:r>
            <a:r>
              <a:rPr lang="en-US" sz="1400" dirty="0" smtClean="0"/>
              <a:t> &amp; G. W. </a:t>
            </a:r>
            <a:r>
              <a:rPr lang="en-US" sz="1400" dirty="0" err="1" smtClean="0"/>
              <a:t>Blume</a:t>
            </a:r>
            <a:r>
              <a:rPr lang="en-US" sz="1400" dirty="0" smtClean="0"/>
              <a:t> (Eds.), </a:t>
            </a:r>
            <a:r>
              <a:rPr lang="en-US" sz="1400" i="1" dirty="0" smtClean="0"/>
              <a:t>Research on technology and the teaching and learning of mathematics: Syntheses, cases, and perspectives. Vol. 1: Research syntheses (pp. 55-108). Charlotte, NC: Information Age Publishing</a:t>
            </a:r>
            <a:r>
              <a:rPr lang="en-US" sz="1400" dirty="0" smtClean="0"/>
              <a:t>.</a:t>
            </a:r>
            <a:endParaRPr lang="en-US" sz="1400" i="1" dirty="0" smtClean="0"/>
          </a:p>
          <a:p>
            <a:r>
              <a:rPr lang="en-US" sz="1400" dirty="0" err="1" smtClean="0"/>
              <a:t>Heid</a:t>
            </a:r>
            <a:r>
              <a:rPr lang="en-US" sz="1400" dirty="0" smtClean="0"/>
              <a:t>, M. K., Thomas, M., &amp; Zbiek, R. M. (in press). How might computer algebra systems change the role of algebra in the school curriculum? In M. A. Clements, A. Bishop, C. Keitel, J. Kilpatrick, &amp; F. Leung (Eds.) </a:t>
            </a:r>
            <a:r>
              <a:rPr lang="en-US" sz="1400" i="1" dirty="0" smtClean="0"/>
              <a:t>Third International Handbook of Mathematics Education</a:t>
            </a:r>
            <a:r>
              <a:rPr lang="en-US" sz="1400" dirty="0" smtClean="0"/>
              <a:t>. Dordrecht, The Netherlands: Springer. </a:t>
            </a:r>
          </a:p>
          <a:p>
            <a:endParaRPr lang="en-US" sz="14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a:xfrm>
            <a:off x="914400" y="1735138"/>
            <a:ext cx="7313613" cy="4491250"/>
          </a:xfrm>
        </p:spPr>
        <p:txBody>
          <a:bodyPr>
            <a:noAutofit/>
          </a:bodyPr>
          <a:lstStyle/>
          <a:p>
            <a:r>
              <a:rPr lang="en-US" sz="1400" dirty="0" err="1" smtClean="0"/>
              <a:t>Heid</a:t>
            </a:r>
            <a:r>
              <a:rPr lang="en-US" sz="1400" dirty="0" smtClean="0"/>
              <a:t>, M. K., &amp; Zbiek, R. M. (1995). A technology-intensive approach to algebra. </a:t>
            </a:r>
            <a:r>
              <a:rPr lang="en-US" sz="1400" i="1" dirty="0" smtClean="0"/>
              <a:t>Mathematics Teacher</a:t>
            </a:r>
            <a:r>
              <a:rPr lang="en-US" sz="1400" dirty="0" smtClean="0"/>
              <a:t>, </a:t>
            </a:r>
            <a:r>
              <a:rPr lang="en-US" sz="1400" i="1" dirty="0" smtClean="0"/>
              <a:t>88</a:t>
            </a:r>
            <a:r>
              <a:rPr lang="en-US" sz="1400" dirty="0" smtClean="0"/>
              <a:t>(8), 650-656.</a:t>
            </a:r>
          </a:p>
          <a:p>
            <a:r>
              <a:rPr lang="en-US" sz="1400" dirty="0" smtClean="0"/>
              <a:t>Hillel, J., Kieran, C., &amp; </a:t>
            </a:r>
            <a:r>
              <a:rPr lang="en-US" sz="1400" dirty="0" err="1" smtClean="0"/>
              <a:t>Gurtner</a:t>
            </a:r>
            <a:r>
              <a:rPr lang="en-US" sz="1400" dirty="0" smtClean="0"/>
              <a:t>, J. (1989). Solving structured geometric tasks on the computer: The role of feedback in generating strategies.  </a:t>
            </a:r>
            <a:r>
              <a:rPr lang="en-US" sz="1400" i="1" dirty="0" smtClean="0"/>
              <a:t>Educational Studies in Mathematics</a:t>
            </a:r>
            <a:r>
              <a:rPr lang="en-US" sz="1400" dirty="0" smtClean="0"/>
              <a:t>, </a:t>
            </a:r>
            <a:r>
              <a:rPr lang="en-US" sz="1400" i="1" dirty="0" smtClean="0"/>
              <a:t>20</a:t>
            </a:r>
            <a:r>
              <a:rPr lang="en-US" sz="1400" dirty="0" smtClean="0"/>
              <a:t>, 1-39 </a:t>
            </a:r>
          </a:p>
          <a:p>
            <a:r>
              <a:rPr lang="en-US" sz="1400" dirty="0" err="1" smtClean="0"/>
              <a:t>Hitt</a:t>
            </a:r>
            <a:r>
              <a:rPr lang="en-US" sz="1400" dirty="0" smtClean="0"/>
              <a:t>, F., &amp; Kieran, C. (2009). Constructing knowledge via a peer interaction in a CAS environment with tasks designed from a Task-Technique-Theory perspective. </a:t>
            </a:r>
            <a:r>
              <a:rPr lang="en-US" sz="1400" i="1" dirty="0" smtClean="0"/>
              <a:t>International Journal of Computers for Mathematical Learning, 14</a:t>
            </a:r>
            <a:r>
              <a:rPr lang="en-US" sz="1400" dirty="0" smtClean="0"/>
              <a:t>, 121-152. (available from </a:t>
            </a:r>
            <a:r>
              <a:rPr lang="en-US" sz="1400" u="sng" dirty="0" smtClean="0"/>
              <a:t>Springer On-line</a:t>
            </a:r>
            <a:r>
              <a:rPr lang="en-US" sz="1400" dirty="0" smtClean="0"/>
              <a:t>) </a:t>
            </a:r>
          </a:p>
          <a:p>
            <a:pPr lvl="0"/>
            <a:r>
              <a:rPr lang="en-US" sz="1400" dirty="0" smtClean="0"/>
              <a:t>Kendal, M., &amp; Stacey, K. (2002). The impact of teacher privileging on learning differentiation with technology. </a:t>
            </a:r>
            <a:r>
              <a:rPr lang="en-US" sz="1400" i="1" dirty="0" smtClean="0"/>
              <a:t>International Journal of Computers for Mathematical Learning</a:t>
            </a:r>
            <a:r>
              <a:rPr lang="en-US" sz="1400" dirty="0" smtClean="0"/>
              <a:t>, </a:t>
            </a:r>
            <a:r>
              <a:rPr lang="en-US" sz="1400" i="1" dirty="0" smtClean="0"/>
              <a:t>6</a:t>
            </a:r>
            <a:r>
              <a:rPr lang="en-US" sz="1400" dirty="0" smtClean="0"/>
              <a:t>(2), 143-265. </a:t>
            </a:r>
          </a:p>
          <a:p>
            <a:r>
              <a:rPr lang="en-US" sz="1400" dirty="0" err="1" smtClean="0"/>
              <a:t>Koedinger</a:t>
            </a:r>
            <a:r>
              <a:rPr lang="en-US" sz="1400" dirty="0" smtClean="0"/>
              <a:t>, K. R. (1998). Conjecturing and argumentation in high-school geometry students. In Lehrer, R., &amp; </a:t>
            </a:r>
            <a:r>
              <a:rPr lang="en-US" sz="1400" dirty="0" err="1" smtClean="0"/>
              <a:t>Chazan</a:t>
            </a:r>
            <a:r>
              <a:rPr lang="en-US" sz="1400" dirty="0" smtClean="0"/>
              <a:t>, D. (Eds.), </a:t>
            </a:r>
            <a:r>
              <a:rPr lang="en-US" sz="1400" i="1" dirty="0" smtClean="0"/>
              <a:t>Designing learning environments for developing understanding of geometry and space</a:t>
            </a:r>
            <a:r>
              <a:rPr lang="en-US" sz="1400" dirty="0" smtClean="0"/>
              <a:t> (pp. 319-348)</a:t>
            </a:r>
            <a:r>
              <a:rPr lang="en-US" sz="1400" i="1" dirty="0" smtClean="0"/>
              <a:t>. </a:t>
            </a:r>
            <a:r>
              <a:rPr lang="en-US" sz="1400" dirty="0" smtClean="0"/>
              <a:t>Mahwah, NJ: Lawrence Erlbaum. </a:t>
            </a:r>
          </a:p>
          <a:p>
            <a:r>
              <a:rPr lang="en-US" sz="1400" dirty="0" err="1" smtClean="0"/>
              <a:t>Mishra</a:t>
            </a:r>
            <a:r>
              <a:rPr lang="en-US" sz="1400" dirty="0" smtClean="0"/>
              <a:t>, P., &amp; Koehler, M. J. (2006). Technological Pedagogical Content Knowledge: A new framework for teacher knowledge . </a:t>
            </a:r>
            <a:r>
              <a:rPr lang="en-US" sz="1400" i="1" dirty="0" smtClean="0"/>
              <a:t>Teachers College Record. 108 (6), 1017-1054.</a:t>
            </a: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normAutofit/>
          </a:bodyPr>
          <a:lstStyle/>
          <a:p>
            <a:r>
              <a:rPr lang="en-US" sz="1400" dirty="0" smtClean="0"/>
              <a:t>Sandoval, W. A., Bell, P., Coleman, E., </a:t>
            </a:r>
            <a:r>
              <a:rPr lang="en-US" sz="1400" dirty="0" err="1" smtClean="0"/>
              <a:t>Enyedy</a:t>
            </a:r>
            <a:r>
              <a:rPr lang="en-US" sz="1400" dirty="0" smtClean="0"/>
              <a:t>, N., &amp; </a:t>
            </a:r>
            <a:r>
              <a:rPr lang="en-US" sz="1400" dirty="0" err="1" smtClean="0"/>
              <a:t>Suthers</a:t>
            </a:r>
            <a:r>
              <a:rPr lang="en-US" sz="1400" dirty="0" smtClean="0"/>
              <a:t>, D. (2000, April). </a:t>
            </a:r>
            <a:r>
              <a:rPr lang="en-US" sz="1400" i="1" dirty="0" smtClean="0"/>
              <a:t>Designing knowledge representations for epistemic practices in science learning. Paper presented at the annual </a:t>
            </a:r>
            <a:r>
              <a:rPr lang="en-US" sz="1400" dirty="0" smtClean="0"/>
              <a:t>meeting of the American Educational Research Association, New Orleans, LA.</a:t>
            </a:r>
          </a:p>
          <a:p>
            <a:r>
              <a:rPr lang="en-US" sz="1400" dirty="0" err="1" smtClean="0"/>
              <a:t>Trouche</a:t>
            </a:r>
            <a:r>
              <a:rPr lang="en-US" sz="1400" dirty="0" smtClean="0"/>
              <a:t>, L. (2005). Instrumental genesis, individual and social aspects. In D. </a:t>
            </a:r>
            <a:r>
              <a:rPr lang="en-US" sz="1400" dirty="0" err="1" smtClean="0"/>
              <a:t>Guin</a:t>
            </a:r>
            <a:r>
              <a:rPr lang="en-US" sz="1400" dirty="0" smtClean="0"/>
              <a:t>, K. Ruthven, &amp; L. </a:t>
            </a:r>
            <a:r>
              <a:rPr lang="en-US" sz="1400" dirty="0" err="1" smtClean="0"/>
              <a:t>Trouche</a:t>
            </a:r>
            <a:r>
              <a:rPr lang="en-US" sz="1400" dirty="0" smtClean="0"/>
              <a:t> (Eds.), </a:t>
            </a:r>
            <a:r>
              <a:rPr lang="en-US" sz="1400" i="1" dirty="0" smtClean="0"/>
              <a:t>The didactical challenge of symbolic calculators </a:t>
            </a:r>
            <a:r>
              <a:rPr lang="en-US" sz="1400" dirty="0" smtClean="0"/>
              <a:t>(pp. 197-230)</a:t>
            </a:r>
            <a:r>
              <a:rPr lang="en-US" sz="1400" i="1" dirty="0" smtClean="0"/>
              <a:t>.  </a:t>
            </a:r>
            <a:r>
              <a:rPr lang="en-US" sz="1400" dirty="0" smtClean="0"/>
              <a:t>New York: Springer. </a:t>
            </a:r>
          </a:p>
          <a:p>
            <a:r>
              <a:rPr lang="en-US" sz="1400" dirty="0" err="1" smtClean="0"/>
              <a:t>Verillon</a:t>
            </a:r>
            <a:r>
              <a:rPr lang="en-US" sz="1400" dirty="0" smtClean="0"/>
              <a:t>, P., &amp; </a:t>
            </a:r>
            <a:r>
              <a:rPr lang="en-US" sz="1400" dirty="0" err="1" smtClean="0"/>
              <a:t>Rabardel</a:t>
            </a:r>
            <a:r>
              <a:rPr lang="en-US" sz="1400" dirty="0" smtClean="0"/>
              <a:t>, P. (1995). Cognition and artifacts: A contribution to the study of </a:t>
            </a:r>
            <a:r>
              <a:rPr lang="en-US" sz="1400" dirty="0" err="1" smtClean="0"/>
              <a:t>though[t</a:t>
            </a:r>
            <a:r>
              <a:rPr lang="en-US" sz="1400" dirty="0" smtClean="0"/>
              <a:t>] in relation to instrumented activity. </a:t>
            </a:r>
            <a:r>
              <a:rPr lang="en-US" sz="1400" i="1" dirty="0" smtClean="0"/>
              <a:t>European Journal of Psychology in Education 9, 77–101.</a:t>
            </a:r>
            <a:endParaRPr lang="en-US" sz="1400" dirty="0" smtClean="0"/>
          </a:p>
          <a:p>
            <a:r>
              <a:rPr lang="en-US" sz="1400" dirty="0" err="1" smtClean="0"/>
              <a:t>Yerushalmy</a:t>
            </a:r>
            <a:r>
              <a:rPr lang="en-US" sz="1400" dirty="0" smtClean="0"/>
              <a:t>, M. (2006). Slower algebra students meet faster tools: Solving algebra word problems with graphing software. </a:t>
            </a:r>
            <a:r>
              <a:rPr lang="en-US" sz="1400" i="1" dirty="0" smtClean="0"/>
              <a:t>Journal for Research in Mathematics Education</a:t>
            </a:r>
            <a:r>
              <a:rPr lang="en-US" sz="1400" dirty="0" smtClean="0"/>
              <a:t>, </a:t>
            </a:r>
            <a:r>
              <a:rPr lang="en-US" sz="1400" i="1" dirty="0" smtClean="0"/>
              <a:t>37</a:t>
            </a:r>
            <a:r>
              <a:rPr lang="en-US" sz="1400" dirty="0" smtClean="0"/>
              <a:t>, 356-387. </a:t>
            </a:r>
          </a:p>
          <a:p>
            <a:r>
              <a:rPr lang="en-US" sz="1400" dirty="0" smtClean="0"/>
              <a:t>Zbiek, R. M. (1998). Prospective teachers' use of computing tools to develop and validate functions as mathematical models. </a:t>
            </a:r>
            <a:r>
              <a:rPr lang="en-US" sz="1400" i="1" dirty="0" smtClean="0"/>
              <a:t>Journal for Research in Mathematics Education</a:t>
            </a:r>
            <a:r>
              <a:rPr lang="en-US" sz="1400" dirty="0" smtClean="0"/>
              <a:t>, </a:t>
            </a:r>
            <a:r>
              <a:rPr lang="en-US" sz="1400" i="1" dirty="0" smtClean="0"/>
              <a:t>29</a:t>
            </a:r>
            <a:r>
              <a:rPr lang="en-US" sz="1400" dirty="0" smtClean="0"/>
              <a:t>(2), 184-201. </a:t>
            </a:r>
          </a:p>
          <a:p>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normAutofit/>
          </a:bodyPr>
          <a:lstStyle/>
          <a:p>
            <a:r>
              <a:rPr lang="en-US" sz="1400" dirty="0" smtClean="0"/>
              <a:t>Zbiek, R. M. (2003). Using research to inform teaching and learning with computer algebra systems. In J. T. Fey, A. </a:t>
            </a:r>
            <a:r>
              <a:rPr lang="en-US" sz="1400" dirty="0" err="1" smtClean="0"/>
              <a:t>Cuoco</a:t>
            </a:r>
            <a:r>
              <a:rPr lang="en-US" sz="1400" dirty="0" smtClean="0"/>
              <a:t>, C. Kieran, L. </a:t>
            </a:r>
            <a:r>
              <a:rPr lang="en-US" sz="1400" dirty="0" err="1" smtClean="0"/>
              <a:t>McMullin</a:t>
            </a:r>
            <a:r>
              <a:rPr lang="en-US" sz="1400" dirty="0" smtClean="0"/>
              <a:t>, &amp; R. M. Zbiek (Eds.) </a:t>
            </a:r>
            <a:r>
              <a:rPr lang="en-US" sz="1400" i="1" dirty="0" smtClean="0"/>
              <a:t>Computer algebra systems in mathematics education </a:t>
            </a:r>
            <a:r>
              <a:rPr lang="en-US" sz="1400" dirty="0" smtClean="0"/>
              <a:t>(pp. 197-216). Reston, VA: National Council of Teachers of Mathematics.  </a:t>
            </a:r>
          </a:p>
          <a:p>
            <a:r>
              <a:rPr lang="en-US" sz="1400" dirty="0" smtClean="0"/>
              <a:t>Zbiek, R. M., </a:t>
            </a:r>
            <a:r>
              <a:rPr lang="en-US" sz="1400" dirty="0" err="1" smtClean="0"/>
              <a:t>Heid</a:t>
            </a:r>
            <a:r>
              <a:rPr lang="en-US" sz="1400" dirty="0" smtClean="0"/>
              <a:t>, M. K., </a:t>
            </a:r>
            <a:r>
              <a:rPr lang="en-US" sz="1400" dirty="0" err="1" smtClean="0"/>
              <a:t>Blume</a:t>
            </a:r>
            <a:r>
              <a:rPr lang="en-US" sz="1400" dirty="0" smtClean="0"/>
              <a:t>, G. W., &amp; Dick, T. (2007).  Research on technology in mathematics education: A perspective of constructs.  In F. Lester (Ed.), </a:t>
            </a:r>
            <a:r>
              <a:rPr lang="en-US" sz="1400" i="1" dirty="0" smtClean="0"/>
              <a:t>Second handbook of research on mathematics teaching and learning</a:t>
            </a:r>
            <a:r>
              <a:rPr lang="en-US" sz="1400" dirty="0" smtClean="0"/>
              <a:t> (pp. 1169-1207). Charlotte, NC: Information Age. </a:t>
            </a:r>
          </a:p>
          <a:p>
            <a:r>
              <a:rPr lang="en-US" sz="1400" dirty="0" smtClean="0"/>
              <a:t>Zbiek, R. M., &amp; </a:t>
            </a:r>
            <a:r>
              <a:rPr lang="en-US" sz="1400" dirty="0" err="1" smtClean="0"/>
              <a:t>Hollebrands</a:t>
            </a:r>
            <a:r>
              <a:rPr lang="en-US" sz="1400" dirty="0" smtClean="0"/>
              <a:t>, K. (2008). A research-informed view of the process of incorporating mathematics technology into classroom practice by </a:t>
            </a:r>
            <a:r>
              <a:rPr lang="en-US" sz="1400" dirty="0" err="1" smtClean="0"/>
              <a:t>inservice</a:t>
            </a:r>
            <a:r>
              <a:rPr lang="en-US" sz="1400" dirty="0" smtClean="0"/>
              <a:t> and prospective teachers. In M. K. </a:t>
            </a:r>
            <a:r>
              <a:rPr lang="en-US" sz="1400" dirty="0" err="1" smtClean="0"/>
              <a:t>Heid</a:t>
            </a:r>
            <a:r>
              <a:rPr lang="en-US" sz="1400" dirty="0" smtClean="0"/>
              <a:t> and G. W. </a:t>
            </a:r>
            <a:r>
              <a:rPr lang="en-US" sz="1400" dirty="0" err="1" smtClean="0"/>
              <a:t>Blume</a:t>
            </a:r>
            <a:r>
              <a:rPr lang="en-US" sz="1400" dirty="0" smtClean="0"/>
              <a:t> (Eds.), </a:t>
            </a:r>
            <a:r>
              <a:rPr lang="en-US" sz="1400" i="1" dirty="0" smtClean="0"/>
              <a:t>Research on technology and the teaching and learning of mathematics: Volume 1 </a:t>
            </a:r>
            <a:r>
              <a:rPr lang="en-US" sz="1400" dirty="0" smtClean="0"/>
              <a:t>(pp. 287-344). Charlotte, NC: Information Age.</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a:t>
            </a:r>
            <a:endParaRPr lang="en-US" dirty="0"/>
          </a:p>
        </p:txBody>
      </p:sp>
      <p:sp>
        <p:nvSpPr>
          <p:cNvPr id="4" name="Text Placeholder 3"/>
          <p:cNvSpPr>
            <a:spLocks noGrp="1"/>
          </p:cNvSpPr>
          <p:nvPr>
            <p:ph type="body" idx="1"/>
          </p:nvPr>
        </p:nvSpPr>
        <p:spPr/>
        <p:txBody>
          <a:bodyPr/>
          <a:lstStyle/>
          <a:p>
            <a:r>
              <a:rPr lang="en-US" dirty="0" smtClean="0"/>
              <a:t>Mathematics Technology</a:t>
            </a:r>
            <a:endParaRPr lang="en-US" dirty="0"/>
          </a:p>
        </p:txBody>
      </p:sp>
      <p:sp>
        <p:nvSpPr>
          <p:cNvPr id="3" name="Content Placeholder 2"/>
          <p:cNvSpPr>
            <a:spLocks noGrp="1"/>
          </p:cNvSpPr>
          <p:nvPr>
            <p:ph sz="half" idx="2"/>
          </p:nvPr>
        </p:nvSpPr>
        <p:spPr>
          <a:xfrm>
            <a:off x="637922" y="2174875"/>
            <a:ext cx="4032880" cy="4392966"/>
          </a:xfrm>
        </p:spPr>
        <p:txBody>
          <a:bodyPr>
            <a:normAutofit lnSpcReduction="10000"/>
          </a:bodyPr>
          <a:lstStyle/>
          <a:p>
            <a:pPr marL="463550" lvl="1" indent="-463550">
              <a:spcBef>
                <a:spcPts val="2000"/>
              </a:spcBef>
              <a:buBlip>
                <a:blip r:embed="rId2"/>
              </a:buBlip>
            </a:pPr>
            <a:r>
              <a:rPr lang="en-US" dirty="0" smtClean="0"/>
              <a:t>Mathematics technology, such as</a:t>
            </a:r>
          </a:p>
          <a:p>
            <a:pPr marL="804863" lvl="2" indent="-463550">
              <a:spcBef>
                <a:spcPts val="2000"/>
              </a:spcBef>
              <a:buBlip>
                <a:blip r:embed="rId2"/>
              </a:buBlip>
            </a:pPr>
            <a:r>
              <a:rPr lang="en-US" dirty="0" smtClean="0"/>
              <a:t>Calculators</a:t>
            </a:r>
          </a:p>
          <a:p>
            <a:pPr marL="804863" lvl="2" indent="-463550">
              <a:spcBef>
                <a:spcPts val="2000"/>
              </a:spcBef>
              <a:buBlip>
                <a:blip r:embed="rId2"/>
              </a:buBlip>
            </a:pPr>
            <a:r>
              <a:rPr lang="en-US" dirty="0" smtClean="0"/>
              <a:t>Computer algebra systems (CAS)</a:t>
            </a:r>
          </a:p>
          <a:p>
            <a:pPr marL="804863" lvl="2" indent="-463550">
              <a:spcBef>
                <a:spcPts val="2000"/>
              </a:spcBef>
              <a:buBlip>
                <a:blip r:embed="rId2"/>
              </a:buBlip>
            </a:pPr>
            <a:r>
              <a:rPr lang="en-US" dirty="0" smtClean="0"/>
              <a:t>Dynamic geometry</a:t>
            </a:r>
          </a:p>
          <a:p>
            <a:pPr marL="804863" lvl="2" indent="-463550">
              <a:spcBef>
                <a:spcPts val="2000"/>
              </a:spcBef>
              <a:buBlip>
                <a:blip r:embed="rId2"/>
              </a:buBlip>
            </a:pPr>
            <a:r>
              <a:rPr lang="en-US" dirty="0" smtClean="0"/>
              <a:t>Dynamic statistics</a:t>
            </a:r>
          </a:p>
          <a:p>
            <a:pPr marL="804863" lvl="2" indent="-463550">
              <a:spcBef>
                <a:spcPts val="2000"/>
              </a:spcBef>
              <a:buBlip>
                <a:blip r:embed="rId2"/>
              </a:buBlip>
            </a:pPr>
            <a:r>
              <a:rPr lang="en-US" dirty="0" smtClean="0"/>
              <a:t>Spreadsheets</a:t>
            </a:r>
          </a:p>
          <a:p>
            <a:pPr marL="804863" lvl="2" indent="-463550">
              <a:spcBef>
                <a:spcPts val="2000"/>
              </a:spcBef>
              <a:buBlip>
                <a:blip r:embed="rId2"/>
              </a:buBlip>
            </a:pPr>
            <a:r>
              <a:rPr lang="en-US" dirty="0" smtClean="0"/>
              <a:t>Applets</a:t>
            </a:r>
          </a:p>
          <a:p>
            <a:pPr marL="804863" lvl="2" indent="-463550">
              <a:spcBef>
                <a:spcPts val="2000"/>
              </a:spcBef>
              <a:buBlip>
                <a:blip r:embed="rId2"/>
              </a:buBlip>
            </a:pPr>
            <a:r>
              <a:rPr lang="en-US" dirty="0" smtClean="0"/>
              <a:t>Manipulatives</a:t>
            </a:r>
          </a:p>
          <a:p>
            <a:pPr marL="804863" lvl="2" indent="-463550">
              <a:spcBef>
                <a:spcPts val="2000"/>
              </a:spcBef>
              <a:buNone/>
            </a:pPr>
            <a:r>
              <a:rPr lang="en-US" i="1" dirty="0" smtClean="0"/>
              <a:t>Note: Content and tool lines are blurred.</a:t>
            </a:r>
          </a:p>
          <a:p>
            <a:pPr marL="804863" lvl="2" indent="-463550">
              <a:spcBef>
                <a:spcPts val="2000"/>
              </a:spcBef>
              <a:buBlip>
                <a:blip r:embed="rId2"/>
              </a:buBlip>
            </a:pPr>
            <a:endParaRPr lang="en-US" dirty="0" smtClean="0"/>
          </a:p>
        </p:txBody>
      </p:sp>
      <p:sp>
        <p:nvSpPr>
          <p:cNvPr id="5" name="Text Placeholder 4"/>
          <p:cNvSpPr>
            <a:spLocks noGrp="1"/>
          </p:cNvSpPr>
          <p:nvPr>
            <p:ph type="body" sz="quarter" idx="3"/>
          </p:nvPr>
        </p:nvSpPr>
        <p:spPr/>
        <p:txBody>
          <a:bodyPr/>
          <a:lstStyle/>
          <a:p>
            <a:r>
              <a:rPr lang="en-US" dirty="0" smtClean="0"/>
              <a:t>Other Technology</a:t>
            </a:r>
            <a:endParaRPr lang="en-US" dirty="0"/>
          </a:p>
        </p:txBody>
      </p:sp>
      <p:sp>
        <p:nvSpPr>
          <p:cNvPr id="6" name="Content Placeholder 5"/>
          <p:cNvSpPr>
            <a:spLocks noGrp="1"/>
          </p:cNvSpPr>
          <p:nvPr>
            <p:ph sz="quarter" idx="4"/>
          </p:nvPr>
        </p:nvSpPr>
        <p:spPr>
          <a:xfrm>
            <a:off x="4646513" y="2174875"/>
            <a:ext cx="4038323" cy="3616325"/>
          </a:xfrm>
        </p:spPr>
        <p:txBody>
          <a:bodyPr>
            <a:normAutofit fontScale="92500" lnSpcReduction="10000"/>
          </a:bodyPr>
          <a:lstStyle/>
          <a:p>
            <a:pPr marL="463550" lvl="1" indent="-463550">
              <a:spcBef>
                <a:spcPts val="2000"/>
              </a:spcBef>
              <a:buBlip>
                <a:blip r:embed="rId2"/>
              </a:buBlip>
            </a:pPr>
            <a:r>
              <a:rPr lang="en-US" dirty="0" smtClean="0"/>
              <a:t>Communication collaboration technology, such as</a:t>
            </a:r>
          </a:p>
          <a:p>
            <a:pPr marL="804863" lvl="2" indent="-463550">
              <a:spcBef>
                <a:spcPts val="2000"/>
              </a:spcBef>
              <a:buBlip>
                <a:blip r:embed="rId2"/>
              </a:buBlip>
            </a:pPr>
            <a:r>
              <a:rPr lang="en-US" dirty="0" smtClean="0"/>
              <a:t>Online learning venues</a:t>
            </a:r>
          </a:p>
          <a:p>
            <a:pPr marL="463550" lvl="1" indent="-463550">
              <a:spcBef>
                <a:spcPts val="2000"/>
              </a:spcBef>
              <a:buBlip>
                <a:blip r:embed="rId2"/>
              </a:buBlip>
            </a:pPr>
            <a:r>
              <a:rPr lang="en-US" dirty="0" smtClean="0"/>
              <a:t>Pedagogical tools, such as</a:t>
            </a:r>
          </a:p>
          <a:p>
            <a:pPr marL="804863" lvl="2" indent="-463550">
              <a:spcBef>
                <a:spcPts val="2000"/>
              </a:spcBef>
              <a:buBlip>
                <a:blip r:embed="rId2"/>
              </a:buBlip>
            </a:pPr>
            <a:r>
              <a:rPr lang="en-US" dirty="0" smtClean="0"/>
              <a:t>Intelligent tutors</a:t>
            </a:r>
          </a:p>
          <a:p>
            <a:pPr marL="463550" lvl="1" indent="-463550">
              <a:spcBef>
                <a:spcPts val="2000"/>
              </a:spcBef>
              <a:buBlip>
                <a:blip r:embed="rId2"/>
              </a:buBlip>
            </a:pPr>
            <a:r>
              <a:rPr lang="en-US" dirty="0" smtClean="0"/>
              <a:t>New forms, such as</a:t>
            </a:r>
          </a:p>
          <a:p>
            <a:pPr marL="804863" lvl="2" indent="-463550">
              <a:spcBef>
                <a:spcPts val="2000"/>
              </a:spcBef>
              <a:buBlip>
                <a:blip r:embed="rId2"/>
              </a:buBlip>
            </a:pPr>
            <a:r>
              <a:rPr lang="en-US" dirty="0" smtClean="0"/>
              <a:t>Classroom collaboration tools</a:t>
            </a:r>
          </a:p>
          <a:p>
            <a:pPr marL="804863" lvl="2" indent="-463550">
              <a:spcBef>
                <a:spcPts val="2000"/>
              </a:spcBef>
              <a:buBlip>
                <a:blip r:embed="rId2"/>
              </a:buBlip>
            </a:pPr>
            <a:r>
              <a:rPr lang="en-US" dirty="0" smtClean="0"/>
              <a:t>Tablets</a:t>
            </a:r>
          </a:p>
          <a:p>
            <a:pPr>
              <a:buNone/>
            </a:pPr>
            <a:endParaRPr lang="en-US" dirty="0"/>
          </a:p>
        </p:txBody>
      </p:sp>
      <p:pic>
        <p:nvPicPr>
          <p:cNvPr id="9" name="Picture 8"/>
          <p:cNvPicPr>
            <a:picLocks noChangeAspect="1"/>
          </p:cNvPicPr>
          <p:nvPr/>
        </p:nvPicPr>
        <p:blipFill>
          <a:blip r:embed="rId3"/>
          <a:stretch>
            <a:fillRect/>
          </a:stretch>
        </p:blipFill>
        <p:spPr>
          <a:xfrm>
            <a:off x="3426733" y="3833481"/>
            <a:ext cx="1145267" cy="1512259"/>
          </a:xfrm>
          <a:prstGeom prst="rect">
            <a:avLst/>
          </a:prstGeom>
        </p:spPr>
      </p:pic>
      <p:sp>
        <p:nvSpPr>
          <p:cNvPr id="17" name="Freeform 16"/>
          <p:cNvSpPr/>
          <p:nvPr/>
        </p:nvSpPr>
        <p:spPr>
          <a:xfrm>
            <a:off x="3831167" y="4507794"/>
            <a:ext cx="186972" cy="318206"/>
          </a:xfrm>
          <a:custGeom>
            <a:avLst/>
            <a:gdLst>
              <a:gd name="connsiteX0" fmla="*/ 0 w 186972"/>
              <a:gd name="connsiteY0" fmla="*/ 115006 h 318206"/>
              <a:gd name="connsiteX1" fmla="*/ 12700 w 186972"/>
              <a:gd name="connsiteY1" fmla="*/ 55739 h 318206"/>
              <a:gd name="connsiteX2" fmla="*/ 25400 w 186972"/>
              <a:gd name="connsiteY2" fmla="*/ 34573 h 318206"/>
              <a:gd name="connsiteX3" fmla="*/ 42333 w 186972"/>
              <a:gd name="connsiteY3" fmla="*/ 21873 h 318206"/>
              <a:gd name="connsiteX4" fmla="*/ 59266 w 186972"/>
              <a:gd name="connsiteY4" fmla="*/ 4939 h 318206"/>
              <a:gd name="connsiteX5" fmla="*/ 84666 w 186972"/>
              <a:gd name="connsiteY5" fmla="*/ 706 h 318206"/>
              <a:gd name="connsiteX6" fmla="*/ 110066 w 186972"/>
              <a:gd name="connsiteY6" fmla="*/ 706 h 318206"/>
              <a:gd name="connsiteX7" fmla="*/ 131233 w 186972"/>
              <a:gd name="connsiteY7" fmla="*/ 4939 h 318206"/>
              <a:gd name="connsiteX8" fmla="*/ 152400 w 186972"/>
              <a:gd name="connsiteY8" fmla="*/ 26106 h 318206"/>
              <a:gd name="connsiteX9" fmla="*/ 160866 w 186972"/>
              <a:gd name="connsiteY9" fmla="*/ 59973 h 318206"/>
              <a:gd name="connsiteX10" fmla="*/ 169333 w 186972"/>
              <a:gd name="connsiteY10" fmla="*/ 93839 h 318206"/>
              <a:gd name="connsiteX11" fmla="*/ 182033 w 186972"/>
              <a:gd name="connsiteY11" fmla="*/ 140406 h 318206"/>
              <a:gd name="connsiteX12" fmla="*/ 186266 w 186972"/>
              <a:gd name="connsiteY12" fmla="*/ 186973 h 318206"/>
              <a:gd name="connsiteX13" fmla="*/ 186266 w 186972"/>
              <a:gd name="connsiteY13" fmla="*/ 237773 h 318206"/>
              <a:gd name="connsiteX14" fmla="*/ 182033 w 186972"/>
              <a:gd name="connsiteY14" fmla="*/ 288573 h 318206"/>
              <a:gd name="connsiteX15" fmla="*/ 182033 w 186972"/>
              <a:gd name="connsiteY15" fmla="*/ 318206 h 318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972" h="318206">
                <a:moveTo>
                  <a:pt x="0" y="115006"/>
                </a:moveTo>
                <a:cubicBezTo>
                  <a:pt x="4233" y="92075"/>
                  <a:pt x="8467" y="69145"/>
                  <a:pt x="12700" y="55739"/>
                </a:cubicBezTo>
                <a:cubicBezTo>
                  <a:pt x="16933" y="42334"/>
                  <a:pt x="20461" y="40217"/>
                  <a:pt x="25400" y="34573"/>
                </a:cubicBezTo>
                <a:cubicBezTo>
                  <a:pt x="30339" y="28929"/>
                  <a:pt x="36689" y="26812"/>
                  <a:pt x="42333" y="21873"/>
                </a:cubicBezTo>
                <a:cubicBezTo>
                  <a:pt x="47977" y="16934"/>
                  <a:pt x="52210" y="8467"/>
                  <a:pt x="59266" y="4939"/>
                </a:cubicBezTo>
                <a:cubicBezTo>
                  <a:pt x="66322" y="1411"/>
                  <a:pt x="76199" y="1412"/>
                  <a:pt x="84666" y="706"/>
                </a:cubicBezTo>
                <a:cubicBezTo>
                  <a:pt x="93133" y="0"/>
                  <a:pt x="102305" y="1"/>
                  <a:pt x="110066" y="706"/>
                </a:cubicBezTo>
                <a:cubicBezTo>
                  <a:pt x="117827" y="1411"/>
                  <a:pt x="124177" y="706"/>
                  <a:pt x="131233" y="4939"/>
                </a:cubicBezTo>
                <a:cubicBezTo>
                  <a:pt x="138289" y="9172"/>
                  <a:pt x="147461" y="16934"/>
                  <a:pt x="152400" y="26106"/>
                </a:cubicBezTo>
                <a:cubicBezTo>
                  <a:pt x="157339" y="35278"/>
                  <a:pt x="160866" y="59973"/>
                  <a:pt x="160866" y="59973"/>
                </a:cubicBezTo>
                <a:cubicBezTo>
                  <a:pt x="163688" y="71262"/>
                  <a:pt x="165805" y="80434"/>
                  <a:pt x="169333" y="93839"/>
                </a:cubicBezTo>
                <a:cubicBezTo>
                  <a:pt x="172861" y="107244"/>
                  <a:pt x="179211" y="124884"/>
                  <a:pt x="182033" y="140406"/>
                </a:cubicBezTo>
                <a:cubicBezTo>
                  <a:pt x="184855" y="155928"/>
                  <a:pt x="185561" y="170745"/>
                  <a:pt x="186266" y="186973"/>
                </a:cubicBezTo>
                <a:cubicBezTo>
                  <a:pt x="186971" y="203201"/>
                  <a:pt x="186972" y="220840"/>
                  <a:pt x="186266" y="237773"/>
                </a:cubicBezTo>
                <a:cubicBezTo>
                  <a:pt x="185561" y="254706"/>
                  <a:pt x="182738" y="275168"/>
                  <a:pt x="182033" y="288573"/>
                </a:cubicBezTo>
                <a:cubicBezTo>
                  <a:pt x="181328" y="301978"/>
                  <a:pt x="182033" y="318206"/>
                  <a:pt x="182033" y="318206"/>
                </a:cubicBezTo>
              </a:path>
            </a:pathLst>
          </a:custGeom>
          <a:ln w="76200" cap="flat" cmpd="sng" algn="ctr">
            <a:solidFill>
              <a:schemeClr val="accent1"/>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p:bldP spid="17"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Landscape</a:t>
            </a:r>
            <a:endParaRPr lang="en-US" dirty="0"/>
          </a:p>
        </p:txBody>
      </p:sp>
      <p:sp>
        <p:nvSpPr>
          <p:cNvPr id="5" name="Text Placeholder 4"/>
          <p:cNvSpPr>
            <a:spLocks noGrp="1"/>
          </p:cNvSpPr>
          <p:nvPr>
            <p:ph type="body" idx="1"/>
          </p:nvPr>
        </p:nvSpPr>
        <p:spPr/>
        <p:txBody>
          <a:bodyPr/>
          <a:lstStyle/>
          <a:p>
            <a:r>
              <a:rPr lang="en-US" dirty="0" smtClean="0"/>
              <a:t>Motivations</a:t>
            </a:r>
            <a:endParaRPr lang="en-US" dirty="0"/>
          </a:p>
        </p:txBody>
      </p:sp>
      <p:sp>
        <p:nvSpPr>
          <p:cNvPr id="3" name="Content Placeholder 2"/>
          <p:cNvSpPr>
            <a:spLocks noGrp="1"/>
          </p:cNvSpPr>
          <p:nvPr>
            <p:ph sz="half" idx="2"/>
          </p:nvPr>
        </p:nvSpPr>
        <p:spPr>
          <a:xfrm>
            <a:off x="897367" y="2174875"/>
            <a:ext cx="3566160" cy="4201802"/>
          </a:xfrm>
        </p:spPr>
        <p:txBody>
          <a:bodyPr>
            <a:normAutofit/>
          </a:bodyPr>
          <a:lstStyle/>
          <a:p>
            <a:r>
              <a:rPr lang="en-US" dirty="0" smtClean="0"/>
              <a:t>Develop technology products</a:t>
            </a:r>
          </a:p>
          <a:p>
            <a:r>
              <a:rPr lang="en-US" dirty="0" smtClean="0"/>
              <a:t>Create technology-present curriculum</a:t>
            </a:r>
          </a:p>
          <a:p>
            <a:r>
              <a:rPr lang="en-US" dirty="0" smtClean="0"/>
              <a:t>Fascination with the technology </a:t>
            </a:r>
          </a:p>
          <a:p>
            <a:r>
              <a:rPr lang="en-US" dirty="0" smtClean="0"/>
              <a:t>“Prove” how great technology is</a:t>
            </a:r>
          </a:p>
          <a:p>
            <a:r>
              <a:rPr lang="en-US" dirty="0" smtClean="0"/>
              <a:t>…</a:t>
            </a:r>
          </a:p>
        </p:txBody>
      </p:sp>
      <p:sp>
        <p:nvSpPr>
          <p:cNvPr id="6" name="Text Placeholder 5"/>
          <p:cNvSpPr>
            <a:spLocks noGrp="1"/>
          </p:cNvSpPr>
          <p:nvPr>
            <p:ph type="body" sz="quarter" idx="3"/>
          </p:nvPr>
        </p:nvSpPr>
        <p:spPr/>
        <p:txBody>
          <a:bodyPr/>
          <a:lstStyle/>
          <a:p>
            <a:r>
              <a:rPr lang="en-US" dirty="0" smtClean="0"/>
              <a:t>Foci</a:t>
            </a:r>
            <a:endParaRPr lang="en-US" dirty="0"/>
          </a:p>
        </p:txBody>
      </p:sp>
      <p:sp>
        <p:nvSpPr>
          <p:cNvPr id="4" name="Content Placeholder 3"/>
          <p:cNvSpPr>
            <a:spLocks noGrp="1"/>
          </p:cNvSpPr>
          <p:nvPr>
            <p:ph sz="quarter" idx="4"/>
          </p:nvPr>
        </p:nvSpPr>
        <p:spPr>
          <a:xfrm>
            <a:off x="4646514" y="2174875"/>
            <a:ext cx="3566160" cy="4201802"/>
          </a:xfrm>
        </p:spPr>
        <p:txBody>
          <a:bodyPr>
            <a:normAutofit fontScale="92500"/>
          </a:bodyPr>
          <a:lstStyle/>
          <a:p>
            <a:r>
              <a:rPr lang="en-US" dirty="0" smtClean="0"/>
              <a:t>Learning, Teaching</a:t>
            </a:r>
          </a:p>
          <a:p>
            <a:r>
              <a:rPr lang="en-US" dirty="0" smtClean="0"/>
              <a:t>Students, Teachers</a:t>
            </a:r>
          </a:p>
          <a:p>
            <a:r>
              <a:rPr lang="en-US" dirty="0" smtClean="0"/>
              <a:t>Performance, Achievement</a:t>
            </a:r>
          </a:p>
          <a:p>
            <a:r>
              <a:rPr lang="en-US" dirty="0" smtClean="0"/>
              <a:t>Strategy, Problem solving</a:t>
            </a:r>
          </a:p>
          <a:p>
            <a:r>
              <a:rPr lang="en-US" dirty="0" smtClean="0"/>
              <a:t>Affect, Motivation, Identity</a:t>
            </a:r>
          </a:p>
          <a:p>
            <a:r>
              <a:rPr lang="en-US" dirty="0" smtClean="0"/>
              <a:t>Policy</a:t>
            </a:r>
          </a:p>
          <a:p>
            <a:r>
              <a:rPr lang="en-US" dirty="0" smtClean="0"/>
              <a: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Landscape</a:t>
            </a:r>
            <a:endParaRPr lang="en-US" dirty="0"/>
          </a:p>
        </p:txBody>
      </p:sp>
      <p:sp>
        <p:nvSpPr>
          <p:cNvPr id="4" name="Text Placeholder 3"/>
          <p:cNvSpPr>
            <a:spLocks noGrp="1"/>
          </p:cNvSpPr>
          <p:nvPr>
            <p:ph type="body" idx="1"/>
          </p:nvPr>
        </p:nvSpPr>
        <p:spPr/>
        <p:txBody>
          <a:bodyPr/>
          <a:lstStyle/>
          <a:p>
            <a:r>
              <a:rPr lang="en-US" dirty="0" smtClean="0"/>
              <a:t>Approach to Algebra</a:t>
            </a:r>
            <a:endParaRPr lang="en-US" dirty="0"/>
          </a:p>
        </p:txBody>
      </p:sp>
      <p:sp>
        <p:nvSpPr>
          <p:cNvPr id="3" name="Content Placeholder 2"/>
          <p:cNvSpPr>
            <a:spLocks noGrp="1"/>
          </p:cNvSpPr>
          <p:nvPr>
            <p:ph sz="half" idx="2"/>
          </p:nvPr>
        </p:nvSpPr>
        <p:spPr>
          <a:xfrm>
            <a:off x="897367" y="2174875"/>
            <a:ext cx="3566160" cy="4174493"/>
          </a:xfrm>
        </p:spPr>
        <p:txBody>
          <a:bodyPr>
            <a:noAutofit/>
          </a:bodyPr>
          <a:lstStyle/>
          <a:p>
            <a:r>
              <a:rPr lang="en-US" sz="2000" dirty="0" smtClean="0"/>
              <a:t>Function </a:t>
            </a:r>
          </a:p>
          <a:p>
            <a:pPr lvl="1">
              <a:buNone/>
            </a:pPr>
            <a:r>
              <a:rPr lang="en-US" dirty="0" smtClean="0"/>
              <a:t>(blur with calculus)</a:t>
            </a:r>
          </a:p>
          <a:p>
            <a:r>
              <a:rPr lang="en-US" sz="2000" dirty="0" smtClean="0"/>
              <a:t>Structure </a:t>
            </a:r>
          </a:p>
          <a:p>
            <a:pPr lvl="1">
              <a:buNone/>
            </a:pPr>
            <a:r>
              <a:rPr lang="en-US" dirty="0" smtClean="0"/>
              <a:t>(blur with skills)</a:t>
            </a:r>
          </a:p>
          <a:p>
            <a:r>
              <a:rPr lang="en-US" sz="2000" dirty="0" smtClean="0"/>
              <a:t>Problem solving</a:t>
            </a:r>
          </a:p>
          <a:p>
            <a:r>
              <a:rPr lang="en-US" sz="2000" dirty="0" smtClean="0"/>
              <a:t>Modeling</a:t>
            </a:r>
          </a:p>
          <a:p>
            <a:r>
              <a:rPr lang="en-US" sz="2000" dirty="0" smtClean="0"/>
              <a:t>…</a:t>
            </a:r>
          </a:p>
          <a:p>
            <a:pPr algn="ctr">
              <a:buNone/>
            </a:pPr>
            <a:r>
              <a:rPr lang="en-US" sz="2000" i="1" dirty="0" smtClean="0">
                <a:solidFill>
                  <a:schemeClr val="accent3"/>
                </a:solidFill>
              </a:rPr>
              <a:t>Boundaries can be blurred.</a:t>
            </a:r>
          </a:p>
          <a:p>
            <a:endParaRPr lang="en-US" sz="2000" dirty="0" smtClean="0"/>
          </a:p>
          <a:p>
            <a:pPr lvl="1"/>
            <a:endParaRPr lang="en-US" dirty="0"/>
          </a:p>
        </p:txBody>
      </p:sp>
      <p:sp>
        <p:nvSpPr>
          <p:cNvPr id="5" name="Text Placeholder 4"/>
          <p:cNvSpPr>
            <a:spLocks noGrp="1"/>
          </p:cNvSpPr>
          <p:nvPr>
            <p:ph type="body" sz="quarter" idx="3"/>
          </p:nvPr>
        </p:nvSpPr>
        <p:spPr/>
        <p:txBody>
          <a:bodyPr/>
          <a:lstStyle/>
          <a:p>
            <a:r>
              <a:rPr lang="en-US" dirty="0" smtClean="0"/>
              <a:t>Missing Mountains</a:t>
            </a:r>
            <a:endParaRPr lang="en-US" dirty="0"/>
          </a:p>
        </p:txBody>
      </p:sp>
      <p:sp>
        <p:nvSpPr>
          <p:cNvPr id="6" name="Content Placeholder 5"/>
          <p:cNvSpPr>
            <a:spLocks noGrp="1"/>
          </p:cNvSpPr>
          <p:nvPr>
            <p:ph sz="quarter" idx="4"/>
          </p:nvPr>
        </p:nvSpPr>
        <p:spPr>
          <a:xfrm>
            <a:off x="4646514" y="2174875"/>
            <a:ext cx="3566160" cy="4174493"/>
          </a:xfrm>
        </p:spPr>
        <p:txBody>
          <a:bodyPr>
            <a:normAutofit/>
          </a:bodyPr>
          <a:lstStyle/>
          <a:p>
            <a:pPr marL="463550" lvl="1" indent="-463550">
              <a:spcBef>
                <a:spcPts val="2000"/>
              </a:spcBef>
              <a:buBlip>
                <a:blip r:embed="rId2"/>
              </a:buBlip>
            </a:pPr>
            <a:r>
              <a:rPr lang="en-US" dirty="0" smtClean="0"/>
              <a:t>Beginning algebra or Algebra I</a:t>
            </a:r>
          </a:p>
          <a:p>
            <a:pPr marL="463550" lvl="1" indent="-463550">
              <a:spcBef>
                <a:spcPts val="2000"/>
              </a:spcBef>
              <a:buBlip>
                <a:blip r:embed="rId2"/>
              </a:buBlip>
            </a:pPr>
            <a:r>
              <a:rPr lang="en-US" dirty="0" smtClean="0"/>
              <a:t>Recently developed technologies</a:t>
            </a:r>
          </a:p>
          <a:p>
            <a:pPr marL="463550" lvl="1" indent="-463550">
              <a:spcBef>
                <a:spcPts val="2000"/>
              </a:spcBef>
              <a:buBlip>
                <a:blip r:embed="rId2"/>
              </a:buBlip>
            </a:pPr>
            <a:r>
              <a:rPr lang="en-US" dirty="0" smtClean="0"/>
              <a:t>Theoretical grounding (more than a taxonomy)</a:t>
            </a:r>
          </a:p>
          <a:p>
            <a:pPr marL="463550" lvl="1" indent="-463550">
              <a:spcBef>
                <a:spcPts val="2000"/>
              </a:spcBef>
              <a:buBlip>
                <a:blip r:embed="rId2"/>
              </a:buBlip>
            </a:pPr>
            <a:r>
              <a:rPr lang="en-US" dirty="0" smtClean="0"/>
              <a:t>…</a:t>
            </a:r>
          </a:p>
          <a:p>
            <a:pPr algn="ctr">
              <a:buNone/>
            </a:pPr>
            <a:endParaRPr lang="en-US" sz="1050" i="1" dirty="0" smtClean="0">
              <a:solidFill>
                <a:schemeClr val="accent3"/>
              </a:solidFill>
            </a:endParaRPr>
          </a:p>
          <a:p>
            <a:pPr algn="ctr">
              <a:buNone/>
            </a:pPr>
            <a:r>
              <a:rPr lang="en-US" sz="2000" i="1" dirty="0" smtClean="0">
                <a:solidFill>
                  <a:schemeClr val="accent3"/>
                </a:solidFill>
              </a:rPr>
              <a:t>We do have vital valleys.</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about Functions?</a:t>
            </a:r>
            <a:endParaRPr lang="en-US" dirty="0"/>
          </a:p>
        </p:txBody>
      </p:sp>
      <p:sp>
        <p:nvSpPr>
          <p:cNvPr id="3" name="Content Placeholder 2"/>
          <p:cNvSpPr>
            <a:spLocks noGrp="1"/>
          </p:cNvSpPr>
          <p:nvPr>
            <p:ph idx="1"/>
          </p:nvPr>
        </p:nvSpPr>
        <p:spPr/>
        <p:txBody>
          <a:bodyPr/>
          <a:lstStyle/>
          <a:p>
            <a:r>
              <a:rPr lang="en-US" dirty="0" smtClean="0"/>
              <a:t>Dominance of graphing calculators in particular and graphing utilities in general</a:t>
            </a:r>
          </a:p>
          <a:p>
            <a:r>
              <a:rPr lang="en-US" dirty="0" smtClean="0"/>
              <a:t>Dominant CAS use as graphing tool</a:t>
            </a:r>
          </a:p>
          <a:p>
            <a:r>
              <a:rPr lang="en-US" b="1" i="1" u="sng" dirty="0" smtClean="0"/>
              <a:t>Multiple representations</a:t>
            </a:r>
            <a:r>
              <a:rPr lang="en-US" dirty="0" smtClean="0"/>
              <a:t> as major issue</a:t>
            </a:r>
            <a:endParaRPr lang="en-US" dirty="0"/>
          </a:p>
        </p:txBody>
      </p:sp>
      <p:sp>
        <p:nvSpPr>
          <p:cNvPr id="4" name="Horizontal Scroll 3"/>
          <p:cNvSpPr/>
          <p:nvPr/>
        </p:nvSpPr>
        <p:spPr>
          <a:xfrm>
            <a:off x="6814047" y="5393549"/>
            <a:ext cx="2048310" cy="1160637"/>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err="1" smtClean="0"/>
              <a:t>Heid</a:t>
            </a:r>
            <a:r>
              <a:rPr lang="en-US" sz="1200" dirty="0" smtClean="0"/>
              <a:t> &amp; </a:t>
            </a:r>
            <a:r>
              <a:rPr lang="en-US" sz="1200" dirty="0" err="1" smtClean="0"/>
              <a:t>Blume</a:t>
            </a:r>
            <a:r>
              <a:rPr lang="en-US" sz="1200" dirty="0" smtClean="0"/>
              <a:t>, 2008</a:t>
            </a:r>
          </a:p>
          <a:p>
            <a:pPr algn="ctr"/>
            <a:r>
              <a:rPr lang="en-US" sz="1200" dirty="0" err="1" smtClean="0"/>
              <a:t>Yerushalmy</a:t>
            </a:r>
            <a:r>
              <a:rPr lang="en-US" sz="1200" dirty="0" smtClean="0"/>
              <a:t>, 2006</a:t>
            </a:r>
          </a:p>
          <a:p>
            <a:pPr algn="ctr"/>
            <a:r>
              <a:rPr lang="en-US" sz="1200" dirty="0" err="1" smtClean="0"/>
              <a:t>Heid</a:t>
            </a:r>
            <a:r>
              <a:rPr lang="en-US" sz="1200" dirty="0" smtClean="0"/>
              <a:t>, Thomas, &amp; Zbiek, IP</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dirty="0" smtClean="0"/>
              <a:t>Rule of Four    </a:t>
            </a:r>
            <a:endParaRPr lang="en-US" dirty="0"/>
          </a:p>
        </p:txBody>
      </p:sp>
      <p:grpSp>
        <p:nvGrpSpPr>
          <p:cNvPr id="43" name="Group 42"/>
          <p:cNvGrpSpPr/>
          <p:nvPr/>
        </p:nvGrpSpPr>
        <p:grpSpPr>
          <a:xfrm>
            <a:off x="1624993" y="2348583"/>
            <a:ext cx="5983258" cy="2750889"/>
            <a:chOff x="1624993" y="2348583"/>
            <a:chExt cx="5983258" cy="2750889"/>
          </a:xfrm>
        </p:grpSpPr>
        <p:sp>
          <p:nvSpPr>
            <p:cNvPr id="44" name="TextBox 43"/>
            <p:cNvSpPr txBox="1"/>
            <p:nvPr/>
          </p:nvSpPr>
          <p:spPr>
            <a:xfrm>
              <a:off x="1624993" y="2348583"/>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Graphs</a:t>
              </a:r>
              <a:endParaRPr lang="en-US" sz="2000" b="1" dirty="0"/>
            </a:p>
          </p:txBody>
        </p:sp>
        <p:sp>
          <p:nvSpPr>
            <p:cNvPr id="45" name="TextBox 44"/>
            <p:cNvSpPr txBox="1"/>
            <p:nvPr/>
          </p:nvSpPr>
          <p:spPr>
            <a:xfrm>
              <a:off x="5559940" y="2901093"/>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Numbers</a:t>
              </a:r>
              <a:endParaRPr lang="en-US" sz="2000" b="1" dirty="0"/>
            </a:p>
          </p:txBody>
        </p:sp>
        <p:sp>
          <p:nvSpPr>
            <p:cNvPr id="46" name="TextBox 45"/>
            <p:cNvSpPr txBox="1"/>
            <p:nvPr/>
          </p:nvSpPr>
          <p:spPr>
            <a:xfrm>
              <a:off x="5191244" y="4297057"/>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Words</a:t>
              </a:r>
              <a:endParaRPr lang="en-US" sz="2000" b="1" dirty="0"/>
            </a:p>
          </p:txBody>
        </p:sp>
        <p:cxnSp>
          <p:nvCxnSpPr>
            <p:cNvPr id="47" name="Straight Connector 46"/>
            <p:cNvCxnSpPr/>
            <p:nvPr/>
          </p:nvCxnSpPr>
          <p:spPr>
            <a:xfrm rot="5400000">
              <a:off x="1729542" y="3722930"/>
              <a:ext cx="1948474"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a:endCxn id="46" idx="0"/>
            </p:cNvCxnSpPr>
            <p:nvPr/>
          </p:nvCxnSpPr>
          <p:spPr>
            <a:xfrm rot="5400000">
              <a:off x="5723205" y="3793398"/>
              <a:ext cx="995854" cy="11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3825704" y="3301203"/>
              <a:ext cx="1734236" cy="1395964"/>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flipV="1">
              <a:off x="3798394" y="4478694"/>
              <a:ext cx="1365540" cy="432183"/>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a:stCxn id="44" idx="3"/>
              <a:endCxn id="45" idx="1"/>
            </p:cNvCxnSpPr>
            <p:nvPr/>
          </p:nvCxnSpPr>
          <p:spPr>
            <a:xfrm>
              <a:off x="3673304" y="2548638"/>
              <a:ext cx="1886636" cy="55251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16200000" flipH="1">
              <a:off x="3658092" y="2763905"/>
              <a:ext cx="1548364" cy="1517940"/>
            </a:xfrm>
            <a:prstGeom prst="line">
              <a:avLst/>
            </a:prstGeom>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1765933" y="4699362"/>
              <a:ext cx="204831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b="1" dirty="0" smtClean="0"/>
                <a:t>Symbols</a:t>
              </a:r>
              <a:endParaRPr lang="en-US" sz="2000" b="1" dirty="0"/>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 Id="rId5" Type="http://schemas.openxmlformats.org/officeDocument/2006/relationships/image" Target="../media/image5.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6594</TotalTime>
  <Words>3420</Words>
  <Application>Microsoft Macintosh PowerPoint</Application>
  <PresentationFormat>On-screen Show (4:3)</PresentationFormat>
  <Paragraphs>301</Paragraphs>
  <Slides>47</Slides>
  <Notes>6</Notes>
  <HiddenSlides>0</HiddenSlides>
  <MMClips>0</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Inkwell</vt:lpstr>
      <vt:lpstr>Putting Research on Technology in Mathematics Education to Work to Inform Teaching and Learning of Algebra</vt:lpstr>
      <vt:lpstr>Agenda</vt:lpstr>
      <vt:lpstr>Research and Teaching</vt:lpstr>
      <vt:lpstr>Basic Biases</vt:lpstr>
      <vt:lpstr>Technology?</vt:lpstr>
      <vt:lpstr>Literature Landscape</vt:lpstr>
      <vt:lpstr>Literature Landscape</vt:lpstr>
      <vt:lpstr>Learning about Functions?</vt:lpstr>
      <vt:lpstr>Rule of Four    </vt:lpstr>
      <vt:lpstr>Rule of Four ±k</vt:lpstr>
      <vt:lpstr>Example: Two Graph Registers</vt:lpstr>
      <vt:lpstr>Rule of Four ±k, Now Linked</vt:lpstr>
      <vt:lpstr>Example: Lots of Links</vt:lpstr>
      <vt:lpstr>Students with Strong Skills?</vt:lpstr>
      <vt:lpstr>Struggling Learners?</vt:lpstr>
      <vt:lpstr>Privileging Representations?</vt:lpstr>
      <vt:lpstr>And Preservice Teachers?</vt:lpstr>
      <vt:lpstr>Points about Multiple Reps</vt:lpstr>
      <vt:lpstr>Learning to Use Technology?</vt:lpstr>
      <vt:lpstr>Teacher Using Technology?</vt:lpstr>
      <vt:lpstr>What about Symbolic Work?</vt:lpstr>
      <vt:lpstr>The Pet Ward Task</vt:lpstr>
      <vt:lpstr>Student Responses</vt:lpstr>
      <vt:lpstr>The Representations</vt:lpstr>
      <vt:lpstr>CIA Results</vt:lpstr>
      <vt:lpstr>The Reality</vt:lpstr>
      <vt:lpstr>Developing Skills, Concepts, … or Techniques?</vt:lpstr>
      <vt:lpstr>Tasks to Develop Techniques</vt:lpstr>
      <vt:lpstr>CAS, Tasks, and Teacher</vt:lpstr>
      <vt:lpstr>Points about Procedures</vt:lpstr>
      <vt:lpstr>Connected Technology?</vt:lpstr>
      <vt:lpstr>There’s More than Algebra?</vt:lpstr>
      <vt:lpstr>“Drag” in Dynamic Geometry</vt:lpstr>
      <vt:lpstr>Examples of DGE Dragging</vt:lpstr>
      <vt:lpstr>Parallels in “DAE*”</vt:lpstr>
      <vt:lpstr>Examples of DGE Dragging</vt:lpstr>
      <vt:lpstr>Help for Learners?</vt:lpstr>
      <vt:lpstr>In Summary…</vt:lpstr>
      <vt:lpstr>Lurking Questions</vt:lpstr>
      <vt:lpstr>Lurking Question</vt:lpstr>
      <vt:lpstr>LURKING Question</vt:lpstr>
      <vt:lpstr>And the story continues…</vt:lpstr>
      <vt:lpstr>References</vt:lpstr>
      <vt:lpstr>References (continued)</vt:lpstr>
      <vt:lpstr>References (continued)</vt:lpstr>
      <vt:lpstr>References (continued)</vt:lpstr>
      <vt:lpstr>References (continued)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Putting Research on Technology in Mathematics Education to Work to Inform Teaching and Learning of Algebra</dc:title>
  <dc:creator>R</dc:creator>
  <cp:lastModifiedBy>R</cp:lastModifiedBy>
  <cp:revision>237</cp:revision>
  <cp:lastPrinted>2013-01-14T21:30:54Z</cp:lastPrinted>
  <dcterms:created xsi:type="dcterms:W3CDTF">2013-01-18T17:06:55Z</dcterms:created>
  <dcterms:modified xsi:type="dcterms:W3CDTF">2013-01-18T17:07:57Z</dcterms:modified>
</cp:coreProperties>
</file>