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66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94776" y="1907469"/>
            <a:ext cx="560197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00666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00666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00666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00666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400" y="1104900"/>
            <a:ext cx="2145792" cy="55498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7499" y="1125933"/>
            <a:ext cx="8863401" cy="1065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00666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0506" y="2011764"/>
            <a:ext cx="7414259" cy="4451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fcai@tamu.ed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1858-021-01244-3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13" Type="http://schemas.openxmlformats.org/officeDocument/2006/relationships/image" Target="../media/image62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12" Type="http://schemas.openxmlformats.org/officeDocument/2006/relationships/image" Target="../media/image61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g"/><Relationship Id="rId11" Type="http://schemas.openxmlformats.org/officeDocument/2006/relationships/image" Target="../media/image60.jpg"/><Relationship Id="rId5" Type="http://schemas.openxmlformats.org/officeDocument/2006/relationships/image" Target="../media/image54.jpg"/><Relationship Id="rId15" Type="http://schemas.openxmlformats.org/officeDocument/2006/relationships/image" Target="../media/image64.jpg"/><Relationship Id="rId10" Type="http://schemas.openxmlformats.org/officeDocument/2006/relationships/image" Target="../media/image59.jpg"/><Relationship Id="rId4" Type="http://schemas.openxmlformats.org/officeDocument/2006/relationships/image" Target="../media/image53.jpg"/><Relationship Id="rId9" Type="http://schemas.openxmlformats.org/officeDocument/2006/relationships/image" Target="../media/image58.jpg"/><Relationship Id="rId14" Type="http://schemas.openxmlformats.org/officeDocument/2006/relationships/image" Target="../media/image63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hyperlink" Target="mailto:jfcai@TAMU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91657" y="1267042"/>
            <a:ext cx="8016240" cy="157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62480" marR="5080" indent="-2050414">
              <a:lnSpc>
                <a:spcPct val="149400"/>
              </a:lnSpc>
              <a:spcBef>
                <a:spcPts val="100"/>
              </a:spcBef>
            </a:pPr>
            <a:r>
              <a:rPr sz="3400" dirty="0"/>
              <a:t>Mathematical</a:t>
            </a:r>
            <a:r>
              <a:rPr sz="3400" spc="-15" dirty="0"/>
              <a:t> </a:t>
            </a:r>
            <a:r>
              <a:rPr sz="3400" spc="-10" dirty="0"/>
              <a:t>Problem-</a:t>
            </a:r>
            <a:r>
              <a:rPr sz="3400" dirty="0"/>
              <a:t>Posing</a:t>
            </a:r>
            <a:r>
              <a:rPr sz="3400" spc="-10" dirty="0"/>
              <a:t> Based </a:t>
            </a:r>
            <a:r>
              <a:rPr sz="3400" dirty="0"/>
              <a:t>Learning</a:t>
            </a:r>
            <a:r>
              <a:rPr sz="3400" spc="-25" dirty="0"/>
              <a:t> </a:t>
            </a:r>
            <a:r>
              <a:rPr sz="3400" spc="-10" dirty="0"/>
              <a:t>(P-PBL):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129184" y="3021789"/>
            <a:ext cx="734568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solidFill>
                  <a:srgbClr val="006666"/>
                </a:solidFill>
                <a:latin typeface="Tahoma"/>
                <a:cs typeface="Tahoma"/>
              </a:rPr>
              <a:t>Theoretical</a:t>
            </a:r>
            <a:r>
              <a:rPr sz="2300" b="1" spc="-90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2300" b="1" spc="-30" dirty="0">
                <a:solidFill>
                  <a:srgbClr val="006666"/>
                </a:solidFill>
                <a:latin typeface="Tahoma"/>
                <a:cs typeface="Tahoma"/>
              </a:rPr>
              <a:t>Considerations</a:t>
            </a:r>
            <a:r>
              <a:rPr sz="2300" b="1" spc="-10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2300" b="1" dirty="0">
                <a:solidFill>
                  <a:srgbClr val="006666"/>
                </a:solidFill>
                <a:latin typeface="Tahoma"/>
                <a:cs typeface="Tahoma"/>
              </a:rPr>
              <a:t>and</a:t>
            </a:r>
            <a:r>
              <a:rPr sz="2300" b="1" spc="-100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2300" b="1" spc="-10" dirty="0">
                <a:solidFill>
                  <a:srgbClr val="006666"/>
                </a:solidFill>
                <a:latin typeface="Tahoma"/>
                <a:cs typeface="Tahoma"/>
              </a:rPr>
              <a:t>Empirical</a:t>
            </a:r>
            <a:r>
              <a:rPr sz="2300" b="1" spc="-90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2300" b="1" spc="-10" dirty="0">
                <a:solidFill>
                  <a:srgbClr val="006666"/>
                </a:solidFill>
                <a:latin typeface="Tahoma"/>
                <a:cs typeface="Tahoma"/>
              </a:rPr>
              <a:t>Research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5218" y="4584260"/>
            <a:ext cx="3474720" cy="138620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sz="2600" dirty="0">
                <a:solidFill>
                  <a:srgbClr val="003300"/>
                </a:solidFill>
                <a:latin typeface="Times New Roman"/>
                <a:cs typeface="Times New Roman"/>
              </a:rPr>
              <a:t>Jinfa</a:t>
            </a:r>
            <a:r>
              <a:rPr sz="2600" spc="-6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2600" spc="-25" dirty="0">
                <a:solidFill>
                  <a:srgbClr val="003300"/>
                </a:solidFill>
                <a:latin typeface="Times New Roman"/>
                <a:cs typeface="Times New Roman"/>
              </a:rPr>
              <a:t>Cai</a:t>
            </a: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2600" b="1" dirty="0">
                <a:solidFill>
                  <a:srgbClr val="003300"/>
                </a:solidFill>
                <a:latin typeface="Arial"/>
                <a:cs typeface="Arial"/>
              </a:rPr>
              <a:t>Texas</a:t>
            </a:r>
            <a:r>
              <a:rPr sz="2600" b="1" spc="-8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03300"/>
                </a:solidFill>
                <a:latin typeface="Arial"/>
                <a:cs typeface="Arial"/>
              </a:rPr>
              <a:t>A&amp;M</a:t>
            </a:r>
            <a:r>
              <a:rPr sz="2600" b="1" spc="-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003300"/>
                </a:solidFill>
                <a:latin typeface="Arial"/>
                <a:cs typeface="Arial"/>
              </a:rPr>
              <a:t>University</a:t>
            </a: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3000" b="1" spc="-10" dirty="0">
                <a:solidFill>
                  <a:srgbClr val="003300"/>
                </a:solidFill>
                <a:latin typeface="Arial"/>
                <a:cs typeface="Arial"/>
                <a:hlinkClick r:id="rId2"/>
              </a:rPr>
              <a:t>jfcai@tamu.edu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2935" rIns="0" bIns="0" rtlCol="0">
            <a:spAutoFit/>
          </a:bodyPr>
          <a:lstStyle/>
          <a:p>
            <a:pPr marL="3444875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Many</a:t>
            </a:r>
            <a:r>
              <a:rPr sz="3400" spc="-30" dirty="0"/>
              <a:t> </a:t>
            </a:r>
            <a:r>
              <a:rPr sz="3400" dirty="0"/>
              <a:t>Thanks</a:t>
            </a:r>
            <a:r>
              <a:rPr sz="3400" spc="-30" dirty="0"/>
              <a:t> </a:t>
            </a:r>
            <a:r>
              <a:rPr sz="3400" spc="-25" dirty="0"/>
              <a:t>to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438501" y="2668584"/>
            <a:ext cx="6649720" cy="209613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834390" marR="5080" indent="-822325">
              <a:lnSpc>
                <a:spcPts val="4010"/>
              </a:lnSpc>
              <a:spcBef>
                <a:spcPts val="295"/>
              </a:spcBef>
            </a:pP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C.</a:t>
            </a:r>
            <a:r>
              <a:rPr sz="3400" b="1" spc="-1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Davis,</a:t>
            </a:r>
            <a:r>
              <a:rPr sz="3400" b="1" spc="-1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Sara</a:t>
            </a:r>
            <a:r>
              <a:rPr sz="3400" b="1" spc="-10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Elakesh,</a:t>
            </a:r>
            <a:r>
              <a:rPr sz="3400" b="1" spc="-1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spc="-10" dirty="0">
                <a:solidFill>
                  <a:srgbClr val="006666"/>
                </a:solidFill>
                <a:latin typeface="Tahoma"/>
                <a:cs typeface="Tahoma"/>
              </a:rPr>
              <a:t>Ayesha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Bundy,</a:t>
            </a:r>
            <a:r>
              <a:rPr sz="3400" b="1" spc="-3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&amp;</a:t>
            </a:r>
            <a:r>
              <a:rPr sz="3400" b="1" spc="-30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Betty</a:t>
            </a:r>
            <a:r>
              <a:rPr sz="3400" b="1" spc="-2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spc="-10" dirty="0">
                <a:solidFill>
                  <a:srgbClr val="006666"/>
                </a:solidFill>
                <a:latin typeface="Tahoma"/>
                <a:cs typeface="Tahoma"/>
              </a:rPr>
              <a:t>Phillips</a:t>
            </a:r>
            <a:endParaRPr sz="3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004"/>
              </a:spcBef>
            </a:pP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for</a:t>
            </a:r>
            <a:r>
              <a:rPr sz="3400" b="1" spc="-1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400" b="1" dirty="0">
                <a:solidFill>
                  <a:srgbClr val="006666"/>
                </a:solidFill>
                <a:latin typeface="Tahoma"/>
                <a:cs typeface="Tahoma"/>
              </a:rPr>
              <a:t>the</a:t>
            </a:r>
            <a:r>
              <a:rPr sz="3400" b="1" spc="-10" dirty="0">
                <a:solidFill>
                  <a:srgbClr val="006666"/>
                </a:solidFill>
                <a:latin typeface="Tahoma"/>
                <a:cs typeface="Tahoma"/>
              </a:rPr>
              <a:t> invitation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1846" rIns="0" bIns="0" rtlCol="0">
            <a:spAutoFit/>
          </a:bodyPr>
          <a:lstStyle/>
          <a:p>
            <a:pPr marL="158496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LieCal</a:t>
            </a:r>
            <a:r>
              <a:rPr sz="4400" spc="-140" dirty="0"/>
              <a:t> </a:t>
            </a:r>
            <a:r>
              <a:rPr sz="4400" dirty="0"/>
              <a:t>and</a:t>
            </a:r>
            <a:r>
              <a:rPr sz="4400" spc="-140" dirty="0"/>
              <a:t> </a:t>
            </a:r>
            <a:r>
              <a:rPr sz="4400" spc="-35" dirty="0"/>
              <a:t>P-</a:t>
            </a:r>
            <a:r>
              <a:rPr sz="4400" dirty="0"/>
              <a:t>PBL</a:t>
            </a:r>
            <a:r>
              <a:rPr sz="4400" spc="-145" dirty="0"/>
              <a:t> </a:t>
            </a:r>
            <a:r>
              <a:rPr sz="4400" spc="-10" dirty="0"/>
              <a:t>Projects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490360" y="2200741"/>
            <a:ext cx="2949575" cy="3713479"/>
          </a:xfrm>
          <a:prstGeom prst="rect">
            <a:avLst/>
          </a:prstGeom>
        </p:spPr>
        <p:txBody>
          <a:bodyPr vert="horz" wrap="square" lIns="0" tIns="26225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2065"/>
              </a:spcBef>
              <a:buChar char="•"/>
              <a:tabLst>
                <a:tab pos="378460" algn="l"/>
              </a:tabLst>
            </a:pPr>
            <a:r>
              <a:rPr sz="3200" spc="-10" dirty="0">
                <a:latin typeface="Arial"/>
                <a:cs typeface="Arial"/>
              </a:rPr>
              <a:t>ESI-0114768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70"/>
              </a:spcBef>
              <a:buChar char="•"/>
              <a:tabLst>
                <a:tab pos="378460" algn="l"/>
              </a:tabLst>
            </a:pPr>
            <a:r>
              <a:rPr sz="3200" spc="-10" dirty="0">
                <a:latin typeface="Arial"/>
                <a:cs typeface="Arial"/>
              </a:rPr>
              <a:t>ESI-0454739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64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DRL-</a:t>
            </a:r>
            <a:r>
              <a:rPr sz="3200" spc="-10" dirty="0">
                <a:latin typeface="Arial"/>
                <a:cs typeface="Arial"/>
              </a:rPr>
              <a:t>1008536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7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DRL-</a:t>
            </a:r>
            <a:r>
              <a:rPr sz="3200" spc="-10" dirty="0">
                <a:latin typeface="Arial"/>
                <a:cs typeface="Arial"/>
              </a:rPr>
              <a:t>2101552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7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DRL-</a:t>
            </a:r>
            <a:r>
              <a:rPr sz="3200" spc="-10" dirty="0">
                <a:latin typeface="Arial"/>
                <a:cs typeface="Arial"/>
              </a:rPr>
              <a:t>2604452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9141" y="1643414"/>
            <a:ext cx="6741795" cy="43637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617220">
              <a:lnSpc>
                <a:spcPts val="4300"/>
              </a:lnSpc>
              <a:spcBef>
                <a:spcPts val="260"/>
              </a:spcBef>
            </a:pPr>
            <a:r>
              <a:rPr sz="3600" dirty="0">
                <a:latin typeface="Arial"/>
                <a:cs typeface="Arial"/>
              </a:rPr>
              <a:t>Cai,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J.,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Moyer,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J.C.,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Wang,</a:t>
            </a:r>
            <a:r>
              <a:rPr sz="3600" spc="-130" dirty="0">
                <a:latin typeface="Arial"/>
                <a:cs typeface="Arial"/>
              </a:rPr>
              <a:t> </a:t>
            </a:r>
            <a:r>
              <a:rPr sz="3600" spc="-25" dirty="0">
                <a:latin typeface="Arial"/>
                <a:cs typeface="Arial"/>
              </a:rPr>
              <a:t>C., </a:t>
            </a:r>
            <a:r>
              <a:rPr sz="3600" dirty="0">
                <a:latin typeface="Arial"/>
                <a:cs typeface="Arial"/>
              </a:rPr>
              <a:t>Wang,</a:t>
            </a:r>
            <a:r>
              <a:rPr sz="3600" spc="-8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N.</a:t>
            </a:r>
            <a:r>
              <a:rPr sz="3600" spc="-8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&amp;</a:t>
            </a:r>
            <a:r>
              <a:rPr sz="3600" spc="-9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Nie,</a:t>
            </a:r>
            <a:r>
              <a:rPr sz="3600" spc="-7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B.</a:t>
            </a:r>
            <a:r>
              <a:rPr sz="3600" spc="-8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(2024).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ts val="4220"/>
              </a:lnSpc>
              <a:spcBef>
                <a:spcPts val="60"/>
              </a:spcBef>
            </a:pPr>
            <a:r>
              <a:rPr sz="3600" dirty="0">
                <a:latin typeface="Arial"/>
                <a:cs typeface="Arial"/>
              </a:rPr>
              <a:t>Student</a:t>
            </a:r>
            <a:r>
              <a:rPr sz="3600" spc="-1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learning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and</a:t>
            </a:r>
            <a:r>
              <a:rPr sz="3600" spc="-135" dirty="0">
                <a:latin typeface="Arial"/>
                <a:cs typeface="Arial"/>
              </a:rPr>
              <a:t> </a:t>
            </a:r>
            <a:r>
              <a:rPr sz="3600" spc="-20" dirty="0">
                <a:latin typeface="Arial"/>
                <a:cs typeface="Arial"/>
              </a:rPr>
              <a:t>instructional </a:t>
            </a:r>
            <a:r>
              <a:rPr sz="3600" dirty="0">
                <a:latin typeface="Arial"/>
                <a:cs typeface="Arial"/>
              </a:rPr>
              <a:t>tasks</a:t>
            </a:r>
            <a:r>
              <a:rPr sz="3600" spc="-1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in</a:t>
            </a:r>
            <a:r>
              <a:rPr sz="3600" spc="-1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different</a:t>
            </a:r>
            <a:r>
              <a:rPr sz="3600" spc="-114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curricular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4115"/>
              </a:lnSpc>
            </a:pPr>
            <a:r>
              <a:rPr sz="3600" dirty="0">
                <a:latin typeface="Arial"/>
                <a:cs typeface="Arial"/>
              </a:rPr>
              <a:t>contexts:</a:t>
            </a:r>
            <a:r>
              <a:rPr sz="3600" spc="-1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</a:t>
            </a:r>
            <a:r>
              <a:rPr sz="3600" spc="-14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longitudinal</a:t>
            </a:r>
            <a:r>
              <a:rPr sz="3600" spc="-12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study.</a:t>
            </a:r>
            <a:endParaRPr sz="3600">
              <a:latin typeface="Arial"/>
              <a:cs typeface="Arial"/>
            </a:endParaRPr>
          </a:p>
          <a:p>
            <a:pPr marL="12700" marR="1165225">
              <a:lnSpc>
                <a:spcPts val="4320"/>
              </a:lnSpc>
              <a:spcBef>
                <a:spcPts val="80"/>
              </a:spcBef>
            </a:pPr>
            <a:r>
              <a:rPr sz="3600" i="1" spc="-10" dirty="0">
                <a:latin typeface="Arial"/>
                <a:cs typeface="Arial"/>
              </a:rPr>
              <a:t>International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Journal</a:t>
            </a:r>
            <a:r>
              <a:rPr sz="3600" i="1" spc="-180" dirty="0">
                <a:latin typeface="Arial"/>
                <a:cs typeface="Arial"/>
              </a:rPr>
              <a:t> </a:t>
            </a:r>
            <a:r>
              <a:rPr sz="3600" i="1" spc="-25" dirty="0">
                <a:latin typeface="Arial"/>
                <a:cs typeface="Arial"/>
              </a:rPr>
              <a:t>of </a:t>
            </a:r>
            <a:r>
              <a:rPr sz="3600" i="1" dirty="0">
                <a:latin typeface="Arial"/>
                <a:cs typeface="Arial"/>
              </a:rPr>
              <a:t>Educational</a:t>
            </a:r>
            <a:r>
              <a:rPr sz="3600" i="1" spc="-240" dirty="0">
                <a:latin typeface="Arial"/>
                <a:cs typeface="Arial"/>
              </a:rPr>
              <a:t> </a:t>
            </a:r>
            <a:r>
              <a:rPr sz="3600" i="1" dirty="0">
                <a:latin typeface="Arial"/>
                <a:cs typeface="Arial"/>
              </a:rPr>
              <a:t>Research</a:t>
            </a:r>
            <a:r>
              <a:rPr sz="3600" dirty="0">
                <a:latin typeface="Arial"/>
                <a:cs typeface="Arial"/>
              </a:rPr>
              <a:t>.</a:t>
            </a:r>
            <a:r>
              <a:rPr sz="3600" spc="-235" dirty="0">
                <a:latin typeface="Arial"/>
                <a:cs typeface="Arial"/>
              </a:rPr>
              <a:t> </a:t>
            </a:r>
            <a:r>
              <a:rPr sz="3600" spc="-20" dirty="0">
                <a:latin typeface="Arial"/>
                <a:cs typeface="Arial"/>
              </a:rPr>
              <a:t>125,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4054"/>
              </a:lnSpc>
            </a:pPr>
            <a:r>
              <a:rPr sz="3600" spc="-10" dirty="0">
                <a:latin typeface="Arial"/>
                <a:cs typeface="Arial"/>
              </a:rPr>
              <a:t>102329.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94403" y="1610486"/>
            <a:ext cx="7214234" cy="1790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-635" algn="ctr">
              <a:lnSpc>
                <a:spcPct val="99800"/>
              </a:lnSpc>
              <a:spcBef>
                <a:spcPts val="110"/>
              </a:spcBef>
            </a:pPr>
            <a:r>
              <a:rPr sz="2900" dirty="0"/>
              <a:t>Supporting</a:t>
            </a:r>
            <a:r>
              <a:rPr sz="2900" spc="-70" dirty="0"/>
              <a:t> </a:t>
            </a:r>
            <a:r>
              <a:rPr sz="2900" dirty="0"/>
              <a:t>Teachers</a:t>
            </a:r>
            <a:r>
              <a:rPr sz="2900" spc="-80" dirty="0"/>
              <a:t> </a:t>
            </a:r>
            <a:r>
              <a:rPr sz="2900" dirty="0"/>
              <a:t>to</a:t>
            </a:r>
            <a:r>
              <a:rPr sz="2900" spc="-60" dirty="0"/>
              <a:t> </a:t>
            </a:r>
            <a:r>
              <a:rPr sz="2900" spc="-10" dirty="0"/>
              <a:t>Teach </a:t>
            </a:r>
            <a:r>
              <a:rPr sz="2900" dirty="0"/>
              <a:t>Mathematics</a:t>
            </a:r>
            <a:r>
              <a:rPr sz="2900" spc="-40" dirty="0"/>
              <a:t> </a:t>
            </a:r>
            <a:r>
              <a:rPr sz="2900" dirty="0"/>
              <a:t>Through</a:t>
            </a:r>
            <a:r>
              <a:rPr sz="2900" spc="-40" dirty="0"/>
              <a:t> </a:t>
            </a:r>
            <a:r>
              <a:rPr sz="2900" dirty="0"/>
              <a:t>Problem</a:t>
            </a:r>
            <a:r>
              <a:rPr sz="2900" spc="-30" dirty="0"/>
              <a:t> </a:t>
            </a:r>
            <a:r>
              <a:rPr sz="2900" spc="-10" dirty="0"/>
              <a:t>Posing: </a:t>
            </a:r>
            <a:r>
              <a:rPr sz="2900" dirty="0"/>
              <a:t>An</a:t>
            </a:r>
            <a:r>
              <a:rPr sz="2900" spc="-55" dirty="0"/>
              <a:t> </a:t>
            </a:r>
            <a:r>
              <a:rPr sz="2900" spc="-10" dirty="0"/>
              <a:t>Early-</a:t>
            </a:r>
            <a:r>
              <a:rPr sz="2900" dirty="0"/>
              <a:t>Stage</a:t>
            </a:r>
            <a:r>
              <a:rPr sz="2900" spc="-50" dirty="0"/>
              <a:t> </a:t>
            </a:r>
            <a:r>
              <a:rPr sz="2900" dirty="0"/>
              <a:t>Longitudinal</a:t>
            </a:r>
            <a:r>
              <a:rPr sz="2900" spc="-55" dirty="0"/>
              <a:t> </a:t>
            </a:r>
            <a:r>
              <a:rPr sz="2900" dirty="0"/>
              <a:t>Study</a:t>
            </a:r>
            <a:r>
              <a:rPr sz="2900" spc="-50" dirty="0"/>
              <a:t> </a:t>
            </a:r>
            <a:r>
              <a:rPr sz="2900" spc="-25" dirty="0"/>
              <a:t>(in </a:t>
            </a:r>
            <a:r>
              <a:rPr sz="2900" dirty="0"/>
              <a:t>Middle</a:t>
            </a:r>
            <a:r>
              <a:rPr sz="2900" spc="-10" dirty="0"/>
              <a:t> </a:t>
            </a:r>
            <a:r>
              <a:rPr sz="2900" dirty="0"/>
              <a:t>Grades)</a:t>
            </a:r>
            <a:r>
              <a:rPr sz="2900" spc="-5" dirty="0"/>
              <a:t> </a:t>
            </a:r>
            <a:r>
              <a:rPr sz="2900" dirty="0"/>
              <a:t>(DRL-</a:t>
            </a:r>
            <a:r>
              <a:rPr sz="2900" spc="-10" dirty="0"/>
              <a:t> 2101552)</a:t>
            </a:r>
            <a:endParaRPr sz="29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5405" y="3595545"/>
            <a:ext cx="3086769" cy="30592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84755" y="1282787"/>
            <a:ext cx="4031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Thanks</a:t>
            </a:r>
            <a:r>
              <a:rPr sz="3200" spc="50" dirty="0"/>
              <a:t> </a:t>
            </a:r>
            <a:r>
              <a:rPr sz="3200" dirty="0"/>
              <a:t>to</a:t>
            </a:r>
            <a:r>
              <a:rPr sz="3200" spc="60" dirty="0"/>
              <a:t> </a:t>
            </a:r>
            <a:r>
              <a:rPr sz="3200" dirty="0"/>
              <a:t>My</a:t>
            </a:r>
            <a:r>
              <a:rPr sz="3200" spc="50" dirty="0"/>
              <a:t> </a:t>
            </a:r>
            <a:r>
              <a:rPr sz="3200" spc="-20" dirty="0"/>
              <a:t>Team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15470" y="1878647"/>
            <a:ext cx="7757795" cy="425640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515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Jinfa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Cai,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Director</a:t>
            </a:r>
            <a:endParaRPr sz="24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15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Faith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Muirhead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&amp;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Amy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Brown,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co-PIs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</a:t>
            </a:r>
            <a:r>
              <a:rPr sz="2300" spc="-10" dirty="0">
                <a:latin typeface="Arial"/>
                <a:cs typeface="Arial"/>
              </a:rPr>
              <a:t>Michelle</a:t>
            </a:r>
            <a:r>
              <a:rPr sz="2300" spc="-4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Cirillo</a:t>
            </a:r>
            <a:r>
              <a:rPr sz="2400" spc="-10" dirty="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378460" marR="862965" indent="-366395">
              <a:lnSpc>
                <a:spcPct val="100000"/>
              </a:lnSpc>
              <a:spcBef>
                <a:spcPts val="1535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Stephen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Hwang,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Senior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research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associate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and </a:t>
            </a:r>
            <a:r>
              <a:rPr sz="2400" dirty="0">
                <a:latin typeface="Arial"/>
                <a:cs typeface="Arial"/>
              </a:rPr>
              <a:t>project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coordinator</a:t>
            </a:r>
            <a:endParaRPr sz="24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40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J.P.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Han,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Burak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ölmez,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&amp;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Hua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Ran,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postdocs</a:t>
            </a:r>
            <a:endParaRPr sz="24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515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Victoria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Robinson,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research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specialist</a:t>
            </a:r>
            <a:endParaRPr sz="24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40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Yue Ma, Matt Melville, Steve Silber, </a:t>
            </a:r>
            <a:r>
              <a:rPr sz="2400" spc="-20" dirty="0">
                <a:latin typeface="Arial"/>
                <a:cs typeface="Arial"/>
              </a:rPr>
              <a:t>GRAs</a:t>
            </a:r>
            <a:endParaRPr sz="24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510"/>
              </a:spcBef>
              <a:buChar char="•"/>
              <a:tabLst>
                <a:tab pos="378460" algn="l"/>
              </a:tabLst>
            </a:pPr>
            <a:r>
              <a:rPr sz="2400" dirty="0">
                <a:latin typeface="Arial"/>
                <a:cs typeface="Arial"/>
              </a:rPr>
              <a:t>Simon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Glover,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Jenna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Paltenstein,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Undergraduate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RAs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38577" y="1511466"/>
            <a:ext cx="7326630" cy="19862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ct val="98700"/>
              </a:lnSpc>
              <a:spcBef>
                <a:spcPts val="140"/>
              </a:spcBef>
            </a:pPr>
            <a:r>
              <a:rPr sz="2600" spc="-10" dirty="0"/>
              <a:t>Collaborative</a:t>
            </a:r>
            <a:r>
              <a:rPr sz="2600" spc="-100" dirty="0"/>
              <a:t> </a:t>
            </a:r>
            <a:r>
              <a:rPr sz="2600" spc="-10" dirty="0"/>
              <a:t>Research:</a:t>
            </a:r>
            <a:r>
              <a:rPr sz="2600" spc="-90" dirty="0"/>
              <a:t> </a:t>
            </a:r>
            <a:r>
              <a:rPr sz="2600" spc="-25" dirty="0"/>
              <a:t>AI-</a:t>
            </a:r>
            <a:r>
              <a:rPr sz="2600" spc="-10" dirty="0"/>
              <a:t>Enhanced </a:t>
            </a:r>
            <a:r>
              <a:rPr sz="2600" spc="-25" dirty="0"/>
              <a:t>Problem-</a:t>
            </a:r>
            <a:r>
              <a:rPr sz="2600" dirty="0"/>
              <a:t>Posing</a:t>
            </a:r>
            <a:r>
              <a:rPr sz="2600" spc="-110" dirty="0"/>
              <a:t> </a:t>
            </a:r>
            <a:r>
              <a:rPr sz="2600" dirty="0"/>
              <a:t>Based</a:t>
            </a:r>
            <a:r>
              <a:rPr sz="2600" spc="-110" dirty="0"/>
              <a:t> </a:t>
            </a:r>
            <a:r>
              <a:rPr sz="2600" dirty="0"/>
              <a:t>Learning:</a:t>
            </a:r>
            <a:r>
              <a:rPr sz="2600" spc="-105" dirty="0"/>
              <a:t> </a:t>
            </a:r>
            <a:r>
              <a:rPr sz="2600" spc="-10" dirty="0"/>
              <a:t>Supporting Mathematics</a:t>
            </a:r>
            <a:r>
              <a:rPr sz="2600" spc="-110" dirty="0"/>
              <a:t> </a:t>
            </a:r>
            <a:r>
              <a:rPr sz="2600" dirty="0"/>
              <a:t>Teachers’</a:t>
            </a:r>
            <a:r>
              <a:rPr sz="2600" spc="-105" dirty="0"/>
              <a:t> </a:t>
            </a:r>
            <a:r>
              <a:rPr sz="2600" spc="-25" dirty="0"/>
              <a:t>In-the-</a:t>
            </a:r>
            <a:r>
              <a:rPr sz="2600" spc="-10" dirty="0"/>
              <a:t>Moment Instructional</a:t>
            </a:r>
            <a:r>
              <a:rPr sz="2600" spc="-75" dirty="0"/>
              <a:t> </a:t>
            </a:r>
            <a:r>
              <a:rPr sz="2600" spc="-25" dirty="0"/>
              <a:t>Decision-</a:t>
            </a:r>
            <a:r>
              <a:rPr sz="2600" dirty="0"/>
              <a:t>Making</a:t>
            </a:r>
            <a:r>
              <a:rPr sz="2600" spc="-75" dirty="0"/>
              <a:t> </a:t>
            </a:r>
            <a:r>
              <a:rPr sz="2600" spc="-10" dirty="0"/>
              <a:t>(DRL-</a:t>
            </a:r>
            <a:r>
              <a:rPr sz="2600" dirty="0"/>
              <a:t>2604452)</a:t>
            </a:r>
            <a:r>
              <a:rPr sz="2600" spc="-100" dirty="0"/>
              <a:t> </a:t>
            </a:r>
            <a:r>
              <a:rPr sz="2600" dirty="0"/>
              <a:t>(with</a:t>
            </a:r>
            <a:r>
              <a:rPr sz="2600" spc="-95" dirty="0"/>
              <a:t> </a:t>
            </a:r>
            <a:r>
              <a:rPr sz="2600" dirty="0"/>
              <a:t>Xiaoming</a:t>
            </a:r>
            <a:r>
              <a:rPr sz="2600" spc="-95" dirty="0"/>
              <a:t> </a:t>
            </a:r>
            <a:r>
              <a:rPr sz="2600" dirty="0"/>
              <a:t>Zhai,</a:t>
            </a:r>
            <a:r>
              <a:rPr sz="2600" spc="-90" dirty="0"/>
              <a:t> </a:t>
            </a:r>
            <a:r>
              <a:rPr sz="2600" spc="-20" dirty="0"/>
              <a:t>UGA)</a:t>
            </a:r>
            <a:endParaRPr sz="2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5405" y="3595545"/>
            <a:ext cx="3086769" cy="30592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009729" y="2786698"/>
            <a:ext cx="1505585" cy="834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spc="-20" dirty="0"/>
              <a:t>Past</a:t>
            </a:r>
            <a:endParaRPr sz="5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446" rIns="0" bIns="0" rtlCol="0">
            <a:spAutoFit/>
          </a:bodyPr>
          <a:lstStyle/>
          <a:p>
            <a:pPr marL="1908175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Historical</a:t>
            </a:r>
            <a:r>
              <a:rPr sz="4400" spc="-270" dirty="0"/>
              <a:t> </a:t>
            </a:r>
            <a:r>
              <a:rPr sz="4400" spc="-10" dirty="0"/>
              <a:t>Development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305509"/>
            <a:ext cx="7665720" cy="4183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dirty="0">
                <a:latin typeface="Arial"/>
                <a:cs typeface="Arial"/>
              </a:rPr>
              <a:t>Pólya</a:t>
            </a:r>
            <a:r>
              <a:rPr sz="2300" b="1" spc="-1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(1945):</a:t>
            </a:r>
            <a:r>
              <a:rPr sz="2300" b="1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“Looking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back”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to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generate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problems.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dirty="0">
                <a:latin typeface="Arial"/>
                <a:cs typeface="Arial"/>
              </a:rPr>
              <a:t>Butts</a:t>
            </a:r>
            <a:r>
              <a:rPr sz="2300" b="1" spc="-12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(1980):</a:t>
            </a:r>
            <a:r>
              <a:rPr sz="2300" b="1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Motivation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through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formulation.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13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10" dirty="0">
                <a:latin typeface="Arial"/>
                <a:cs typeface="Arial"/>
              </a:rPr>
              <a:t>Brown</a:t>
            </a:r>
            <a:r>
              <a:rPr sz="2300" b="1" spc="-8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&amp;</a:t>
            </a:r>
            <a:r>
              <a:rPr sz="2300" b="1" spc="-9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Walter</a:t>
            </a:r>
            <a:r>
              <a:rPr sz="2300" b="1" spc="-8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(1983):</a:t>
            </a:r>
            <a:r>
              <a:rPr sz="2300" b="1" spc="-70" dirty="0">
                <a:latin typeface="Arial"/>
                <a:cs typeface="Arial"/>
              </a:rPr>
              <a:t> </a:t>
            </a:r>
            <a:r>
              <a:rPr sz="2300" i="1" spc="-30" dirty="0">
                <a:latin typeface="Arial"/>
                <a:cs typeface="Arial"/>
              </a:rPr>
              <a:t>What-</a:t>
            </a:r>
            <a:r>
              <a:rPr sz="2300" i="1" spc="-20" dirty="0">
                <a:latin typeface="Arial"/>
                <a:cs typeface="Arial"/>
              </a:rPr>
              <a:t>If-</a:t>
            </a:r>
            <a:r>
              <a:rPr sz="2300" i="1" dirty="0">
                <a:latin typeface="Arial"/>
                <a:cs typeface="Arial"/>
              </a:rPr>
              <a:t>Not</a:t>
            </a:r>
            <a:r>
              <a:rPr sz="2300" i="1" spc="-7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strategy.</a:t>
            </a:r>
            <a:endParaRPr sz="2300">
              <a:latin typeface="Arial"/>
              <a:cs typeface="Arial"/>
            </a:endParaRPr>
          </a:p>
          <a:p>
            <a:pPr marL="378460" marR="5080" indent="-366395">
              <a:lnSpc>
                <a:spcPts val="2690"/>
              </a:lnSpc>
              <a:spcBef>
                <a:spcPts val="1345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10" dirty="0">
                <a:latin typeface="Arial"/>
                <a:cs typeface="Arial"/>
              </a:rPr>
              <a:t>Kilpatrick</a:t>
            </a:r>
            <a:r>
              <a:rPr sz="2300" b="1" spc="-10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(1987):</a:t>
            </a:r>
            <a:r>
              <a:rPr sz="2300" b="1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Argued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for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studying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how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are </a:t>
            </a:r>
            <a:r>
              <a:rPr sz="2300" spc="-10" dirty="0">
                <a:latin typeface="Arial"/>
                <a:cs typeface="Arial"/>
              </a:rPr>
              <a:t>posed.</a:t>
            </a:r>
            <a:endParaRPr sz="2300">
              <a:latin typeface="Arial"/>
              <a:cs typeface="Arial"/>
            </a:endParaRPr>
          </a:p>
          <a:p>
            <a:pPr marL="378460" marR="20955" indent="-366395">
              <a:lnSpc>
                <a:spcPts val="2710"/>
              </a:lnSpc>
              <a:spcBef>
                <a:spcPts val="123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dirty="0">
                <a:latin typeface="Arial"/>
                <a:cs typeface="Arial"/>
              </a:rPr>
              <a:t>NCTM</a:t>
            </a:r>
            <a:r>
              <a:rPr sz="2300" b="1" spc="-114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(1989,</a:t>
            </a:r>
            <a:r>
              <a:rPr sz="2300" b="1" spc="-10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1991):</a:t>
            </a:r>
            <a:r>
              <a:rPr sz="2300" b="1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Included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problem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posing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in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national standards.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265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10" dirty="0">
                <a:latin typeface="Arial"/>
                <a:cs typeface="Arial"/>
              </a:rPr>
              <a:t>Ellerton</a:t>
            </a:r>
            <a:r>
              <a:rPr sz="2300" b="1" spc="-11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(1986),</a:t>
            </a:r>
            <a:r>
              <a:rPr sz="2300" b="1" spc="-10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Lin</a:t>
            </a:r>
            <a:r>
              <a:rPr sz="2300" b="1" spc="-11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(1980)……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245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10" dirty="0">
                <a:latin typeface="Arial"/>
                <a:cs typeface="Arial"/>
              </a:rPr>
              <a:t>Silver</a:t>
            </a:r>
            <a:r>
              <a:rPr sz="2300" b="1" spc="-8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(1994):</a:t>
            </a:r>
            <a:r>
              <a:rPr sz="2300" b="1" spc="-7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On</a:t>
            </a:r>
            <a:r>
              <a:rPr sz="2300" b="1" spc="-85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Mathematical</a:t>
            </a:r>
            <a:r>
              <a:rPr sz="2300" b="1" spc="-75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Problem</a:t>
            </a:r>
            <a:r>
              <a:rPr sz="2300" b="1" spc="-10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Posing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69276" y="1182045"/>
            <a:ext cx="53886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Silver’s</a:t>
            </a:r>
            <a:r>
              <a:rPr sz="4400" spc="-170" dirty="0"/>
              <a:t> </a:t>
            </a:r>
            <a:r>
              <a:rPr sz="4400" dirty="0"/>
              <a:t>Six</a:t>
            </a:r>
            <a:r>
              <a:rPr sz="4400" spc="-175" dirty="0"/>
              <a:t> </a:t>
            </a:r>
            <a:r>
              <a:rPr sz="4400" spc="-10" dirty="0"/>
              <a:t>Themes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183969"/>
            <a:ext cx="7403465" cy="4006215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612775" indent="-600075">
              <a:lnSpc>
                <a:spcPct val="100000"/>
              </a:lnSpc>
              <a:spcBef>
                <a:spcPts val="1825"/>
              </a:spcBef>
              <a:buAutoNum type="arabicPeriod"/>
              <a:tabLst>
                <a:tab pos="612775" algn="l"/>
              </a:tabLst>
            </a:pPr>
            <a:r>
              <a:rPr sz="2900" dirty="0">
                <a:latin typeface="Arial"/>
                <a:cs typeface="Arial"/>
              </a:rPr>
              <a:t>Creativity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or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exceptional</a:t>
            </a:r>
            <a:r>
              <a:rPr sz="2900" spc="-10" dirty="0">
                <a:latin typeface="Arial"/>
                <a:cs typeface="Arial"/>
              </a:rPr>
              <a:t> ability</a:t>
            </a:r>
            <a:endParaRPr sz="2900">
              <a:latin typeface="Arial"/>
              <a:cs typeface="Arial"/>
            </a:endParaRPr>
          </a:p>
          <a:p>
            <a:pPr marL="612775" indent="-600075">
              <a:lnSpc>
                <a:spcPct val="100000"/>
              </a:lnSpc>
              <a:spcBef>
                <a:spcPts val="1730"/>
              </a:spcBef>
              <a:buAutoNum type="arabicPeriod"/>
              <a:tabLst>
                <a:tab pos="612775" algn="l"/>
              </a:tabLst>
            </a:pPr>
            <a:r>
              <a:rPr sz="2900" spc="-10" dirty="0">
                <a:latin typeface="Arial"/>
                <a:cs typeface="Arial"/>
              </a:rPr>
              <a:t>Inquiry-</a:t>
            </a:r>
            <a:r>
              <a:rPr sz="2900" dirty="0">
                <a:latin typeface="Arial"/>
                <a:cs typeface="Arial"/>
              </a:rPr>
              <a:t>oriented</a:t>
            </a:r>
            <a:r>
              <a:rPr sz="2900" spc="40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instruction</a:t>
            </a:r>
            <a:endParaRPr sz="2900">
              <a:latin typeface="Arial"/>
              <a:cs typeface="Arial"/>
            </a:endParaRPr>
          </a:p>
          <a:p>
            <a:pPr marL="612775" indent="-600075">
              <a:lnSpc>
                <a:spcPct val="100000"/>
              </a:lnSpc>
              <a:spcBef>
                <a:spcPts val="1825"/>
              </a:spcBef>
              <a:buAutoNum type="arabicPeriod"/>
              <a:tabLst>
                <a:tab pos="612775" algn="l"/>
              </a:tabLst>
            </a:pPr>
            <a:r>
              <a:rPr sz="2900" dirty="0">
                <a:latin typeface="Arial"/>
                <a:cs typeface="Arial"/>
              </a:rPr>
              <a:t>Core feature of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mathematical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activity</a:t>
            </a:r>
            <a:endParaRPr sz="2900">
              <a:latin typeface="Arial"/>
              <a:cs typeface="Arial"/>
            </a:endParaRPr>
          </a:p>
          <a:p>
            <a:pPr marL="612775" indent="-600075">
              <a:lnSpc>
                <a:spcPct val="100000"/>
              </a:lnSpc>
              <a:spcBef>
                <a:spcPts val="1725"/>
              </a:spcBef>
              <a:buAutoNum type="arabicPeriod"/>
              <a:tabLst>
                <a:tab pos="612775" algn="l"/>
              </a:tabLst>
            </a:pPr>
            <a:r>
              <a:rPr sz="2900" dirty="0">
                <a:latin typeface="Arial"/>
                <a:cs typeface="Arial"/>
              </a:rPr>
              <a:t>Improves</a:t>
            </a:r>
            <a:r>
              <a:rPr sz="2900" spc="1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problem-</a:t>
            </a:r>
            <a:r>
              <a:rPr sz="2900" dirty="0">
                <a:latin typeface="Arial"/>
                <a:cs typeface="Arial"/>
              </a:rPr>
              <a:t>solving</a:t>
            </a:r>
            <a:r>
              <a:rPr sz="2900" spc="1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ability</a:t>
            </a:r>
            <a:endParaRPr sz="2900">
              <a:latin typeface="Arial"/>
              <a:cs typeface="Arial"/>
            </a:endParaRPr>
          </a:p>
          <a:p>
            <a:pPr marL="612775" indent="-600075">
              <a:lnSpc>
                <a:spcPct val="100000"/>
              </a:lnSpc>
              <a:spcBef>
                <a:spcPts val="1730"/>
              </a:spcBef>
              <a:buAutoNum type="arabicPeriod"/>
              <a:tabLst>
                <a:tab pos="612775" algn="l"/>
              </a:tabLst>
            </a:pPr>
            <a:r>
              <a:rPr sz="2900" dirty="0">
                <a:latin typeface="Arial"/>
                <a:cs typeface="Arial"/>
              </a:rPr>
              <a:t>Reveals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students’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understanding</a:t>
            </a:r>
            <a:endParaRPr sz="2900">
              <a:latin typeface="Arial"/>
              <a:cs typeface="Arial"/>
            </a:endParaRPr>
          </a:p>
          <a:p>
            <a:pPr marL="612775" indent="-600075">
              <a:lnSpc>
                <a:spcPct val="100000"/>
              </a:lnSpc>
              <a:spcBef>
                <a:spcPts val="1725"/>
              </a:spcBef>
              <a:buAutoNum type="arabicPeriod"/>
              <a:tabLst>
                <a:tab pos="612775" algn="l"/>
              </a:tabLst>
            </a:pPr>
            <a:r>
              <a:rPr sz="2900" dirty="0">
                <a:latin typeface="Arial"/>
                <a:cs typeface="Arial"/>
              </a:rPr>
              <a:t>Improves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disposition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toward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mathematics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446" rIns="0" bIns="0" rtlCol="0">
            <a:spAutoFit/>
          </a:bodyPr>
          <a:lstStyle/>
          <a:p>
            <a:pPr marL="3035935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Citation</a:t>
            </a:r>
            <a:r>
              <a:rPr sz="4400" spc="-170" dirty="0"/>
              <a:t> </a:t>
            </a:r>
            <a:r>
              <a:rPr sz="4400" spc="-10" dirty="0"/>
              <a:t>Trends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61960" y="5977386"/>
            <a:ext cx="754062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imes New Roman"/>
                <a:cs typeface="Times New Roman"/>
              </a:rPr>
              <a:t>Publications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Citing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Silver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(1994)</a:t>
            </a:r>
            <a:r>
              <a:rPr sz="1900" spc="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by</a:t>
            </a:r>
            <a:r>
              <a:rPr sz="1900" spc="55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Publication</a:t>
            </a:r>
            <a:r>
              <a:rPr sz="1900" spc="-15" dirty="0">
                <a:latin typeface="Times New Roman"/>
                <a:cs typeface="Times New Roman"/>
              </a:rPr>
              <a:t> </a:t>
            </a:r>
            <a:r>
              <a:rPr sz="1900" spc="-10" dirty="0">
                <a:latin typeface="Times New Roman"/>
                <a:cs typeface="Times New Roman"/>
              </a:rPr>
              <a:t>Year</a:t>
            </a:r>
            <a:r>
              <a:rPr sz="1900" spc="5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and</a:t>
            </a:r>
            <a:r>
              <a:rPr sz="1900" spc="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Type</a:t>
            </a:r>
            <a:r>
              <a:rPr sz="1900" spc="6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(1994-</a:t>
            </a:r>
            <a:r>
              <a:rPr sz="1900" spc="-10" dirty="0">
                <a:latin typeface="Times New Roman"/>
                <a:cs typeface="Times New Roman"/>
              </a:rPr>
              <a:t>2026)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155896"/>
            <a:ext cx="9753600" cy="36248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446" rIns="0" bIns="0" rtlCol="0">
            <a:spAutoFit/>
          </a:bodyPr>
          <a:lstStyle/>
          <a:p>
            <a:pPr marL="1908175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Historical</a:t>
            </a:r>
            <a:r>
              <a:rPr sz="4400" spc="-270" dirty="0"/>
              <a:t> </a:t>
            </a:r>
            <a:r>
              <a:rPr sz="4400" spc="-10" dirty="0"/>
              <a:t>Development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305509"/>
            <a:ext cx="7371080" cy="3639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35" dirty="0">
                <a:latin typeface="Arial"/>
                <a:cs typeface="Arial"/>
              </a:rPr>
              <a:t>ICME-</a:t>
            </a:r>
            <a:r>
              <a:rPr sz="2300" b="1" dirty="0">
                <a:latin typeface="Arial"/>
                <a:cs typeface="Arial"/>
              </a:rPr>
              <a:t>14:</a:t>
            </a:r>
            <a:r>
              <a:rPr sz="2300" b="1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First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time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having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TSG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with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problem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posing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35" dirty="0">
                <a:latin typeface="Arial"/>
                <a:cs typeface="Arial"/>
              </a:rPr>
              <a:t>ICME-</a:t>
            </a:r>
            <a:r>
              <a:rPr sz="2300" b="1" dirty="0">
                <a:latin typeface="Arial"/>
                <a:cs typeface="Arial"/>
              </a:rPr>
              <a:t>15: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TSG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with</a:t>
            </a:r>
            <a:r>
              <a:rPr sz="2300" spc="-6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PP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&amp;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DG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on</a:t>
            </a:r>
            <a:r>
              <a:rPr sz="2300" spc="-6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PP.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13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dirty="0">
                <a:latin typeface="Arial"/>
                <a:cs typeface="Arial"/>
              </a:rPr>
              <a:t>Special</a:t>
            </a:r>
            <a:r>
              <a:rPr sz="2300" b="1" spc="-155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Issues:</a:t>
            </a:r>
            <a:r>
              <a:rPr sz="2300" b="1" spc="-15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Six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78460" algn="l"/>
              </a:tabLst>
            </a:pPr>
            <a:r>
              <a:rPr sz="2300" b="1" spc="-25" dirty="0">
                <a:latin typeface="Arial"/>
                <a:cs typeface="Arial"/>
              </a:rPr>
              <a:t>Meta-</a:t>
            </a:r>
            <a:r>
              <a:rPr sz="2300" b="1" spc="-10" dirty="0">
                <a:latin typeface="Arial"/>
                <a:cs typeface="Arial"/>
              </a:rPr>
              <a:t>analysis:</a:t>
            </a:r>
            <a:r>
              <a:rPr sz="2300" b="1" spc="-50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Six.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2300">
              <a:latin typeface="Arial"/>
              <a:cs typeface="Arial"/>
            </a:endParaRPr>
          </a:p>
          <a:p>
            <a:pPr marL="12700" marR="101600">
              <a:lnSpc>
                <a:spcPct val="101099"/>
              </a:lnSpc>
            </a:pPr>
            <a:r>
              <a:rPr sz="1900" dirty="0">
                <a:latin typeface="Arial"/>
                <a:cs typeface="Arial"/>
              </a:rPr>
              <a:t>Ran,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H.,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Cai,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J.,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Hwang,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S.,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Han,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J.,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Ma, </a:t>
            </a:r>
            <a:r>
              <a:rPr sz="1900" spc="-40" dirty="0">
                <a:latin typeface="Arial"/>
                <a:cs typeface="Arial"/>
              </a:rPr>
              <a:t>Y.,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&amp;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Muirhead,</a:t>
            </a:r>
            <a:r>
              <a:rPr sz="1900" spc="30" dirty="0">
                <a:latin typeface="Arial"/>
                <a:cs typeface="Arial"/>
              </a:rPr>
              <a:t> </a:t>
            </a:r>
            <a:r>
              <a:rPr sz="1900" spc="-65" dirty="0">
                <a:latin typeface="Arial"/>
                <a:cs typeface="Arial"/>
              </a:rPr>
              <a:t>F.</a:t>
            </a:r>
            <a:r>
              <a:rPr sz="1900" spc="3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(2025). </a:t>
            </a:r>
            <a:r>
              <a:rPr sz="1900" dirty="0">
                <a:latin typeface="Arial"/>
                <a:cs typeface="Arial"/>
              </a:rPr>
              <a:t>Effects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of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engaging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problem-posing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interventions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on</a:t>
            </a:r>
            <a:r>
              <a:rPr sz="1900" spc="7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learners’ </a:t>
            </a:r>
            <a:r>
              <a:rPr sz="1900" dirty="0">
                <a:latin typeface="Arial"/>
                <a:cs typeface="Arial"/>
              </a:rPr>
              <a:t>cognitive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mathematics</a:t>
            </a:r>
            <a:r>
              <a:rPr sz="1900" spc="1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outcomes:</a:t>
            </a:r>
            <a:r>
              <a:rPr sz="1900" spc="9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114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comprehensive</a:t>
            </a:r>
            <a:r>
              <a:rPr sz="1900" spc="1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meta-</a:t>
            </a:r>
            <a:r>
              <a:rPr sz="1900" spc="-10" dirty="0">
                <a:latin typeface="Arial"/>
                <a:cs typeface="Arial"/>
              </a:rPr>
              <a:t>analysis. </a:t>
            </a:r>
            <a:r>
              <a:rPr sz="1900" i="1" dirty="0">
                <a:latin typeface="Arial"/>
                <a:cs typeface="Arial"/>
              </a:rPr>
              <a:t>Journal</a:t>
            </a:r>
            <a:r>
              <a:rPr sz="1900" i="1" spc="6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for</a:t>
            </a:r>
            <a:r>
              <a:rPr sz="1900" i="1" spc="7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Research</a:t>
            </a:r>
            <a:r>
              <a:rPr sz="1900" i="1" spc="8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in</a:t>
            </a:r>
            <a:r>
              <a:rPr sz="1900" i="1" spc="8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Mathematics</a:t>
            </a:r>
            <a:r>
              <a:rPr sz="1900" i="1" spc="8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Education</a:t>
            </a:r>
            <a:r>
              <a:rPr sz="1900" dirty="0">
                <a:latin typeface="Arial"/>
                <a:cs typeface="Arial"/>
              </a:rPr>
              <a:t>.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56</a:t>
            </a:r>
            <a:r>
              <a:rPr sz="1900" spc="8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(5),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259–</a:t>
            </a:r>
            <a:r>
              <a:rPr sz="1900" spc="-20" dirty="0">
                <a:latin typeface="Arial"/>
                <a:cs typeface="Arial"/>
              </a:rPr>
              <a:t>282.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93044" y="1182045"/>
            <a:ext cx="65417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Historical</a:t>
            </a:r>
            <a:r>
              <a:rPr sz="4400" spc="-270" dirty="0"/>
              <a:t> </a:t>
            </a:r>
            <a:r>
              <a:rPr sz="4400" spc="-10" dirty="0"/>
              <a:t>Development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139954"/>
            <a:ext cx="7579995" cy="34156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334010">
              <a:lnSpc>
                <a:spcPct val="101099"/>
              </a:lnSpc>
              <a:spcBef>
                <a:spcPts val="75"/>
              </a:spcBef>
            </a:pPr>
            <a:r>
              <a:rPr sz="1900" dirty="0">
                <a:latin typeface="Arial"/>
                <a:cs typeface="Arial"/>
              </a:rPr>
              <a:t>Singer,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F.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M.,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Ellerton,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N.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F.,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&amp;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Cai,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J.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(Eds).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(2015).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Mathematical </a:t>
            </a:r>
            <a:r>
              <a:rPr sz="1900" i="1" dirty="0">
                <a:latin typeface="Arial"/>
                <a:cs typeface="Arial"/>
              </a:rPr>
              <a:t>problem</a:t>
            </a:r>
            <a:r>
              <a:rPr sz="1900" i="1" spc="7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posing:</a:t>
            </a:r>
            <a:r>
              <a:rPr sz="1900" i="1" spc="4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From</a:t>
            </a:r>
            <a:r>
              <a:rPr sz="1900" i="1" spc="7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research</a:t>
            </a:r>
            <a:r>
              <a:rPr sz="1900" i="1" spc="6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to</a:t>
            </a:r>
            <a:r>
              <a:rPr sz="1900" i="1" spc="6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effective</a:t>
            </a:r>
            <a:r>
              <a:rPr sz="1900" i="1" spc="6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practice.</a:t>
            </a:r>
            <a:r>
              <a:rPr sz="1900" i="1" spc="50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Springer.</a:t>
            </a:r>
            <a:endParaRPr sz="1900">
              <a:latin typeface="Arial"/>
              <a:cs typeface="Arial"/>
            </a:endParaRPr>
          </a:p>
          <a:p>
            <a:pPr marL="12700" marR="170180">
              <a:lnSpc>
                <a:spcPct val="101099"/>
              </a:lnSpc>
              <a:spcBef>
                <a:spcPts val="1655"/>
              </a:spcBef>
            </a:pPr>
            <a:r>
              <a:rPr sz="1900" dirty="0">
                <a:latin typeface="Arial"/>
                <a:cs typeface="Arial"/>
              </a:rPr>
              <a:t>Felmer,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spc="-40" dirty="0">
                <a:latin typeface="Arial"/>
                <a:cs typeface="Arial"/>
              </a:rPr>
              <a:t>P.,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Pehkonen,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E.,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&amp;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Kilpatrick,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J.</a:t>
            </a:r>
            <a:r>
              <a:rPr sz="1900" spc="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(2016)</a:t>
            </a:r>
            <a:r>
              <a:rPr sz="1900" i="1" dirty="0">
                <a:latin typeface="Arial"/>
                <a:cs typeface="Arial"/>
              </a:rPr>
              <a:t>.</a:t>
            </a:r>
            <a:r>
              <a:rPr sz="1900" i="1" spc="4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Posing</a:t>
            </a:r>
            <a:r>
              <a:rPr sz="1900" i="1" spc="5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and</a:t>
            </a:r>
            <a:r>
              <a:rPr sz="1900" i="1" spc="55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solving </a:t>
            </a:r>
            <a:r>
              <a:rPr sz="1900" i="1" dirty="0">
                <a:latin typeface="Arial"/>
                <a:cs typeface="Arial"/>
              </a:rPr>
              <a:t>mathematical</a:t>
            </a:r>
            <a:r>
              <a:rPr sz="1900" i="1" spc="9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problems:</a:t>
            </a:r>
            <a:r>
              <a:rPr sz="1900" i="1" spc="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Advances</a:t>
            </a:r>
            <a:r>
              <a:rPr sz="1900" i="1" spc="10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and</a:t>
            </a:r>
            <a:r>
              <a:rPr sz="1900" i="1" spc="10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new</a:t>
            </a:r>
            <a:r>
              <a:rPr sz="1900" i="1" spc="11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perspectives.</a:t>
            </a:r>
            <a:r>
              <a:rPr sz="1900" i="1" spc="90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Springer</a:t>
            </a:r>
            <a:endParaRPr sz="19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50"/>
              </a:spcBef>
            </a:pPr>
            <a:r>
              <a:rPr sz="1900" dirty="0">
                <a:latin typeface="Arial"/>
                <a:cs typeface="Arial"/>
              </a:rPr>
              <a:t>Toh,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T.-L.,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Santos-Trigo,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M.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et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al.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(Eds.).</a:t>
            </a:r>
            <a:r>
              <a:rPr sz="1900" spc="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(2023).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Problem</a:t>
            </a:r>
            <a:r>
              <a:rPr sz="1900" i="1" spc="9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Posing</a:t>
            </a:r>
            <a:r>
              <a:rPr sz="1900" i="1" spc="80" dirty="0">
                <a:latin typeface="Arial"/>
                <a:cs typeface="Arial"/>
              </a:rPr>
              <a:t> </a:t>
            </a:r>
            <a:r>
              <a:rPr sz="1900" i="1" spc="-25" dirty="0">
                <a:latin typeface="Arial"/>
                <a:cs typeface="Arial"/>
              </a:rPr>
              <a:t>and </a:t>
            </a:r>
            <a:r>
              <a:rPr sz="1900" i="1" dirty="0">
                <a:latin typeface="Arial"/>
                <a:cs typeface="Arial"/>
              </a:rPr>
              <a:t>Problem</a:t>
            </a:r>
            <a:r>
              <a:rPr sz="1900" i="1" spc="9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Solving</a:t>
            </a:r>
            <a:r>
              <a:rPr sz="1900" i="1" spc="9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in</a:t>
            </a:r>
            <a:r>
              <a:rPr sz="1900" i="1" spc="9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Mathematics</a:t>
            </a:r>
            <a:r>
              <a:rPr sz="1900" i="1" spc="8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Education.</a:t>
            </a:r>
            <a:r>
              <a:rPr sz="1900" i="1" spc="75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Springer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0"/>
              </a:spcBef>
            </a:pPr>
            <a:endParaRPr sz="1900">
              <a:latin typeface="Arial"/>
              <a:cs typeface="Arial"/>
            </a:endParaRPr>
          </a:p>
          <a:p>
            <a:pPr marL="12700" marR="13970">
              <a:lnSpc>
                <a:spcPct val="101099"/>
              </a:lnSpc>
              <a:tabLst>
                <a:tab pos="3749675" algn="l"/>
                <a:tab pos="4303395" algn="l"/>
              </a:tabLst>
            </a:pPr>
            <a:r>
              <a:rPr sz="1900" dirty="0">
                <a:latin typeface="Arial"/>
                <a:cs typeface="Arial"/>
              </a:rPr>
              <a:t>Cai,</a:t>
            </a:r>
            <a:r>
              <a:rPr sz="1900" spc="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J.,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&amp;</a:t>
            </a:r>
            <a:r>
              <a:rPr sz="1900" spc="6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Leikin,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R.</a:t>
            </a:r>
            <a:r>
              <a:rPr sz="1900" spc="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(Eds)</a:t>
            </a:r>
            <a:r>
              <a:rPr sz="1900" spc="5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(2026).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i="1" dirty="0">
                <a:latin typeface="Arial"/>
                <a:cs typeface="Arial"/>
              </a:rPr>
              <a:t>Research</a:t>
            </a:r>
            <a:r>
              <a:rPr sz="1900" i="1" spc="9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in</a:t>
            </a:r>
            <a:r>
              <a:rPr sz="1900" i="1" spc="10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mathematical</a:t>
            </a:r>
            <a:r>
              <a:rPr sz="1900" i="1" spc="85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problem </a:t>
            </a:r>
            <a:r>
              <a:rPr sz="1900" i="1" dirty="0">
                <a:latin typeface="Arial"/>
                <a:cs typeface="Arial"/>
              </a:rPr>
              <a:t>posing:</a:t>
            </a:r>
            <a:r>
              <a:rPr sz="1900" i="1" spc="40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New</a:t>
            </a:r>
            <a:r>
              <a:rPr sz="1900" i="1" spc="7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advances</a:t>
            </a:r>
            <a:r>
              <a:rPr sz="1900" i="1" spc="55" dirty="0">
                <a:latin typeface="Arial"/>
                <a:cs typeface="Arial"/>
              </a:rPr>
              <a:t> </a:t>
            </a:r>
            <a:r>
              <a:rPr sz="1900" i="1" dirty="0">
                <a:latin typeface="Arial"/>
                <a:cs typeface="Arial"/>
              </a:rPr>
              <a:t>and</a:t>
            </a:r>
            <a:r>
              <a:rPr sz="1900" i="1" spc="60" dirty="0">
                <a:latin typeface="Arial"/>
                <a:cs typeface="Arial"/>
              </a:rPr>
              <a:t> </a:t>
            </a:r>
            <a:r>
              <a:rPr sz="1900" i="1" spc="-10" dirty="0">
                <a:latin typeface="Arial"/>
                <a:cs typeface="Arial"/>
              </a:rPr>
              <a:t>directions.</a:t>
            </a:r>
            <a:r>
              <a:rPr sz="1900" i="1" dirty="0">
                <a:latin typeface="Arial"/>
                <a:cs typeface="Arial"/>
              </a:rPr>
              <a:t>	</a:t>
            </a:r>
            <a:r>
              <a:rPr sz="1900" i="1" spc="-10" dirty="0">
                <a:latin typeface="Arial"/>
                <a:cs typeface="Arial"/>
              </a:rPr>
              <a:t>Springer.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445689" y="2786698"/>
            <a:ext cx="2637790" cy="834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spc="-10" dirty="0"/>
              <a:t>Present</a:t>
            </a:r>
            <a:endParaRPr sz="5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2197" y="1368731"/>
            <a:ext cx="7682865" cy="5021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275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Tahoma"/>
                <a:cs typeface="Tahoma"/>
              </a:rPr>
              <a:t>For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linear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Function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y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=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6x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+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5,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list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two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spc="-10" dirty="0">
                <a:latin typeface="Tahoma"/>
                <a:cs typeface="Tahoma"/>
              </a:rPr>
              <a:t>ordered pairs.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Tahoma"/>
              <a:cs typeface="Tahoma"/>
            </a:endParaRPr>
          </a:p>
          <a:p>
            <a:pPr marL="12700" marR="5080">
              <a:lnSpc>
                <a:spcPct val="100899"/>
              </a:lnSpc>
              <a:spcBef>
                <a:spcPts val="5"/>
              </a:spcBef>
              <a:tabLst>
                <a:tab pos="2886075" algn="l"/>
                <a:tab pos="3061335" algn="l"/>
                <a:tab pos="5234940" algn="l"/>
                <a:tab pos="6616700" algn="l"/>
              </a:tabLst>
            </a:pPr>
            <a:r>
              <a:rPr sz="2500" dirty="0">
                <a:latin typeface="Tahoma"/>
                <a:cs typeface="Tahoma"/>
              </a:rPr>
              <a:t>“The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lesson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did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not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go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all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that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spc="-10" dirty="0">
                <a:latin typeface="Tahoma"/>
                <a:cs typeface="Tahoma"/>
              </a:rPr>
              <a:t>well.</a:t>
            </a:r>
            <a:r>
              <a:rPr sz="2500" dirty="0">
                <a:latin typeface="Tahoma"/>
                <a:cs typeface="Tahoma"/>
              </a:rPr>
              <a:t>	While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most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spc="-25" dirty="0">
                <a:latin typeface="Tahoma"/>
                <a:cs typeface="Tahoma"/>
              </a:rPr>
              <a:t>of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students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were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able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to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plot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points,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many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had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spc="-25" dirty="0">
                <a:latin typeface="Tahoma"/>
                <a:cs typeface="Tahoma"/>
              </a:rPr>
              <a:t>no </a:t>
            </a:r>
            <a:r>
              <a:rPr sz="2500" dirty="0">
                <a:latin typeface="Tahoma"/>
                <a:cs typeface="Tahoma"/>
              </a:rPr>
              <a:t>idea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why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"order"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in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ordered-pair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spc="-10" dirty="0">
                <a:latin typeface="Tahoma"/>
                <a:cs typeface="Tahoma"/>
              </a:rPr>
              <a:t>matters.</a:t>
            </a:r>
            <a:r>
              <a:rPr sz="2500" dirty="0">
                <a:latin typeface="Tahoma"/>
                <a:cs typeface="Tahoma"/>
              </a:rPr>
              <a:t>	</a:t>
            </a:r>
            <a:r>
              <a:rPr sz="2500" spc="-20" dirty="0">
                <a:latin typeface="Tahoma"/>
                <a:cs typeface="Tahoma"/>
              </a:rPr>
              <a:t>They </a:t>
            </a:r>
            <a:r>
              <a:rPr sz="2500" dirty="0">
                <a:latin typeface="Tahoma"/>
                <a:cs typeface="Tahoma"/>
              </a:rPr>
              <a:t>had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never seen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quadrants,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and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many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did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spc="-25" dirty="0">
                <a:latin typeface="Tahoma"/>
                <a:cs typeface="Tahoma"/>
              </a:rPr>
              <a:t>not </a:t>
            </a:r>
            <a:r>
              <a:rPr sz="2500" dirty="0">
                <a:latin typeface="Tahoma"/>
                <a:cs typeface="Tahoma"/>
              </a:rPr>
              <a:t>understand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how</a:t>
            </a:r>
            <a:r>
              <a:rPr sz="2500" spc="3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to</a:t>
            </a:r>
            <a:r>
              <a:rPr sz="2500" spc="3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answer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2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question</a:t>
            </a:r>
            <a:r>
              <a:rPr sz="2500" spc="3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regarding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spc="-25" dirty="0">
                <a:latin typeface="Tahoma"/>
                <a:cs typeface="Tahoma"/>
              </a:rPr>
              <a:t>the </a:t>
            </a:r>
            <a:r>
              <a:rPr sz="2500" dirty="0">
                <a:latin typeface="Tahoma"/>
                <a:cs typeface="Tahoma"/>
              </a:rPr>
              <a:t>signs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of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ordered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pairs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in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quadrants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and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spc="-25" dirty="0">
                <a:latin typeface="Tahoma"/>
                <a:cs typeface="Tahoma"/>
              </a:rPr>
              <a:t>no </a:t>
            </a:r>
            <a:r>
              <a:rPr sz="2500" dirty="0">
                <a:latin typeface="Tahoma"/>
                <a:cs typeface="Tahoma"/>
              </a:rPr>
              <a:t>student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realized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that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there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is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zero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involved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if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spc="-25" dirty="0">
                <a:latin typeface="Tahoma"/>
                <a:cs typeface="Tahoma"/>
              </a:rPr>
              <a:t>the </a:t>
            </a:r>
            <a:r>
              <a:rPr sz="2500" dirty="0">
                <a:latin typeface="Tahoma"/>
                <a:cs typeface="Tahoma"/>
              </a:rPr>
              <a:t>point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is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on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an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spc="-20" dirty="0">
                <a:latin typeface="Tahoma"/>
                <a:cs typeface="Tahoma"/>
              </a:rPr>
              <a:t>axis.</a:t>
            </a:r>
            <a:r>
              <a:rPr sz="2500" dirty="0">
                <a:latin typeface="Tahoma"/>
                <a:cs typeface="Tahoma"/>
              </a:rPr>
              <a:t>	The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idea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of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producing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spc="-10" dirty="0">
                <a:latin typeface="Tahoma"/>
                <a:cs typeface="Tahoma"/>
              </a:rPr>
              <a:t>ordered </a:t>
            </a:r>
            <a:r>
              <a:rPr sz="2500" dirty="0">
                <a:latin typeface="Tahoma"/>
                <a:cs typeface="Tahoma"/>
              </a:rPr>
              <a:t>pairs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for a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function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was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beyond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grasp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of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all but</a:t>
            </a:r>
            <a:r>
              <a:rPr sz="2500" spc="5" dirty="0">
                <a:latin typeface="Tahoma"/>
                <a:cs typeface="Tahoma"/>
              </a:rPr>
              <a:t> </a:t>
            </a:r>
            <a:r>
              <a:rPr sz="2500" spc="-50" dirty="0">
                <a:latin typeface="Tahoma"/>
                <a:cs typeface="Tahoma"/>
              </a:rPr>
              <a:t>a </a:t>
            </a:r>
            <a:r>
              <a:rPr sz="2500" dirty="0">
                <a:latin typeface="Tahoma"/>
                <a:cs typeface="Tahoma"/>
              </a:rPr>
              <a:t>few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of</a:t>
            </a:r>
            <a:r>
              <a:rPr sz="2500" spc="1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the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spc="-10" dirty="0">
                <a:latin typeface="Tahoma"/>
                <a:cs typeface="Tahoma"/>
              </a:rPr>
              <a:t>students.</a:t>
            </a:r>
            <a:r>
              <a:rPr sz="2500" dirty="0">
                <a:latin typeface="Tahoma"/>
                <a:cs typeface="Tahoma"/>
              </a:rPr>
              <a:t>		MUCH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WORK</a:t>
            </a:r>
            <a:r>
              <a:rPr sz="2500" spc="15" dirty="0">
                <a:latin typeface="Tahoma"/>
                <a:cs typeface="Tahoma"/>
              </a:rPr>
              <a:t> </a:t>
            </a:r>
            <a:r>
              <a:rPr sz="2500" dirty="0">
                <a:latin typeface="Tahoma"/>
                <a:cs typeface="Tahoma"/>
              </a:rPr>
              <a:t>TO</a:t>
            </a:r>
            <a:r>
              <a:rPr sz="2500" spc="20" dirty="0">
                <a:latin typeface="Tahoma"/>
                <a:cs typeface="Tahoma"/>
              </a:rPr>
              <a:t> </a:t>
            </a:r>
            <a:r>
              <a:rPr sz="2500" spc="-20" dirty="0">
                <a:latin typeface="Tahoma"/>
                <a:cs typeface="Tahoma"/>
              </a:rPr>
              <a:t>DO!”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0991" y="2256662"/>
            <a:ext cx="7047230" cy="31229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sz="2900" dirty="0">
                <a:latin typeface="Tahoma"/>
                <a:cs typeface="Tahoma"/>
              </a:rPr>
              <a:t>Given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the</a:t>
            </a:r>
            <a:r>
              <a:rPr sz="2900" spc="-1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linear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function,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y</a:t>
            </a:r>
            <a:r>
              <a:rPr sz="2900" spc="-2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=</a:t>
            </a:r>
            <a:r>
              <a:rPr sz="2900" spc="-1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6x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+</a:t>
            </a:r>
            <a:r>
              <a:rPr sz="2900" spc="-1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5,</a:t>
            </a:r>
            <a:r>
              <a:rPr sz="2900" spc="-20" dirty="0">
                <a:latin typeface="Tahoma"/>
                <a:cs typeface="Tahoma"/>
              </a:rPr>
              <a:t> what </a:t>
            </a:r>
            <a:r>
              <a:rPr sz="2900" dirty="0">
                <a:latin typeface="Tahoma"/>
                <a:cs typeface="Tahoma"/>
              </a:rPr>
              <a:t>could</a:t>
            </a:r>
            <a:r>
              <a:rPr sz="2900" spc="-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this</a:t>
            </a:r>
            <a:r>
              <a:rPr sz="2900" spc="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represent</a:t>
            </a:r>
            <a:r>
              <a:rPr sz="2900" spc="-1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a </a:t>
            </a:r>
            <a:r>
              <a:rPr sz="2900" spc="-10" dirty="0">
                <a:latin typeface="Tahoma"/>
                <a:cs typeface="Tahoma"/>
              </a:rPr>
              <a:t>real-</a:t>
            </a:r>
            <a:r>
              <a:rPr sz="2900" dirty="0">
                <a:latin typeface="Tahoma"/>
                <a:cs typeface="Tahoma"/>
              </a:rPr>
              <a:t>life </a:t>
            </a:r>
            <a:r>
              <a:rPr sz="2900" spc="-10" dirty="0">
                <a:latin typeface="Tahoma"/>
                <a:cs typeface="Tahoma"/>
              </a:rPr>
              <a:t>scenario?</a:t>
            </a:r>
            <a:endParaRPr sz="2900">
              <a:latin typeface="Tahoma"/>
              <a:cs typeface="Tahoma"/>
            </a:endParaRPr>
          </a:p>
          <a:p>
            <a:pPr marL="12700" marR="118110">
              <a:lnSpc>
                <a:spcPct val="100699"/>
              </a:lnSpc>
              <a:spcBef>
                <a:spcPts val="3385"/>
              </a:spcBef>
            </a:pPr>
            <a:r>
              <a:rPr sz="2900" dirty="0">
                <a:latin typeface="Tahoma"/>
                <a:cs typeface="Tahoma"/>
              </a:rPr>
              <a:t>Pose</a:t>
            </a:r>
            <a:r>
              <a:rPr sz="2900" spc="-4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an</a:t>
            </a:r>
            <a:r>
              <a:rPr sz="2900" spc="-3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easy</a:t>
            </a:r>
            <a:r>
              <a:rPr sz="2900" spc="-5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mathematical</a:t>
            </a:r>
            <a:r>
              <a:rPr sz="2900" spc="-4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problem</a:t>
            </a:r>
            <a:r>
              <a:rPr sz="2900" spc="-4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and</a:t>
            </a:r>
            <a:r>
              <a:rPr sz="2900" spc="-40" dirty="0">
                <a:latin typeface="Tahoma"/>
                <a:cs typeface="Tahoma"/>
              </a:rPr>
              <a:t> </a:t>
            </a:r>
            <a:r>
              <a:rPr sz="2900" spc="-50" dirty="0">
                <a:latin typeface="Tahoma"/>
                <a:cs typeface="Tahoma"/>
              </a:rPr>
              <a:t>a </a:t>
            </a:r>
            <a:r>
              <a:rPr sz="2900" dirty="0">
                <a:latin typeface="Tahoma"/>
                <a:cs typeface="Tahoma"/>
              </a:rPr>
              <a:t>challenging</a:t>
            </a:r>
            <a:r>
              <a:rPr sz="2900" spc="-3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mathematical</a:t>
            </a:r>
            <a:r>
              <a:rPr sz="2900" spc="-3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problem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spc="-10" dirty="0">
                <a:latin typeface="Tahoma"/>
                <a:cs typeface="Tahoma"/>
              </a:rPr>
              <a:t>which </a:t>
            </a:r>
            <a:r>
              <a:rPr sz="2900" dirty="0">
                <a:latin typeface="Tahoma"/>
                <a:cs typeface="Tahoma"/>
              </a:rPr>
              <a:t>can</a:t>
            </a:r>
            <a:r>
              <a:rPr sz="2900" spc="-1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be</a:t>
            </a:r>
            <a:r>
              <a:rPr sz="2900" spc="-1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solved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based</a:t>
            </a:r>
            <a:r>
              <a:rPr sz="2900" spc="-1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on</a:t>
            </a:r>
            <a:r>
              <a:rPr sz="2900" spc="-15" dirty="0">
                <a:latin typeface="Tahoma"/>
                <a:cs typeface="Tahoma"/>
              </a:rPr>
              <a:t> </a:t>
            </a:r>
            <a:r>
              <a:rPr sz="2900" dirty="0">
                <a:latin typeface="Tahoma"/>
                <a:cs typeface="Tahoma"/>
              </a:rPr>
              <a:t>your</a:t>
            </a:r>
            <a:r>
              <a:rPr sz="2900" spc="-20" dirty="0">
                <a:latin typeface="Tahoma"/>
                <a:cs typeface="Tahoma"/>
              </a:rPr>
              <a:t> </a:t>
            </a:r>
            <a:r>
              <a:rPr sz="2900" spc="-10" dirty="0">
                <a:latin typeface="Tahoma"/>
                <a:cs typeface="Tahoma"/>
              </a:rPr>
              <a:t>real-</a:t>
            </a:r>
            <a:r>
              <a:rPr sz="2900" spc="-20" dirty="0">
                <a:latin typeface="Tahoma"/>
                <a:cs typeface="Tahoma"/>
              </a:rPr>
              <a:t>life </a:t>
            </a:r>
            <a:r>
              <a:rPr sz="2900" spc="-10" dirty="0">
                <a:latin typeface="Tahoma"/>
                <a:cs typeface="Tahoma"/>
              </a:rPr>
              <a:t>scenario.</a:t>
            </a:r>
            <a:endParaRPr sz="2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502504"/>
            <a:ext cx="6207954" cy="46591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11844" y="1809491"/>
            <a:ext cx="2296795" cy="1803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00" dirty="0">
                <a:latin typeface="Times New Roman"/>
                <a:cs typeface="Times New Roman"/>
              </a:rPr>
              <a:t>Y</a:t>
            </a:r>
            <a:r>
              <a:rPr sz="3900" spc="-185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=</a:t>
            </a:r>
            <a:r>
              <a:rPr sz="3900" spc="-25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6x</a:t>
            </a:r>
            <a:r>
              <a:rPr sz="3900" spc="-25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+</a:t>
            </a:r>
            <a:r>
              <a:rPr sz="3900" spc="-25" dirty="0">
                <a:latin typeface="Times New Roman"/>
                <a:cs typeface="Times New Roman"/>
              </a:rPr>
              <a:t> </a:t>
            </a:r>
            <a:r>
              <a:rPr sz="3900" spc="-50" dirty="0">
                <a:latin typeface="Times New Roman"/>
                <a:cs typeface="Times New Roman"/>
              </a:rPr>
              <a:t>5</a:t>
            </a:r>
            <a:endParaRPr sz="3900">
              <a:latin typeface="Times New Roman"/>
              <a:cs typeface="Times New Roman"/>
            </a:endParaRPr>
          </a:p>
          <a:p>
            <a:pPr marL="12700">
              <a:lnSpc>
                <a:spcPts val="4645"/>
              </a:lnSpc>
              <a:spcBef>
                <a:spcPts val="20"/>
              </a:spcBef>
            </a:pPr>
            <a:r>
              <a:rPr sz="3900" dirty="0">
                <a:latin typeface="Times New Roman"/>
                <a:cs typeface="Times New Roman"/>
              </a:rPr>
              <a:t>$6</a:t>
            </a:r>
            <a:r>
              <a:rPr sz="3900" spc="-45" dirty="0">
                <a:latin typeface="Times New Roman"/>
                <a:cs typeface="Times New Roman"/>
              </a:rPr>
              <a:t> </a:t>
            </a:r>
            <a:r>
              <a:rPr sz="3900" dirty="0">
                <a:latin typeface="Times New Roman"/>
                <a:cs typeface="Times New Roman"/>
              </a:rPr>
              <a:t>per</a:t>
            </a:r>
            <a:r>
              <a:rPr sz="3900" spc="-40" dirty="0">
                <a:latin typeface="Times New Roman"/>
                <a:cs typeface="Times New Roman"/>
              </a:rPr>
              <a:t> </a:t>
            </a:r>
            <a:r>
              <a:rPr sz="3900" spc="-20" dirty="0">
                <a:latin typeface="Times New Roman"/>
                <a:cs typeface="Times New Roman"/>
              </a:rPr>
              <a:t>hour</a:t>
            </a:r>
            <a:endParaRPr sz="3900">
              <a:latin typeface="Times New Roman"/>
              <a:cs typeface="Times New Roman"/>
            </a:endParaRPr>
          </a:p>
          <a:p>
            <a:pPr marL="12700">
              <a:lnSpc>
                <a:spcPts val="4645"/>
              </a:lnSpc>
            </a:pPr>
            <a:r>
              <a:rPr sz="3900" dirty="0">
                <a:latin typeface="Times New Roman"/>
                <a:cs typeface="Times New Roman"/>
              </a:rPr>
              <a:t>$5</a:t>
            </a:r>
            <a:r>
              <a:rPr sz="3900" spc="-30" dirty="0">
                <a:latin typeface="Times New Roman"/>
                <a:cs typeface="Times New Roman"/>
              </a:rPr>
              <a:t> </a:t>
            </a:r>
            <a:r>
              <a:rPr sz="3900" spc="-10" dirty="0">
                <a:latin typeface="Times New Roman"/>
                <a:cs typeface="Times New Roman"/>
              </a:rPr>
              <a:t>bonus</a:t>
            </a:r>
            <a:endParaRPr sz="3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1716" y="1134391"/>
            <a:ext cx="7230249" cy="54264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04900"/>
            <a:ext cx="6896768" cy="542642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22524" y="1420026"/>
            <a:ext cx="2245995" cy="4351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10"/>
              </a:lnSpc>
              <a:spcBef>
                <a:spcPts val="100"/>
              </a:spcBef>
            </a:pPr>
            <a:r>
              <a:rPr sz="2600" dirty="0">
                <a:latin typeface="Times New Roman"/>
                <a:cs typeface="Times New Roman"/>
              </a:rPr>
              <a:t>Gym,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$5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99600"/>
              </a:lnSpc>
            </a:pPr>
            <a:r>
              <a:rPr sz="2600" dirty="0">
                <a:latin typeface="Times New Roman"/>
                <a:cs typeface="Times New Roman"/>
              </a:rPr>
              <a:t>What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we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have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to </a:t>
            </a:r>
            <a:r>
              <a:rPr sz="2600" dirty="0">
                <a:latin typeface="Times New Roman"/>
                <a:cs typeface="Times New Roman"/>
              </a:rPr>
              <a:t>pay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as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2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gym </a:t>
            </a:r>
            <a:r>
              <a:rPr sz="2600" spc="-10" dirty="0">
                <a:latin typeface="Times New Roman"/>
                <a:cs typeface="Times New Roman"/>
              </a:rPr>
              <a:t>member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600" dirty="0">
                <a:latin typeface="Times New Roman"/>
                <a:cs typeface="Times New Roman"/>
              </a:rPr>
              <a:t>$6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per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visit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 marR="434340">
              <a:lnSpc>
                <a:spcPts val="3100"/>
              </a:lnSpc>
            </a:pPr>
            <a:r>
              <a:rPr sz="2600" dirty="0">
                <a:latin typeface="Times New Roman"/>
                <a:cs typeface="Times New Roman"/>
              </a:rPr>
              <a:t>X: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how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many </a:t>
            </a:r>
            <a:r>
              <a:rPr sz="2600" dirty="0">
                <a:latin typeface="Times New Roman"/>
                <a:cs typeface="Times New Roman"/>
              </a:rPr>
              <a:t>times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you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go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600" spc="-95" dirty="0">
                <a:latin typeface="Times New Roman"/>
                <a:cs typeface="Times New Roman"/>
              </a:rPr>
              <a:t>Y: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total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you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pay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94962" y="996275"/>
            <a:ext cx="67214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Times New Roman"/>
                <a:cs typeface="Times New Roman"/>
              </a:rPr>
              <a:t>Proportion</a:t>
            </a:r>
            <a:r>
              <a:rPr sz="3200" spc="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Mathematical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Problems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1514" y="1490051"/>
            <a:ext cx="41522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006666"/>
                </a:solidFill>
                <a:latin typeface="Times New Roman"/>
                <a:cs typeface="Times New Roman"/>
              </a:rPr>
              <a:t>for Each</a:t>
            </a:r>
            <a:r>
              <a:rPr sz="3200" b="1" spc="5" dirty="0">
                <a:solidFill>
                  <a:srgbClr val="006666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006666"/>
                </a:solidFill>
                <a:latin typeface="Times New Roman"/>
                <a:cs typeface="Times New Roman"/>
              </a:rPr>
              <a:t>Task</a:t>
            </a:r>
            <a:r>
              <a:rPr sz="3200" b="1" spc="10" dirty="0">
                <a:solidFill>
                  <a:srgbClr val="006666"/>
                </a:solidFill>
                <a:latin typeface="Times New Roman"/>
                <a:cs typeface="Times New Roman"/>
              </a:rPr>
              <a:t> </a:t>
            </a:r>
            <a:r>
              <a:rPr sz="1500" b="1" spc="-20" dirty="0">
                <a:solidFill>
                  <a:srgbClr val="006666"/>
                </a:solidFill>
                <a:latin typeface="Times New Roman"/>
                <a:cs typeface="Times New Roman"/>
              </a:rPr>
              <a:t>(Silber</a:t>
            </a:r>
            <a:r>
              <a:rPr sz="1500" b="1" spc="-45" dirty="0">
                <a:solidFill>
                  <a:srgbClr val="006666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006666"/>
                </a:solidFill>
                <a:latin typeface="Times New Roman"/>
                <a:cs typeface="Times New Roman"/>
              </a:rPr>
              <a:t>&amp;</a:t>
            </a:r>
            <a:r>
              <a:rPr sz="1500" b="1" spc="-55" dirty="0">
                <a:solidFill>
                  <a:srgbClr val="006666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006666"/>
                </a:solidFill>
                <a:latin typeface="Times New Roman"/>
                <a:cs typeface="Times New Roman"/>
              </a:rPr>
              <a:t>Cai</a:t>
            </a:r>
            <a:r>
              <a:rPr sz="1500" b="1" spc="-35" dirty="0">
                <a:solidFill>
                  <a:srgbClr val="006666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006666"/>
                </a:solidFill>
                <a:latin typeface="Times New Roman"/>
                <a:cs typeface="Times New Roman"/>
              </a:rPr>
              <a:t>2021)</a:t>
            </a:r>
            <a:endParaRPr sz="15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0570" y="1961259"/>
          <a:ext cx="9497695" cy="4687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9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5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7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9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8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9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464184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1" spc="-70" dirty="0">
                          <a:latin typeface="Times New Roman"/>
                          <a:cs typeface="Times New Roman"/>
                        </a:rPr>
                        <a:t>Task</a:t>
                      </a:r>
                      <a:r>
                        <a:rPr sz="23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263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1" spc="-70" dirty="0">
                          <a:latin typeface="Times New Roman"/>
                          <a:cs typeface="Times New Roman"/>
                        </a:rPr>
                        <a:t>Task</a:t>
                      </a:r>
                      <a:r>
                        <a:rPr sz="23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263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1" spc="-70" dirty="0">
                          <a:latin typeface="Times New Roman"/>
                          <a:cs typeface="Times New Roman"/>
                        </a:rPr>
                        <a:t>Task</a:t>
                      </a:r>
                      <a:r>
                        <a:rPr sz="23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263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570865">
                        <a:lnSpc>
                          <a:spcPct val="100000"/>
                        </a:lnSpc>
                        <a:spcBef>
                          <a:spcPts val="2075"/>
                        </a:spcBef>
                      </a:pPr>
                      <a:r>
                        <a:rPr sz="2300" b="1" spc="-70" dirty="0">
                          <a:latin typeface="Times New Roman"/>
                          <a:cs typeface="Times New Roman"/>
                        </a:rPr>
                        <a:t>Task</a:t>
                      </a:r>
                      <a:r>
                        <a:rPr sz="23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3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263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1125">
                <a:tc>
                  <a:txBody>
                    <a:bodyPr/>
                    <a:lstStyle/>
                    <a:p>
                      <a:pPr marL="55244" marR="387985">
                        <a:lnSpc>
                          <a:spcPts val="2710"/>
                        </a:lnSpc>
                        <a:spcBef>
                          <a:spcPts val="50"/>
                        </a:spcBef>
                      </a:pPr>
                      <a:r>
                        <a:rPr sz="2300" b="1" spc="-20" dirty="0">
                          <a:latin typeface="Arial"/>
                          <a:cs typeface="Arial"/>
                        </a:rPr>
                        <a:t>High </a:t>
                      </a:r>
                      <a:r>
                        <a:rPr sz="2300" b="1" spc="-10" dirty="0">
                          <a:latin typeface="Arial"/>
                          <a:cs typeface="Arial"/>
                        </a:rPr>
                        <a:t>Performing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55244" marR="387985">
                        <a:lnSpc>
                          <a:spcPts val="2690"/>
                        </a:lnSpc>
                      </a:pPr>
                      <a:r>
                        <a:rPr sz="2300" b="1" spc="-20" dirty="0">
                          <a:latin typeface="Arial"/>
                          <a:cs typeface="Arial"/>
                        </a:rPr>
                        <a:t>(Grades</a:t>
                      </a:r>
                      <a:r>
                        <a:rPr sz="23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A&amp;B)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(n</a:t>
                      </a:r>
                      <a:r>
                        <a:rPr sz="23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3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5" dirty="0">
                          <a:latin typeface="Arial"/>
                          <a:cs typeface="Arial"/>
                        </a:rPr>
                        <a:t>57)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89%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0" dirty="0">
                          <a:latin typeface="Arial"/>
                          <a:cs typeface="Arial"/>
                        </a:rPr>
                        <a:t>100%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98%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96%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1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1125">
                <a:tc>
                  <a:txBody>
                    <a:bodyPr/>
                    <a:lstStyle/>
                    <a:p>
                      <a:pPr marL="55244">
                        <a:lnSpc>
                          <a:spcPts val="2675"/>
                        </a:lnSpc>
                      </a:pPr>
                      <a:r>
                        <a:rPr sz="2300" b="1" spc="-10" dirty="0">
                          <a:latin typeface="Arial"/>
                          <a:cs typeface="Arial"/>
                        </a:rPr>
                        <a:t>Average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55244" marR="729615">
                        <a:lnSpc>
                          <a:spcPct val="97800"/>
                        </a:lnSpc>
                      </a:pPr>
                      <a:r>
                        <a:rPr sz="2300" b="1" spc="-30" dirty="0">
                          <a:latin typeface="Arial"/>
                          <a:cs typeface="Arial"/>
                        </a:rPr>
                        <a:t>Performing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(Grade</a:t>
                      </a:r>
                      <a:r>
                        <a:rPr sz="23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5" dirty="0">
                          <a:latin typeface="Arial"/>
                          <a:cs typeface="Arial"/>
                        </a:rPr>
                        <a:t>C)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(n</a:t>
                      </a:r>
                      <a:r>
                        <a:rPr sz="23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3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5" dirty="0">
                          <a:latin typeface="Arial"/>
                          <a:cs typeface="Arial"/>
                        </a:rPr>
                        <a:t>36)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0" dirty="0">
                          <a:latin typeface="Arial"/>
                          <a:cs typeface="Arial"/>
                        </a:rPr>
                        <a:t>100%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97%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0" dirty="0">
                          <a:latin typeface="Arial"/>
                          <a:cs typeface="Arial"/>
                        </a:rPr>
                        <a:t>100%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</a:pPr>
                      <a:r>
                        <a:rPr sz="2300" spc="-20" dirty="0">
                          <a:latin typeface="Arial"/>
                          <a:cs typeface="Arial"/>
                        </a:rPr>
                        <a:t>100%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685">
                <a:tc>
                  <a:txBody>
                    <a:bodyPr/>
                    <a:lstStyle/>
                    <a:p>
                      <a:pPr marL="55244" marR="78105">
                        <a:lnSpc>
                          <a:spcPct val="97800"/>
                        </a:lnSpc>
                      </a:pPr>
                      <a:r>
                        <a:rPr sz="2300" b="1" dirty="0">
                          <a:latin typeface="Arial"/>
                          <a:cs typeface="Arial"/>
                        </a:rPr>
                        <a:t>Low</a:t>
                      </a:r>
                      <a:r>
                        <a:rPr sz="23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30" dirty="0">
                          <a:latin typeface="Arial"/>
                          <a:cs typeface="Arial"/>
                        </a:rPr>
                        <a:t>Performing </a:t>
                      </a:r>
                      <a:r>
                        <a:rPr sz="2300" b="1" spc="-10" dirty="0">
                          <a:latin typeface="Arial"/>
                          <a:cs typeface="Arial"/>
                        </a:rPr>
                        <a:t>(Grades</a:t>
                      </a:r>
                      <a:r>
                        <a:rPr sz="23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D&amp;F)</a:t>
                      </a:r>
                      <a:r>
                        <a:rPr sz="2300" b="1" spc="5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(n</a:t>
                      </a:r>
                      <a:r>
                        <a:rPr sz="23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23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5" dirty="0">
                          <a:latin typeface="Arial"/>
                          <a:cs typeface="Arial"/>
                        </a:rPr>
                        <a:t>42)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69%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95%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300" spc="-20" dirty="0">
                          <a:latin typeface="Arial"/>
                          <a:cs typeface="Arial"/>
                        </a:rPr>
                        <a:t>100%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95%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532255" marR="5080" indent="107950">
              <a:lnSpc>
                <a:spcPct val="101899"/>
              </a:lnSpc>
              <a:spcBef>
                <a:spcPts val="30"/>
              </a:spcBef>
            </a:pPr>
            <a:r>
              <a:rPr sz="3200" dirty="0">
                <a:latin typeface="Times New Roman"/>
                <a:cs typeface="Times New Roman"/>
              </a:rPr>
              <a:t>Proportion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Responses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That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Invoked </a:t>
            </a:r>
            <a:r>
              <a:rPr sz="3200" dirty="0">
                <a:latin typeface="Times New Roman"/>
                <a:cs typeface="Times New Roman"/>
              </a:rPr>
              <a:t>Mathematical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Ideas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Graph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Task</a:t>
            </a:r>
            <a:endParaRPr sz="3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4718" y="2389993"/>
          <a:ext cx="9507220" cy="408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5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5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5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5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568960" marR="376555" indent="-183515">
                        <a:lnSpc>
                          <a:spcPts val="2710"/>
                        </a:lnSpc>
                      </a:pPr>
                      <a:r>
                        <a:rPr sz="2300" b="1" spc="-30" dirty="0">
                          <a:latin typeface="Arial"/>
                          <a:cs typeface="Arial"/>
                        </a:rPr>
                        <a:t>Non-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zero</a:t>
                      </a:r>
                      <a:r>
                        <a:rPr sz="2300" b="1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35" dirty="0">
                          <a:latin typeface="Arial"/>
                          <a:cs typeface="Arial"/>
                        </a:rPr>
                        <a:t>y-</a:t>
                      </a:r>
                      <a:r>
                        <a:rPr sz="2300" b="1" spc="-10" dirty="0">
                          <a:latin typeface="Arial"/>
                          <a:cs typeface="Arial"/>
                        </a:rPr>
                        <a:t>intercept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385445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2300" b="1" spc="-10" dirty="0">
                          <a:latin typeface="Arial"/>
                          <a:cs typeface="Arial"/>
                        </a:rPr>
                        <a:t>Covariation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sz="2300" b="1" dirty="0">
                          <a:latin typeface="Arial"/>
                          <a:cs typeface="Arial"/>
                        </a:rPr>
                        <a:t>½</a:t>
                      </a:r>
                      <a:r>
                        <a:rPr sz="23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as</a:t>
                      </a:r>
                      <a:r>
                        <a:rPr sz="23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23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20" dirty="0">
                          <a:latin typeface="Arial"/>
                          <a:cs typeface="Arial"/>
                        </a:rPr>
                        <a:t>slope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63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55244" marR="755015">
                        <a:lnSpc>
                          <a:spcPts val="2710"/>
                        </a:lnSpc>
                        <a:spcBef>
                          <a:spcPts val="835"/>
                        </a:spcBef>
                      </a:pPr>
                      <a:r>
                        <a:rPr sz="2300" b="1" spc="-20" dirty="0">
                          <a:latin typeface="Arial"/>
                          <a:cs typeface="Arial"/>
                        </a:rPr>
                        <a:t>High </a:t>
                      </a:r>
                      <a:r>
                        <a:rPr sz="2300" b="1" spc="-25" dirty="0">
                          <a:latin typeface="Arial"/>
                          <a:cs typeface="Arial"/>
                        </a:rPr>
                        <a:t>Performing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32105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43%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32105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64%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32105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14%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55244" marR="755015">
                        <a:lnSpc>
                          <a:spcPts val="2710"/>
                        </a:lnSpc>
                        <a:spcBef>
                          <a:spcPts val="855"/>
                        </a:spcBef>
                      </a:pPr>
                      <a:r>
                        <a:rPr sz="2300" b="1" spc="-10" dirty="0">
                          <a:latin typeface="Arial"/>
                          <a:cs typeface="Arial"/>
                        </a:rPr>
                        <a:t>Average </a:t>
                      </a:r>
                      <a:r>
                        <a:rPr sz="2300" b="1" spc="-25" dirty="0">
                          <a:latin typeface="Arial"/>
                          <a:cs typeface="Arial"/>
                        </a:rPr>
                        <a:t>Performing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85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32105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33%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32105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50%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32105">
                        <a:lnSpc>
                          <a:spcPct val="100000"/>
                        </a:lnSpc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0%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583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300" b="1" dirty="0">
                          <a:latin typeface="Arial"/>
                          <a:cs typeface="Arial"/>
                        </a:rPr>
                        <a:t>Low</a:t>
                      </a:r>
                      <a:r>
                        <a:rPr sz="2300" b="1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0" dirty="0">
                          <a:latin typeface="Arial"/>
                          <a:cs typeface="Arial"/>
                        </a:rPr>
                        <a:t>Performing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2230"/>
                        </a:spcBef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26%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832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2230"/>
                        </a:spcBef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63%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832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32105">
                        <a:lnSpc>
                          <a:spcPct val="100000"/>
                        </a:lnSpc>
                        <a:spcBef>
                          <a:spcPts val="2230"/>
                        </a:spcBef>
                      </a:pPr>
                      <a:r>
                        <a:rPr sz="2300" spc="-25" dirty="0">
                          <a:latin typeface="Arial"/>
                          <a:cs typeface="Arial"/>
                        </a:rPr>
                        <a:t>16%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832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5670" rIns="0" bIns="0" rtlCol="0">
            <a:spAutoFit/>
          </a:bodyPr>
          <a:lstStyle/>
          <a:p>
            <a:pPr marL="300101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Students’</a:t>
            </a:r>
            <a:r>
              <a:rPr sz="3400" spc="-25" dirty="0"/>
              <a:t> </a:t>
            </a:r>
            <a:r>
              <a:rPr sz="3400" spc="-10" dirty="0"/>
              <a:t>Reactions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83799" y="2247597"/>
            <a:ext cx="7343140" cy="402844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78460" marR="207010" indent="-366395">
              <a:lnSpc>
                <a:spcPct val="98000"/>
              </a:lnSpc>
              <a:spcBef>
                <a:spcPts val="155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Times New Roman"/>
                <a:cs typeface="Times New Roman"/>
              </a:rPr>
              <a:t>I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think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[problem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posing]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gives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new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perspective.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It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makes </a:t>
            </a:r>
            <a:r>
              <a:rPr sz="2300" dirty="0">
                <a:latin typeface="Times New Roman"/>
                <a:cs typeface="Times New Roman"/>
              </a:rPr>
              <a:t>you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think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about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it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different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way,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makes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you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more </a:t>
            </a:r>
            <a:r>
              <a:rPr sz="2300" spc="-10" dirty="0">
                <a:latin typeface="Times New Roman"/>
                <a:cs typeface="Times New Roman"/>
              </a:rPr>
              <a:t>familiar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with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mathematics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principles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behind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the </a:t>
            </a:r>
            <a:r>
              <a:rPr sz="2300" spc="-10" dirty="0">
                <a:latin typeface="Times New Roman"/>
                <a:cs typeface="Times New Roman"/>
              </a:rPr>
              <a:t>questions.</a:t>
            </a:r>
            <a:endParaRPr sz="2300">
              <a:latin typeface="Times New Roman"/>
              <a:cs typeface="Times New Roman"/>
            </a:endParaRPr>
          </a:p>
          <a:p>
            <a:pPr marL="378460" marR="5080" indent="-366395">
              <a:lnSpc>
                <a:spcPct val="97200"/>
              </a:lnSpc>
              <a:spcBef>
                <a:spcPts val="1420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Times New Roman"/>
                <a:cs typeface="Times New Roman"/>
              </a:rPr>
              <a:t>You’re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looking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at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entirety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information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given, </a:t>
            </a:r>
            <a:r>
              <a:rPr sz="2300" spc="-20" dirty="0">
                <a:latin typeface="Times New Roman"/>
                <a:cs typeface="Times New Roman"/>
              </a:rPr>
              <a:t>whereas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if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you’re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given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question,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you’re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only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going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to </a:t>
            </a:r>
            <a:r>
              <a:rPr sz="2300" dirty="0">
                <a:latin typeface="Times New Roman"/>
                <a:cs typeface="Times New Roman"/>
              </a:rPr>
              <a:t>give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it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quick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glance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for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what’s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relevant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to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what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it’s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asking. </a:t>
            </a:r>
            <a:r>
              <a:rPr sz="2300" dirty="0">
                <a:latin typeface="Times New Roman"/>
                <a:cs typeface="Times New Roman"/>
              </a:rPr>
              <a:t>You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might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not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understand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big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picture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how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the </a:t>
            </a:r>
            <a:r>
              <a:rPr sz="2300" spc="-10" dirty="0">
                <a:latin typeface="Times New Roman"/>
                <a:cs typeface="Times New Roman"/>
              </a:rPr>
              <a:t>problem</a:t>
            </a:r>
            <a:r>
              <a:rPr sz="2300" spc="-114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works.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Whereas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if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we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[pose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problems],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you’re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sort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seeing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entirety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it.</a:t>
            </a:r>
            <a:endParaRPr sz="2300">
              <a:latin typeface="Times New Roman"/>
              <a:cs typeface="Times New Roman"/>
            </a:endParaRPr>
          </a:p>
          <a:p>
            <a:pPr marL="4725670">
              <a:lnSpc>
                <a:spcPct val="100000"/>
              </a:lnSpc>
              <a:spcBef>
                <a:spcPts val="1205"/>
              </a:spcBef>
            </a:pPr>
            <a:r>
              <a:rPr sz="1600" dirty="0">
                <a:latin typeface="Times New Roman"/>
                <a:cs typeface="Times New Roman"/>
              </a:rPr>
              <a:t>Silber,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Cai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&amp;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Hwang,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2026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76001" y="1263456"/>
            <a:ext cx="477393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Why</a:t>
            </a:r>
            <a:r>
              <a:rPr sz="3400" spc="-55" dirty="0"/>
              <a:t> </a:t>
            </a:r>
            <a:r>
              <a:rPr sz="3400" dirty="0"/>
              <a:t>Problem</a:t>
            </a:r>
            <a:r>
              <a:rPr sz="3400" spc="-55" dirty="0"/>
              <a:t> </a:t>
            </a:r>
            <a:r>
              <a:rPr sz="3400" spc="-10" dirty="0"/>
              <a:t>Posing?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83799" y="1940997"/>
            <a:ext cx="7321550" cy="368427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78460" marR="5080" indent="-366395">
              <a:lnSpc>
                <a:spcPct val="99200"/>
              </a:lnSpc>
              <a:spcBef>
                <a:spcPts val="145"/>
              </a:spcBef>
              <a:buChar char="•"/>
              <a:tabLst>
                <a:tab pos="378460" algn="l"/>
              </a:tabLst>
            </a:pPr>
            <a:r>
              <a:rPr sz="4400" dirty="0">
                <a:latin typeface="Times New Roman"/>
                <a:cs typeface="Times New Roman"/>
              </a:rPr>
              <a:t>It</a:t>
            </a:r>
            <a:r>
              <a:rPr sz="4400" spc="-140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can</a:t>
            </a:r>
            <a:r>
              <a:rPr sz="4400" spc="-140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increase</a:t>
            </a:r>
            <a:r>
              <a:rPr sz="4400" spc="-135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students’</a:t>
            </a:r>
            <a:r>
              <a:rPr sz="4400" spc="-135" dirty="0">
                <a:latin typeface="Times New Roman"/>
                <a:cs typeface="Times New Roman"/>
              </a:rPr>
              <a:t> </a:t>
            </a:r>
            <a:r>
              <a:rPr sz="4400" spc="-10" dirty="0">
                <a:latin typeface="Times New Roman"/>
                <a:cs typeface="Times New Roman"/>
              </a:rPr>
              <a:t>access </a:t>
            </a:r>
            <a:r>
              <a:rPr sz="4400" dirty="0">
                <a:latin typeface="Times New Roman"/>
                <a:cs typeface="Times New Roman"/>
              </a:rPr>
              <a:t>(or</a:t>
            </a:r>
            <a:r>
              <a:rPr sz="4400" spc="-170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opportunity)</a:t>
            </a:r>
            <a:r>
              <a:rPr sz="4400" spc="-165" dirty="0">
                <a:latin typeface="Times New Roman"/>
                <a:cs typeface="Times New Roman"/>
              </a:rPr>
              <a:t> </a:t>
            </a:r>
            <a:r>
              <a:rPr sz="4400" spc="-25" dirty="0">
                <a:latin typeface="Times New Roman"/>
                <a:cs typeface="Times New Roman"/>
              </a:rPr>
              <a:t>to </a:t>
            </a:r>
            <a:r>
              <a:rPr sz="4400" dirty="0">
                <a:latin typeface="Times New Roman"/>
                <a:cs typeface="Times New Roman"/>
              </a:rPr>
              <a:t>mathematical</a:t>
            </a:r>
            <a:r>
              <a:rPr sz="4400" spc="-254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sensemaking</a:t>
            </a:r>
            <a:r>
              <a:rPr sz="4400" spc="-265" dirty="0">
                <a:latin typeface="Times New Roman"/>
                <a:cs typeface="Times New Roman"/>
              </a:rPr>
              <a:t> </a:t>
            </a:r>
            <a:r>
              <a:rPr sz="4400" spc="-25" dirty="0">
                <a:latin typeface="Times New Roman"/>
                <a:cs typeface="Times New Roman"/>
              </a:rPr>
              <a:t>and </a:t>
            </a:r>
            <a:r>
              <a:rPr sz="4400" spc="-10" dirty="0">
                <a:latin typeface="Times New Roman"/>
                <a:cs typeface="Times New Roman"/>
              </a:rPr>
              <a:t>learning.</a:t>
            </a:r>
            <a:endParaRPr sz="44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spcBef>
                <a:spcPts val="2520"/>
              </a:spcBef>
              <a:buChar char="•"/>
              <a:tabLst>
                <a:tab pos="378460" algn="l"/>
              </a:tabLst>
            </a:pPr>
            <a:r>
              <a:rPr sz="4400" dirty="0">
                <a:latin typeface="Times New Roman"/>
                <a:cs typeface="Times New Roman"/>
              </a:rPr>
              <a:t>Low</a:t>
            </a:r>
            <a:r>
              <a:rPr sz="4400" spc="-100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floor</a:t>
            </a:r>
            <a:r>
              <a:rPr sz="4400" spc="-85" dirty="0">
                <a:latin typeface="Times New Roman"/>
                <a:cs typeface="Times New Roman"/>
              </a:rPr>
              <a:t> </a:t>
            </a:r>
            <a:r>
              <a:rPr sz="4400" dirty="0">
                <a:latin typeface="Times New Roman"/>
                <a:cs typeface="Times New Roman"/>
              </a:rPr>
              <a:t>high</a:t>
            </a:r>
            <a:r>
              <a:rPr sz="4400" spc="-90" dirty="0">
                <a:latin typeface="Times New Roman"/>
                <a:cs typeface="Times New Roman"/>
              </a:rPr>
              <a:t> </a:t>
            </a:r>
            <a:r>
              <a:rPr sz="4400" spc="-10" dirty="0">
                <a:latin typeface="Times New Roman"/>
                <a:cs typeface="Times New Roman"/>
              </a:rPr>
              <a:t>ceiling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39378" y="2126745"/>
            <a:ext cx="1810385" cy="764540"/>
          </a:xfrm>
          <a:custGeom>
            <a:avLst/>
            <a:gdLst/>
            <a:ahLst/>
            <a:cxnLst/>
            <a:rect l="l" t="t" r="r" b="b"/>
            <a:pathLst>
              <a:path w="1810384" h="764539">
                <a:moveTo>
                  <a:pt x="0" y="0"/>
                </a:moveTo>
                <a:lnTo>
                  <a:pt x="1810264" y="0"/>
                </a:lnTo>
                <a:lnTo>
                  <a:pt x="1810264" y="764334"/>
                </a:lnTo>
                <a:lnTo>
                  <a:pt x="0" y="764334"/>
                </a:lnTo>
                <a:lnTo>
                  <a:pt x="0" y="0"/>
                </a:lnTo>
                <a:close/>
              </a:path>
            </a:pathLst>
          </a:custGeom>
          <a:ln w="20551">
            <a:solidFill>
              <a:srgbClr val="BB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06066" y="2138990"/>
            <a:ext cx="147828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500" b="1" i="1" spc="-10" dirty="0">
                <a:latin typeface="Calibri"/>
                <a:cs typeface="Calibri"/>
              </a:rPr>
              <a:t>Instructional</a:t>
            </a:r>
            <a:r>
              <a:rPr sz="1500" b="1" i="1" spc="30" dirty="0">
                <a:latin typeface="Calibri"/>
                <a:cs typeface="Calibri"/>
              </a:rPr>
              <a:t> </a:t>
            </a:r>
            <a:r>
              <a:rPr sz="1500" b="1" i="1" spc="-25" dirty="0">
                <a:latin typeface="Calibri"/>
                <a:cs typeface="Calibri"/>
              </a:rPr>
              <a:t>Tasks </a:t>
            </a:r>
            <a:r>
              <a:rPr sz="1500" dirty="0">
                <a:latin typeface="Calibri"/>
                <a:cs typeface="Calibri"/>
              </a:rPr>
              <a:t>as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implemented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in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classroom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98721" y="2920168"/>
            <a:ext cx="1821180" cy="382270"/>
            <a:chOff x="4898721" y="2920168"/>
            <a:chExt cx="1821180" cy="382270"/>
          </a:xfrm>
        </p:grpSpPr>
        <p:sp>
          <p:nvSpPr>
            <p:cNvPr id="5" name="object 5"/>
            <p:cNvSpPr/>
            <p:nvPr/>
          </p:nvSpPr>
          <p:spPr>
            <a:xfrm>
              <a:off x="4904119" y="2925565"/>
              <a:ext cx="1810385" cy="371475"/>
            </a:xfrm>
            <a:custGeom>
              <a:avLst/>
              <a:gdLst/>
              <a:ahLst/>
              <a:cxnLst/>
              <a:rect l="l" t="t" r="r" b="b"/>
              <a:pathLst>
                <a:path w="1810384" h="371475">
                  <a:moveTo>
                    <a:pt x="1748439" y="0"/>
                  </a:moveTo>
                  <a:lnTo>
                    <a:pt x="61826" y="0"/>
                  </a:lnTo>
                  <a:lnTo>
                    <a:pt x="37760" y="4863"/>
                  </a:lnTo>
                  <a:lnTo>
                    <a:pt x="18108" y="18126"/>
                  </a:lnTo>
                  <a:lnTo>
                    <a:pt x="4858" y="37798"/>
                  </a:lnTo>
                  <a:lnTo>
                    <a:pt x="0" y="61888"/>
                  </a:lnTo>
                  <a:lnTo>
                    <a:pt x="0" y="309435"/>
                  </a:lnTo>
                  <a:lnTo>
                    <a:pt x="4858" y="333525"/>
                  </a:lnTo>
                  <a:lnTo>
                    <a:pt x="18108" y="353198"/>
                  </a:lnTo>
                  <a:lnTo>
                    <a:pt x="37760" y="366461"/>
                  </a:lnTo>
                  <a:lnTo>
                    <a:pt x="61826" y="371325"/>
                  </a:lnTo>
                  <a:lnTo>
                    <a:pt x="1748439" y="371325"/>
                  </a:lnTo>
                  <a:lnTo>
                    <a:pt x="1772504" y="366461"/>
                  </a:lnTo>
                  <a:lnTo>
                    <a:pt x="1792156" y="353198"/>
                  </a:lnTo>
                  <a:lnTo>
                    <a:pt x="1805405" y="333525"/>
                  </a:lnTo>
                  <a:lnTo>
                    <a:pt x="1810264" y="309435"/>
                  </a:lnTo>
                  <a:lnTo>
                    <a:pt x="1810264" y="61888"/>
                  </a:lnTo>
                  <a:lnTo>
                    <a:pt x="1805405" y="37798"/>
                  </a:lnTo>
                  <a:lnTo>
                    <a:pt x="1792156" y="18126"/>
                  </a:lnTo>
                  <a:lnTo>
                    <a:pt x="1772504" y="4863"/>
                  </a:lnTo>
                  <a:lnTo>
                    <a:pt x="1748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04119" y="2925565"/>
              <a:ext cx="1810385" cy="371475"/>
            </a:xfrm>
            <a:custGeom>
              <a:avLst/>
              <a:gdLst/>
              <a:ahLst/>
              <a:cxnLst/>
              <a:rect l="l" t="t" r="r" b="b"/>
              <a:pathLst>
                <a:path w="1810384" h="371475">
                  <a:moveTo>
                    <a:pt x="0" y="61889"/>
                  </a:moveTo>
                  <a:lnTo>
                    <a:pt x="4858" y="37799"/>
                  </a:lnTo>
                  <a:lnTo>
                    <a:pt x="18108" y="18126"/>
                  </a:lnTo>
                  <a:lnTo>
                    <a:pt x="37759" y="4863"/>
                  </a:lnTo>
                  <a:lnTo>
                    <a:pt x="61824" y="0"/>
                  </a:lnTo>
                  <a:lnTo>
                    <a:pt x="1748439" y="0"/>
                  </a:lnTo>
                  <a:lnTo>
                    <a:pt x="1772504" y="4863"/>
                  </a:lnTo>
                  <a:lnTo>
                    <a:pt x="1792156" y="18126"/>
                  </a:lnTo>
                  <a:lnTo>
                    <a:pt x="1805405" y="37799"/>
                  </a:lnTo>
                  <a:lnTo>
                    <a:pt x="1810264" y="61889"/>
                  </a:lnTo>
                  <a:lnTo>
                    <a:pt x="1810264" y="309436"/>
                  </a:lnTo>
                  <a:lnTo>
                    <a:pt x="1805405" y="333526"/>
                  </a:lnTo>
                  <a:lnTo>
                    <a:pt x="1792156" y="353198"/>
                  </a:lnTo>
                  <a:lnTo>
                    <a:pt x="1772504" y="366461"/>
                  </a:lnTo>
                  <a:lnTo>
                    <a:pt x="1748439" y="371325"/>
                  </a:lnTo>
                  <a:lnTo>
                    <a:pt x="61824" y="371325"/>
                  </a:lnTo>
                  <a:lnTo>
                    <a:pt x="37759" y="366461"/>
                  </a:lnTo>
                  <a:lnTo>
                    <a:pt x="18108" y="353198"/>
                  </a:lnTo>
                  <a:lnTo>
                    <a:pt x="4858" y="333526"/>
                  </a:lnTo>
                  <a:lnTo>
                    <a:pt x="0" y="309436"/>
                  </a:lnTo>
                  <a:lnTo>
                    <a:pt x="0" y="61889"/>
                  </a:lnTo>
                  <a:close/>
                </a:path>
              </a:pathLst>
            </a:custGeom>
            <a:ln w="10277">
              <a:solidFill>
                <a:srgbClr val="BBE0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992752" y="2974143"/>
            <a:ext cx="16338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i="1" dirty="0">
                <a:latin typeface="Calibri"/>
                <a:cs typeface="Calibri"/>
              </a:rPr>
              <a:t>Classroom</a:t>
            </a:r>
            <a:r>
              <a:rPr sz="1500" b="1" i="1" spc="-45" dirty="0">
                <a:latin typeface="Calibri"/>
                <a:cs typeface="Calibri"/>
              </a:rPr>
              <a:t> </a:t>
            </a:r>
            <a:r>
              <a:rPr sz="1500" b="1" i="1" spc="-10" dirty="0">
                <a:latin typeface="Calibri"/>
                <a:cs typeface="Calibri"/>
              </a:rPr>
              <a:t>Discourse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16640" y="3542277"/>
            <a:ext cx="1917064" cy="1226185"/>
            <a:chOff x="4716640" y="3542277"/>
            <a:chExt cx="1917064" cy="1226185"/>
          </a:xfrm>
        </p:grpSpPr>
        <p:sp>
          <p:nvSpPr>
            <p:cNvPr id="9" name="object 9"/>
            <p:cNvSpPr/>
            <p:nvPr/>
          </p:nvSpPr>
          <p:spPr>
            <a:xfrm>
              <a:off x="4727117" y="3552755"/>
              <a:ext cx="1896110" cy="1205230"/>
            </a:xfrm>
            <a:custGeom>
              <a:avLst/>
              <a:gdLst/>
              <a:ahLst/>
              <a:cxnLst/>
              <a:rect l="l" t="t" r="r" b="b"/>
              <a:pathLst>
                <a:path w="1896109" h="1205229">
                  <a:moveTo>
                    <a:pt x="948016" y="0"/>
                  </a:moveTo>
                  <a:lnTo>
                    <a:pt x="890266" y="1099"/>
                  </a:lnTo>
                  <a:lnTo>
                    <a:pt x="833430" y="4355"/>
                  </a:lnTo>
                  <a:lnTo>
                    <a:pt x="777609" y="9706"/>
                  </a:lnTo>
                  <a:lnTo>
                    <a:pt x="722901" y="17087"/>
                  </a:lnTo>
                  <a:lnTo>
                    <a:pt x="669406" y="26436"/>
                  </a:lnTo>
                  <a:lnTo>
                    <a:pt x="617223" y="37690"/>
                  </a:lnTo>
                  <a:lnTo>
                    <a:pt x="566450" y="50785"/>
                  </a:lnTo>
                  <a:lnTo>
                    <a:pt x="517187" y="65660"/>
                  </a:lnTo>
                  <a:lnTo>
                    <a:pt x="469534" y="82250"/>
                  </a:lnTo>
                  <a:lnTo>
                    <a:pt x="423589" y="100493"/>
                  </a:lnTo>
                  <a:lnTo>
                    <a:pt x="379452" y="120326"/>
                  </a:lnTo>
                  <a:lnTo>
                    <a:pt x="337221" y="141686"/>
                  </a:lnTo>
                  <a:lnTo>
                    <a:pt x="296996" y="164509"/>
                  </a:lnTo>
                  <a:lnTo>
                    <a:pt x="258877" y="188733"/>
                  </a:lnTo>
                  <a:lnTo>
                    <a:pt x="222961" y="214295"/>
                  </a:lnTo>
                  <a:lnTo>
                    <a:pt x="189349" y="241131"/>
                  </a:lnTo>
                  <a:lnTo>
                    <a:pt x="158139" y="269180"/>
                  </a:lnTo>
                  <a:lnTo>
                    <a:pt x="129432" y="298376"/>
                  </a:lnTo>
                  <a:lnTo>
                    <a:pt x="103325" y="328659"/>
                  </a:lnTo>
                  <a:lnTo>
                    <a:pt x="79918" y="359964"/>
                  </a:lnTo>
                  <a:lnTo>
                    <a:pt x="59310" y="392228"/>
                  </a:lnTo>
                  <a:lnTo>
                    <a:pt x="26889" y="459385"/>
                  </a:lnTo>
                  <a:lnTo>
                    <a:pt x="6854" y="529623"/>
                  </a:lnTo>
                  <a:lnTo>
                    <a:pt x="0" y="602439"/>
                  </a:lnTo>
                  <a:lnTo>
                    <a:pt x="1730" y="639138"/>
                  </a:lnTo>
                  <a:lnTo>
                    <a:pt x="15273" y="710729"/>
                  </a:lnTo>
                  <a:lnTo>
                    <a:pt x="41600" y="779489"/>
                  </a:lnTo>
                  <a:lnTo>
                    <a:pt x="79918" y="844915"/>
                  </a:lnTo>
                  <a:lnTo>
                    <a:pt x="103325" y="876221"/>
                  </a:lnTo>
                  <a:lnTo>
                    <a:pt x="129432" y="906503"/>
                  </a:lnTo>
                  <a:lnTo>
                    <a:pt x="158139" y="935700"/>
                  </a:lnTo>
                  <a:lnTo>
                    <a:pt x="189349" y="963748"/>
                  </a:lnTo>
                  <a:lnTo>
                    <a:pt x="222961" y="990585"/>
                  </a:lnTo>
                  <a:lnTo>
                    <a:pt x="258877" y="1016146"/>
                  </a:lnTo>
                  <a:lnTo>
                    <a:pt x="296996" y="1040371"/>
                  </a:lnTo>
                  <a:lnTo>
                    <a:pt x="337221" y="1063194"/>
                  </a:lnTo>
                  <a:lnTo>
                    <a:pt x="379452" y="1084554"/>
                  </a:lnTo>
                  <a:lnTo>
                    <a:pt x="423589" y="1104386"/>
                  </a:lnTo>
                  <a:lnTo>
                    <a:pt x="469534" y="1122630"/>
                  </a:lnTo>
                  <a:lnTo>
                    <a:pt x="517187" y="1139220"/>
                  </a:lnTo>
                  <a:lnTo>
                    <a:pt x="566450" y="1154094"/>
                  </a:lnTo>
                  <a:lnTo>
                    <a:pt x="617223" y="1167190"/>
                  </a:lnTo>
                  <a:lnTo>
                    <a:pt x="669406" y="1178444"/>
                  </a:lnTo>
                  <a:lnTo>
                    <a:pt x="722901" y="1187793"/>
                  </a:lnTo>
                  <a:lnTo>
                    <a:pt x="777609" y="1195174"/>
                  </a:lnTo>
                  <a:lnTo>
                    <a:pt x="833430" y="1200524"/>
                  </a:lnTo>
                  <a:lnTo>
                    <a:pt x="890266" y="1203781"/>
                  </a:lnTo>
                  <a:lnTo>
                    <a:pt x="948016" y="1204880"/>
                  </a:lnTo>
                  <a:lnTo>
                    <a:pt x="1005767" y="1203781"/>
                  </a:lnTo>
                  <a:lnTo>
                    <a:pt x="1062602" y="1200524"/>
                  </a:lnTo>
                  <a:lnTo>
                    <a:pt x="1118424" y="1195174"/>
                  </a:lnTo>
                  <a:lnTo>
                    <a:pt x="1173131" y="1187793"/>
                  </a:lnTo>
                  <a:lnTo>
                    <a:pt x="1226627" y="1178444"/>
                  </a:lnTo>
                  <a:lnTo>
                    <a:pt x="1278810" y="1167190"/>
                  </a:lnTo>
                  <a:lnTo>
                    <a:pt x="1329583" y="1154094"/>
                  </a:lnTo>
                  <a:lnTo>
                    <a:pt x="1378845" y="1139220"/>
                  </a:lnTo>
                  <a:lnTo>
                    <a:pt x="1426499" y="1122630"/>
                  </a:lnTo>
                  <a:lnTo>
                    <a:pt x="1472444" y="1104386"/>
                  </a:lnTo>
                  <a:lnTo>
                    <a:pt x="1516581" y="1084554"/>
                  </a:lnTo>
                  <a:lnTo>
                    <a:pt x="1558812" y="1063194"/>
                  </a:lnTo>
                  <a:lnTo>
                    <a:pt x="1599036" y="1040371"/>
                  </a:lnTo>
                  <a:lnTo>
                    <a:pt x="1637156" y="1016146"/>
                  </a:lnTo>
                  <a:lnTo>
                    <a:pt x="1673072" y="990585"/>
                  </a:lnTo>
                  <a:lnTo>
                    <a:pt x="1706684" y="963748"/>
                  </a:lnTo>
                  <a:lnTo>
                    <a:pt x="1737893" y="935700"/>
                  </a:lnTo>
                  <a:lnTo>
                    <a:pt x="1766601" y="906503"/>
                  </a:lnTo>
                  <a:lnTo>
                    <a:pt x="1792708" y="876221"/>
                  </a:lnTo>
                  <a:lnTo>
                    <a:pt x="1816115" y="844915"/>
                  </a:lnTo>
                  <a:lnTo>
                    <a:pt x="1836723" y="812651"/>
                  </a:lnTo>
                  <a:lnTo>
                    <a:pt x="1869144" y="745494"/>
                  </a:lnTo>
                  <a:lnTo>
                    <a:pt x="1889179" y="675256"/>
                  </a:lnTo>
                  <a:lnTo>
                    <a:pt x="1896033" y="602439"/>
                  </a:lnTo>
                  <a:lnTo>
                    <a:pt x="1894303" y="565740"/>
                  </a:lnTo>
                  <a:lnTo>
                    <a:pt x="1880759" y="494150"/>
                  </a:lnTo>
                  <a:lnTo>
                    <a:pt x="1854432" y="425390"/>
                  </a:lnTo>
                  <a:lnTo>
                    <a:pt x="1816115" y="359964"/>
                  </a:lnTo>
                  <a:lnTo>
                    <a:pt x="1792708" y="328659"/>
                  </a:lnTo>
                  <a:lnTo>
                    <a:pt x="1766601" y="298376"/>
                  </a:lnTo>
                  <a:lnTo>
                    <a:pt x="1737893" y="269180"/>
                  </a:lnTo>
                  <a:lnTo>
                    <a:pt x="1706684" y="241131"/>
                  </a:lnTo>
                  <a:lnTo>
                    <a:pt x="1673072" y="214295"/>
                  </a:lnTo>
                  <a:lnTo>
                    <a:pt x="1637156" y="188733"/>
                  </a:lnTo>
                  <a:lnTo>
                    <a:pt x="1599036" y="164509"/>
                  </a:lnTo>
                  <a:lnTo>
                    <a:pt x="1558812" y="141686"/>
                  </a:lnTo>
                  <a:lnTo>
                    <a:pt x="1516581" y="120326"/>
                  </a:lnTo>
                  <a:lnTo>
                    <a:pt x="1472444" y="100493"/>
                  </a:lnTo>
                  <a:lnTo>
                    <a:pt x="1426499" y="82250"/>
                  </a:lnTo>
                  <a:lnTo>
                    <a:pt x="1378845" y="65660"/>
                  </a:lnTo>
                  <a:lnTo>
                    <a:pt x="1329583" y="50785"/>
                  </a:lnTo>
                  <a:lnTo>
                    <a:pt x="1278810" y="37690"/>
                  </a:lnTo>
                  <a:lnTo>
                    <a:pt x="1226627" y="26436"/>
                  </a:lnTo>
                  <a:lnTo>
                    <a:pt x="1173131" y="17087"/>
                  </a:lnTo>
                  <a:lnTo>
                    <a:pt x="1118424" y="9706"/>
                  </a:lnTo>
                  <a:lnTo>
                    <a:pt x="1062602" y="4355"/>
                  </a:lnTo>
                  <a:lnTo>
                    <a:pt x="1005767" y="1099"/>
                  </a:lnTo>
                  <a:lnTo>
                    <a:pt x="9480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27117" y="3552755"/>
              <a:ext cx="1896110" cy="1205230"/>
            </a:xfrm>
            <a:custGeom>
              <a:avLst/>
              <a:gdLst/>
              <a:ahLst/>
              <a:cxnLst/>
              <a:rect l="l" t="t" r="r" b="b"/>
              <a:pathLst>
                <a:path w="1896109" h="1205229">
                  <a:moveTo>
                    <a:pt x="0" y="602440"/>
                  </a:moveTo>
                  <a:lnTo>
                    <a:pt x="6854" y="529624"/>
                  </a:lnTo>
                  <a:lnTo>
                    <a:pt x="26889" y="459385"/>
                  </a:lnTo>
                  <a:lnTo>
                    <a:pt x="59310" y="392229"/>
                  </a:lnTo>
                  <a:lnTo>
                    <a:pt x="79918" y="359964"/>
                  </a:lnTo>
                  <a:lnTo>
                    <a:pt x="103325" y="328659"/>
                  </a:lnTo>
                  <a:lnTo>
                    <a:pt x="129432" y="298377"/>
                  </a:lnTo>
                  <a:lnTo>
                    <a:pt x="158139" y="269180"/>
                  </a:lnTo>
                  <a:lnTo>
                    <a:pt x="189349" y="241132"/>
                  </a:lnTo>
                  <a:lnTo>
                    <a:pt x="222961" y="214295"/>
                  </a:lnTo>
                  <a:lnTo>
                    <a:pt x="258877" y="188733"/>
                  </a:lnTo>
                  <a:lnTo>
                    <a:pt x="296996" y="164509"/>
                  </a:lnTo>
                  <a:lnTo>
                    <a:pt x="337221" y="141686"/>
                  </a:lnTo>
                  <a:lnTo>
                    <a:pt x="379452" y="120326"/>
                  </a:lnTo>
                  <a:lnTo>
                    <a:pt x="423589" y="100493"/>
                  </a:lnTo>
                  <a:lnTo>
                    <a:pt x="469534" y="82250"/>
                  </a:lnTo>
                  <a:lnTo>
                    <a:pt x="517187" y="65660"/>
                  </a:lnTo>
                  <a:lnTo>
                    <a:pt x="566450" y="50785"/>
                  </a:lnTo>
                  <a:lnTo>
                    <a:pt x="617223" y="37690"/>
                  </a:lnTo>
                  <a:lnTo>
                    <a:pt x="669406" y="26436"/>
                  </a:lnTo>
                  <a:lnTo>
                    <a:pt x="722901" y="17087"/>
                  </a:lnTo>
                  <a:lnTo>
                    <a:pt x="777609" y="9706"/>
                  </a:lnTo>
                  <a:lnTo>
                    <a:pt x="833430" y="4355"/>
                  </a:lnTo>
                  <a:lnTo>
                    <a:pt x="890266" y="1099"/>
                  </a:lnTo>
                  <a:lnTo>
                    <a:pt x="948016" y="0"/>
                  </a:lnTo>
                  <a:lnTo>
                    <a:pt x="1005767" y="1099"/>
                  </a:lnTo>
                  <a:lnTo>
                    <a:pt x="1062602" y="4355"/>
                  </a:lnTo>
                  <a:lnTo>
                    <a:pt x="1118424" y="9706"/>
                  </a:lnTo>
                  <a:lnTo>
                    <a:pt x="1173131" y="17087"/>
                  </a:lnTo>
                  <a:lnTo>
                    <a:pt x="1226627" y="26436"/>
                  </a:lnTo>
                  <a:lnTo>
                    <a:pt x="1278810" y="37690"/>
                  </a:lnTo>
                  <a:lnTo>
                    <a:pt x="1329583" y="50785"/>
                  </a:lnTo>
                  <a:lnTo>
                    <a:pt x="1378845" y="65660"/>
                  </a:lnTo>
                  <a:lnTo>
                    <a:pt x="1426499" y="82250"/>
                  </a:lnTo>
                  <a:lnTo>
                    <a:pt x="1472444" y="100493"/>
                  </a:lnTo>
                  <a:lnTo>
                    <a:pt x="1516581" y="120326"/>
                  </a:lnTo>
                  <a:lnTo>
                    <a:pt x="1558812" y="141686"/>
                  </a:lnTo>
                  <a:lnTo>
                    <a:pt x="1599036" y="164509"/>
                  </a:lnTo>
                  <a:lnTo>
                    <a:pt x="1637156" y="188733"/>
                  </a:lnTo>
                  <a:lnTo>
                    <a:pt x="1673071" y="214295"/>
                  </a:lnTo>
                  <a:lnTo>
                    <a:pt x="1706684" y="241132"/>
                  </a:lnTo>
                  <a:lnTo>
                    <a:pt x="1737893" y="269180"/>
                  </a:lnTo>
                  <a:lnTo>
                    <a:pt x="1766601" y="298377"/>
                  </a:lnTo>
                  <a:lnTo>
                    <a:pt x="1792708" y="328659"/>
                  </a:lnTo>
                  <a:lnTo>
                    <a:pt x="1816115" y="359964"/>
                  </a:lnTo>
                  <a:lnTo>
                    <a:pt x="1836723" y="392229"/>
                  </a:lnTo>
                  <a:lnTo>
                    <a:pt x="1869144" y="459385"/>
                  </a:lnTo>
                  <a:lnTo>
                    <a:pt x="1889179" y="529624"/>
                  </a:lnTo>
                  <a:lnTo>
                    <a:pt x="1896033" y="602440"/>
                  </a:lnTo>
                  <a:lnTo>
                    <a:pt x="1894303" y="639139"/>
                  </a:lnTo>
                  <a:lnTo>
                    <a:pt x="1880759" y="710729"/>
                  </a:lnTo>
                  <a:lnTo>
                    <a:pt x="1854432" y="779490"/>
                  </a:lnTo>
                  <a:lnTo>
                    <a:pt x="1816115" y="844916"/>
                  </a:lnTo>
                  <a:lnTo>
                    <a:pt x="1792708" y="876221"/>
                  </a:lnTo>
                  <a:lnTo>
                    <a:pt x="1766601" y="906503"/>
                  </a:lnTo>
                  <a:lnTo>
                    <a:pt x="1737893" y="935700"/>
                  </a:lnTo>
                  <a:lnTo>
                    <a:pt x="1706684" y="963748"/>
                  </a:lnTo>
                  <a:lnTo>
                    <a:pt x="1673071" y="990585"/>
                  </a:lnTo>
                  <a:lnTo>
                    <a:pt x="1637156" y="1016146"/>
                  </a:lnTo>
                  <a:lnTo>
                    <a:pt x="1599036" y="1040371"/>
                  </a:lnTo>
                  <a:lnTo>
                    <a:pt x="1558812" y="1063194"/>
                  </a:lnTo>
                  <a:lnTo>
                    <a:pt x="1516581" y="1084554"/>
                  </a:lnTo>
                  <a:lnTo>
                    <a:pt x="1472444" y="1104387"/>
                  </a:lnTo>
                  <a:lnTo>
                    <a:pt x="1426499" y="1122630"/>
                  </a:lnTo>
                  <a:lnTo>
                    <a:pt x="1378845" y="1139220"/>
                  </a:lnTo>
                  <a:lnTo>
                    <a:pt x="1329583" y="1154095"/>
                  </a:lnTo>
                  <a:lnTo>
                    <a:pt x="1278810" y="1167190"/>
                  </a:lnTo>
                  <a:lnTo>
                    <a:pt x="1226627" y="1178444"/>
                  </a:lnTo>
                  <a:lnTo>
                    <a:pt x="1173131" y="1187793"/>
                  </a:lnTo>
                  <a:lnTo>
                    <a:pt x="1118424" y="1195174"/>
                  </a:lnTo>
                  <a:lnTo>
                    <a:pt x="1062602" y="1200525"/>
                  </a:lnTo>
                  <a:lnTo>
                    <a:pt x="1005767" y="1203781"/>
                  </a:lnTo>
                  <a:lnTo>
                    <a:pt x="948016" y="1204880"/>
                  </a:lnTo>
                  <a:lnTo>
                    <a:pt x="890266" y="1203781"/>
                  </a:lnTo>
                  <a:lnTo>
                    <a:pt x="833430" y="1200525"/>
                  </a:lnTo>
                  <a:lnTo>
                    <a:pt x="777609" y="1195174"/>
                  </a:lnTo>
                  <a:lnTo>
                    <a:pt x="722901" y="1187793"/>
                  </a:lnTo>
                  <a:lnTo>
                    <a:pt x="669406" y="1178444"/>
                  </a:lnTo>
                  <a:lnTo>
                    <a:pt x="617223" y="1167190"/>
                  </a:lnTo>
                  <a:lnTo>
                    <a:pt x="566450" y="1154095"/>
                  </a:lnTo>
                  <a:lnTo>
                    <a:pt x="517187" y="1139220"/>
                  </a:lnTo>
                  <a:lnTo>
                    <a:pt x="469534" y="1122630"/>
                  </a:lnTo>
                  <a:lnTo>
                    <a:pt x="423589" y="1104387"/>
                  </a:lnTo>
                  <a:lnTo>
                    <a:pt x="379452" y="1084554"/>
                  </a:lnTo>
                  <a:lnTo>
                    <a:pt x="337221" y="1063194"/>
                  </a:lnTo>
                  <a:lnTo>
                    <a:pt x="296996" y="1040371"/>
                  </a:lnTo>
                  <a:lnTo>
                    <a:pt x="258877" y="1016146"/>
                  </a:lnTo>
                  <a:lnTo>
                    <a:pt x="222961" y="990585"/>
                  </a:lnTo>
                  <a:lnTo>
                    <a:pt x="189349" y="963748"/>
                  </a:lnTo>
                  <a:lnTo>
                    <a:pt x="158139" y="935700"/>
                  </a:lnTo>
                  <a:lnTo>
                    <a:pt x="129432" y="906503"/>
                  </a:lnTo>
                  <a:lnTo>
                    <a:pt x="103325" y="876221"/>
                  </a:lnTo>
                  <a:lnTo>
                    <a:pt x="79918" y="844916"/>
                  </a:lnTo>
                  <a:lnTo>
                    <a:pt x="59310" y="812651"/>
                  </a:lnTo>
                  <a:lnTo>
                    <a:pt x="26889" y="745495"/>
                  </a:lnTo>
                  <a:lnTo>
                    <a:pt x="6854" y="675256"/>
                  </a:lnTo>
                  <a:lnTo>
                    <a:pt x="0" y="602440"/>
                  </a:lnTo>
                  <a:close/>
                </a:path>
              </a:pathLst>
            </a:custGeom>
            <a:ln w="20549">
              <a:solidFill>
                <a:srgbClr val="BBE0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291131" y="3906830"/>
            <a:ext cx="7683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Calibri"/>
                <a:cs typeface="Calibri"/>
              </a:rPr>
              <a:t>Students’ Learning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04823" y="5261794"/>
            <a:ext cx="2138680" cy="760730"/>
            <a:chOff x="2004823" y="5261794"/>
            <a:chExt cx="2138680" cy="760730"/>
          </a:xfrm>
        </p:grpSpPr>
        <p:sp>
          <p:nvSpPr>
            <p:cNvPr id="13" name="object 13"/>
            <p:cNvSpPr/>
            <p:nvPr/>
          </p:nvSpPr>
          <p:spPr>
            <a:xfrm>
              <a:off x="2015300" y="5272271"/>
              <a:ext cx="2117725" cy="739775"/>
            </a:xfrm>
            <a:custGeom>
              <a:avLst/>
              <a:gdLst/>
              <a:ahLst/>
              <a:cxnLst/>
              <a:rect l="l" t="t" r="r" b="b"/>
              <a:pathLst>
                <a:path w="2117725" h="739775">
                  <a:moveTo>
                    <a:pt x="1900913" y="0"/>
                  </a:moveTo>
                  <a:lnTo>
                    <a:pt x="216401" y="0"/>
                  </a:lnTo>
                  <a:lnTo>
                    <a:pt x="0" y="216626"/>
                  </a:lnTo>
                  <a:lnTo>
                    <a:pt x="0" y="522992"/>
                  </a:lnTo>
                  <a:lnTo>
                    <a:pt x="216401" y="739618"/>
                  </a:lnTo>
                  <a:lnTo>
                    <a:pt x="1900913" y="739618"/>
                  </a:lnTo>
                  <a:lnTo>
                    <a:pt x="2117314" y="522992"/>
                  </a:lnTo>
                  <a:lnTo>
                    <a:pt x="2117314" y="216626"/>
                  </a:lnTo>
                  <a:lnTo>
                    <a:pt x="1900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15300" y="5272271"/>
              <a:ext cx="2117725" cy="739775"/>
            </a:xfrm>
            <a:custGeom>
              <a:avLst/>
              <a:gdLst/>
              <a:ahLst/>
              <a:cxnLst/>
              <a:rect l="l" t="t" r="r" b="b"/>
              <a:pathLst>
                <a:path w="2117725" h="739775">
                  <a:moveTo>
                    <a:pt x="0" y="216626"/>
                  </a:moveTo>
                  <a:lnTo>
                    <a:pt x="216401" y="0"/>
                  </a:lnTo>
                  <a:lnTo>
                    <a:pt x="1900913" y="0"/>
                  </a:lnTo>
                  <a:lnTo>
                    <a:pt x="2117315" y="216626"/>
                  </a:lnTo>
                  <a:lnTo>
                    <a:pt x="2117315" y="522991"/>
                  </a:lnTo>
                  <a:lnTo>
                    <a:pt x="1900913" y="739617"/>
                  </a:lnTo>
                  <a:lnTo>
                    <a:pt x="216401" y="739617"/>
                  </a:lnTo>
                  <a:lnTo>
                    <a:pt x="0" y="522991"/>
                  </a:lnTo>
                  <a:lnTo>
                    <a:pt x="0" y="216626"/>
                  </a:lnTo>
                  <a:close/>
                </a:path>
              </a:pathLst>
            </a:custGeom>
            <a:ln w="20552">
              <a:solidFill>
                <a:srgbClr val="BBE0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300939" y="5281478"/>
            <a:ext cx="154749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500" b="1" i="1" spc="-20" dirty="0">
                <a:latin typeface="Calibri"/>
                <a:cs typeface="Calibri"/>
              </a:rPr>
              <a:t>Teachers’</a:t>
            </a:r>
            <a:r>
              <a:rPr sz="1500" b="1" i="1" spc="10" dirty="0">
                <a:latin typeface="Calibri"/>
                <a:cs typeface="Calibri"/>
              </a:rPr>
              <a:t> </a:t>
            </a:r>
            <a:r>
              <a:rPr sz="1500" b="1" i="1" spc="-10" dirty="0">
                <a:latin typeface="Calibri"/>
                <a:cs typeface="Calibri"/>
              </a:rPr>
              <a:t>Planning, </a:t>
            </a:r>
            <a:r>
              <a:rPr sz="1500" b="1" i="1" dirty="0">
                <a:latin typeface="Calibri"/>
                <a:cs typeface="Calibri"/>
              </a:rPr>
              <a:t>Beliefs,</a:t>
            </a:r>
            <a:r>
              <a:rPr sz="1500" b="1" i="1" spc="-50" dirty="0">
                <a:latin typeface="Calibri"/>
                <a:cs typeface="Calibri"/>
              </a:rPr>
              <a:t> </a:t>
            </a:r>
            <a:r>
              <a:rPr sz="1500" b="1" i="1" spc="-25" dirty="0">
                <a:latin typeface="Calibri"/>
                <a:cs typeface="Calibri"/>
              </a:rPr>
              <a:t>and </a:t>
            </a:r>
            <a:r>
              <a:rPr sz="1500" b="1" i="1" spc="-10" dirty="0">
                <a:latin typeface="Calibri"/>
                <a:cs typeface="Calibri"/>
              </a:rPr>
              <a:t>Knowledge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475328" y="5282971"/>
            <a:ext cx="2138680" cy="739775"/>
            <a:chOff x="7475328" y="5282971"/>
            <a:chExt cx="2138680" cy="739775"/>
          </a:xfrm>
        </p:grpSpPr>
        <p:sp>
          <p:nvSpPr>
            <p:cNvPr id="17" name="object 17"/>
            <p:cNvSpPr/>
            <p:nvPr/>
          </p:nvSpPr>
          <p:spPr>
            <a:xfrm>
              <a:off x="7485805" y="5293448"/>
              <a:ext cx="2117725" cy="718820"/>
            </a:xfrm>
            <a:custGeom>
              <a:avLst/>
              <a:gdLst/>
              <a:ahLst/>
              <a:cxnLst/>
              <a:rect l="l" t="t" r="r" b="b"/>
              <a:pathLst>
                <a:path w="2117725" h="718820">
                  <a:moveTo>
                    <a:pt x="1907103" y="0"/>
                  </a:moveTo>
                  <a:lnTo>
                    <a:pt x="210212" y="0"/>
                  </a:lnTo>
                  <a:lnTo>
                    <a:pt x="0" y="210431"/>
                  </a:lnTo>
                  <a:lnTo>
                    <a:pt x="0" y="508036"/>
                  </a:lnTo>
                  <a:lnTo>
                    <a:pt x="210212" y="718468"/>
                  </a:lnTo>
                  <a:lnTo>
                    <a:pt x="1907103" y="718468"/>
                  </a:lnTo>
                  <a:lnTo>
                    <a:pt x="2117314" y="508036"/>
                  </a:lnTo>
                  <a:lnTo>
                    <a:pt x="2117314" y="210431"/>
                  </a:lnTo>
                  <a:lnTo>
                    <a:pt x="19071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485805" y="5293448"/>
              <a:ext cx="2117725" cy="718820"/>
            </a:xfrm>
            <a:custGeom>
              <a:avLst/>
              <a:gdLst/>
              <a:ahLst/>
              <a:cxnLst/>
              <a:rect l="l" t="t" r="r" b="b"/>
              <a:pathLst>
                <a:path w="2117725" h="718820">
                  <a:moveTo>
                    <a:pt x="0" y="210430"/>
                  </a:moveTo>
                  <a:lnTo>
                    <a:pt x="210212" y="0"/>
                  </a:lnTo>
                  <a:lnTo>
                    <a:pt x="1907102" y="0"/>
                  </a:lnTo>
                  <a:lnTo>
                    <a:pt x="2117315" y="210430"/>
                  </a:lnTo>
                  <a:lnTo>
                    <a:pt x="2117315" y="508036"/>
                  </a:lnTo>
                  <a:lnTo>
                    <a:pt x="1907102" y="718467"/>
                  </a:lnTo>
                  <a:lnTo>
                    <a:pt x="210212" y="718467"/>
                  </a:lnTo>
                  <a:lnTo>
                    <a:pt x="0" y="508036"/>
                  </a:lnTo>
                  <a:lnTo>
                    <a:pt x="0" y="210430"/>
                  </a:lnTo>
                  <a:close/>
                </a:path>
              </a:pathLst>
            </a:custGeom>
            <a:ln w="20552">
              <a:solidFill>
                <a:srgbClr val="BBE0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688563" y="5290622"/>
            <a:ext cx="171196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3189">
              <a:lnSpc>
                <a:spcPct val="100000"/>
              </a:lnSpc>
              <a:spcBef>
                <a:spcPts val="100"/>
              </a:spcBef>
            </a:pPr>
            <a:r>
              <a:rPr sz="1500" b="1" i="1" dirty="0">
                <a:latin typeface="Calibri"/>
                <a:cs typeface="Calibri"/>
              </a:rPr>
              <a:t>Learning</a:t>
            </a:r>
            <a:r>
              <a:rPr sz="1500" b="1" i="1" spc="-40" dirty="0">
                <a:latin typeface="Calibri"/>
                <a:cs typeface="Calibri"/>
              </a:rPr>
              <a:t> </a:t>
            </a:r>
            <a:r>
              <a:rPr sz="1500" b="1" i="1" dirty="0">
                <a:latin typeface="Calibri"/>
                <a:cs typeface="Calibri"/>
              </a:rPr>
              <a:t>Goals</a:t>
            </a:r>
            <a:r>
              <a:rPr sz="1500" b="1" i="1" spc="-45" dirty="0">
                <a:latin typeface="Calibri"/>
                <a:cs typeface="Calibri"/>
              </a:rPr>
              <a:t> </a:t>
            </a:r>
            <a:r>
              <a:rPr sz="1500" b="1" i="1" spc="-25" dirty="0">
                <a:latin typeface="Calibri"/>
                <a:cs typeface="Calibri"/>
              </a:rPr>
              <a:t>for </a:t>
            </a:r>
            <a:r>
              <a:rPr sz="1500" b="1" i="1" dirty="0">
                <a:latin typeface="Calibri"/>
                <a:cs typeface="Calibri"/>
              </a:rPr>
              <a:t>Students,</a:t>
            </a:r>
            <a:r>
              <a:rPr sz="1500" b="1" i="1" spc="-70" dirty="0">
                <a:latin typeface="Calibri"/>
                <a:cs typeface="Calibri"/>
              </a:rPr>
              <a:t> </a:t>
            </a:r>
            <a:r>
              <a:rPr sz="1500" b="1" i="1" dirty="0">
                <a:latin typeface="Calibri"/>
                <a:cs typeface="Calibri"/>
              </a:rPr>
              <a:t>Math</a:t>
            </a:r>
            <a:r>
              <a:rPr sz="1500" b="1" i="1" spc="-65" dirty="0">
                <a:latin typeface="Calibri"/>
                <a:cs typeface="Calibri"/>
              </a:rPr>
              <a:t> </a:t>
            </a:r>
            <a:r>
              <a:rPr sz="1500" b="1" i="1" spc="-20" dirty="0">
                <a:latin typeface="Calibri"/>
                <a:cs typeface="Calibri"/>
              </a:rPr>
              <a:t>Tasks </a:t>
            </a:r>
            <a:r>
              <a:rPr sz="1500" dirty="0">
                <a:latin typeface="Calibri"/>
                <a:cs typeface="Calibri"/>
              </a:rPr>
              <a:t>in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curricular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materials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168860" y="2126745"/>
            <a:ext cx="1810385" cy="764540"/>
          </a:xfrm>
          <a:custGeom>
            <a:avLst/>
            <a:gdLst/>
            <a:ahLst/>
            <a:cxnLst/>
            <a:rect l="l" t="t" r="r" b="b"/>
            <a:pathLst>
              <a:path w="1810385" h="764539">
                <a:moveTo>
                  <a:pt x="0" y="0"/>
                </a:moveTo>
                <a:lnTo>
                  <a:pt x="1810264" y="0"/>
                </a:lnTo>
                <a:lnTo>
                  <a:pt x="1810264" y="764334"/>
                </a:lnTo>
                <a:lnTo>
                  <a:pt x="0" y="764334"/>
                </a:lnTo>
                <a:lnTo>
                  <a:pt x="0" y="0"/>
                </a:lnTo>
                <a:close/>
              </a:path>
            </a:pathLst>
          </a:custGeom>
          <a:ln w="20551">
            <a:solidFill>
              <a:srgbClr val="BBE0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35546" y="2138990"/>
            <a:ext cx="147828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i="1" spc="-10" dirty="0">
                <a:latin typeface="Calibri"/>
                <a:cs typeface="Calibri"/>
              </a:rPr>
              <a:t>Instructional</a:t>
            </a:r>
            <a:r>
              <a:rPr sz="1500" b="1" i="1" spc="30" dirty="0">
                <a:latin typeface="Calibri"/>
                <a:cs typeface="Calibri"/>
              </a:rPr>
              <a:t> </a:t>
            </a:r>
            <a:r>
              <a:rPr sz="1500" b="1" i="1" spc="-20" dirty="0">
                <a:latin typeface="Calibri"/>
                <a:cs typeface="Calibri"/>
              </a:rPr>
              <a:t>Tasks</a:t>
            </a:r>
            <a:endParaRPr sz="1500">
              <a:latin typeface="Calibri"/>
              <a:cs typeface="Calibri"/>
            </a:endParaRPr>
          </a:p>
          <a:p>
            <a:pPr marL="293370" marR="286385" indent="-635" algn="ctr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as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set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up</a:t>
            </a:r>
            <a:r>
              <a:rPr sz="1500" spc="5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by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teachers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938272" y="2388107"/>
            <a:ext cx="5727700" cy="3432175"/>
            <a:chOff x="2938272" y="2388107"/>
            <a:chExt cx="5727700" cy="3432175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8016" y="2403347"/>
              <a:ext cx="3837432" cy="2712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979124" y="2462664"/>
              <a:ext cx="3660775" cy="92710"/>
            </a:xfrm>
            <a:custGeom>
              <a:avLst/>
              <a:gdLst/>
              <a:ahLst/>
              <a:cxnLst/>
              <a:rect l="l" t="t" r="r" b="b"/>
              <a:pathLst>
                <a:path w="3660775" h="92710">
                  <a:moveTo>
                    <a:pt x="3567852" y="0"/>
                  </a:moveTo>
                  <a:lnTo>
                    <a:pt x="3567852" y="92497"/>
                  </a:lnTo>
                  <a:lnTo>
                    <a:pt x="3629454" y="61664"/>
                  </a:lnTo>
                  <a:lnTo>
                    <a:pt x="3583250" y="61664"/>
                  </a:lnTo>
                  <a:lnTo>
                    <a:pt x="3583250" y="30831"/>
                  </a:lnTo>
                  <a:lnTo>
                    <a:pt x="3629453" y="30831"/>
                  </a:lnTo>
                  <a:lnTo>
                    <a:pt x="3567852" y="0"/>
                  </a:lnTo>
                  <a:close/>
                </a:path>
                <a:path w="3660775" h="92710">
                  <a:moveTo>
                    <a:pt x="3567852" y="30831"/>
                  </a:moveTo>
                  <a:lnTo>
                    <a:pt x="0" y="30831"/>
                  </a:lnTo>
                  <a:lnTo>
                    <a:pt x="0" y="61664"/>
                  </a:lnTo>
                  <a:lnTo>
                    <a:pt x="3567852" y="61664"/>
                  </a:lnTo>
                  <a:lnTo>
                    <a:pt x="3567852" y="30831"/>
                  </a:lnTo>
                  <a:close/>
                </a:path>
                <a:path w="3660775" h="92710">
                  <a:moveTo>
                    <a:pt x="3629453" y="30831"/>
                  </a:moveTo>
                  <a:lnTo>
                    <a:pt x="3583250" y="30831"/>
                  </a:lnTo>
                  <a:lnTo>
                    <a:pt x="3583250" y="61664"/>
                  </a:lnTo>
                  <a:lnTo>
                    <a:pt x="3629454" y="61664"/>
                  </a:lnTo>
                  <a:lnTo>
                    <a:pt x="3660255" y="46248"/>
                  </a:lnTo>
                  <a:lnTo>
                    <a:pt x="3629453" y="30831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927" y="5548883"/>
              <a:ext cx="3547872" cy="27127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132714" y="5606437"/>
              <a:ext cx="3353435" cy="92710"/>
            </a:xfrm>
            <a:custGeom>
              <a:avLst/>
              <a:gdLst/>
              <a:ahLst/>
              <a:cxnLst/>
              <a:rect l="l" t="t" r="r" b="b"/>
              <a:pathLst>
                <a:path w="3353434" h="92710">
                  <a:moveTo>
                    <a:pt x="92402" y="0"/>
                  </a:moveTo>
                  <a:lnTo>
                    <a:pt x="0" y="46249"/>
                  </a:lnTo>
                  <a:lnTo>
                    <a:pt x="92402" y="92499"/>
                  </a:lnTo>
                  <a:lnTo>
                    <a:pt x="92402" y="61666"/>
                  </a:lnTo>
                  <a:lnTo>
                    <a:pt x="77000" y="61666"/>
                  </a:lnTo>
                  <a:lnTo>
                    <a:pt x="77000" y="30834"/>
                  </a:lnTo>
                  <a:lnTo>
                    <a:pt x="92402" y="30834"/>
                  </a:lnTo>
                  <a:lnTo>
                    <a:pt x="92402" y="0"/>
                  </a:lnTo>
                  <a:close/>
                </a:path>
                <a:path w="3353434" h="92710">
                  <a:moveTo>
                    <a:pt x="92402" y="30834"/>
                  </a:moveTo>
                  <a:lnTo>
                    <a:pt x="77000" y="30834"/>
                  </a:lnTo>
                  <a:lnTo>
                    <a:pt x="77000" y="61666"/>
                  </a:lnTo>
                  <a:lnTo>
                    <a:pt x="92402" y="61666"/>
                  </a:lnTo>
                  <a:lnTo>
                    <a:pt x="92402" y="30834"/>
                  </a:lnTo>
                  <a:close/>
                </a:path>
                <a:path w="3353434" h="92710">
                  <a:moveTo>
                    <a:pt x="3353003" y="30834"/>
                  </a:moveTo>
                  <a:lnTo>
                    <a:pt x="92402" y="30834"/>
                  </a:lnTo>
                  <a:lnTo>
                    <a:pt x="92402" y="61666"/>
                  </a:lnTo>
                  <a:lnTo>
                    <a:pt x="3353003" y="61666"/>
                  </a:lnTo>
                  <a:lnTo>
                    <a:pt x="3353003" y="30834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8272" y="2763011"/>
              <a:ext cx="271272" cy="258165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26916" y="2866466"/>
              <a:ext cx="92710" cy="2406015"/>
            </a:xfrm>
            <a:custGeom>
              <a:avLst/>
              <a:gdLst/>
              <a:ahLst/>
              <a:cxnLst/>
              <a:rect l="l" t="t" r="r" b="b"/>
              <a:pathLst>
                <a:path w="92710" h="2406015">
                  <a:moveTo>
                    <a:pt x="30798" y="92348"/>
                  </a:moveTo>
                  <a:lnTo>
                    <a:pt x="8868" y="2405655"/>
                  </a:lnTo>
                  <a:lnTo>
                    <a:pt x="39668" y="2405947"/>
                  </a:lnTo>
                  <a:lnTo>
                    <a:pt x="61595" y="92933"/>
                  </a:lnTo>
                  <a:lnTo>
                    <a:pt x="61598" y="92641"/>
                  </a:lnTo>
                  <a:lnTo>
                    <a:pt x="30798" y="92348"/>
                  </a:lnTo>
                  <a:close/>
                </a:path>
                <a:path w="92710" h="2406015">
                  <a:moveTo>
                    <a:pt x="84595" y="76935"/>
                  </a:moveTo>
                  <a:lnTo>
                    <a:pt x="30944" y="76935"/>
                  </a:lnTo>
                  <a:lnTo>
                    <a:pt x="61744" y="77227"/>
                  </a:lnTo>
                  <a:lnTo>
                    <a:pt x="61604" y="92055"/>
                  </a:lnTo>
                  <a:lnTo>
                    <a:pt x="61598" y="92641"/>
                  </a:lnTo>
                  <a:lnTo>
                    <a:pt x="92397" y="92933"/>
                  </a:lnTo>
                  <a:lnTo>
                    <a:pt x="84595" y="76935"/>
                  </a:lnTo>
                  <a:close/>
                </a:path>
                <a:path w="92710" h="2406015">
                  <a:moveTo>
                    <a:pt x="30944" y="76935"/>
                  </a:moveTo>
                  <a:lnTo>
                    <a:pt x="30801" y="92055"/>
                  </a:lnTo>
                  <a:lnTo>
                    <a:pt x="30798" y="92348"/>
                  </a:lnTo>
                  <a:lnTo>
                    <a:pt x="61598" y="92641"/>
                  </a:lnTo>
                  <a:lnTo>
                    <a:pt x="61744" y="77227"/>
                  </a:lnTo>
                  <a:lnTo>
                    <a:pt x="30944" y="76935"/>
                  </a:lnTo>
                  <a:close/>
                </a:path>
                <a:path w="92710" h="2406015">
                  <a:moveTo>
                    <a:pt x="47075" y="0"/>
                  </a:moveTo>
                  <a:lnTo>
                    <a:pt x="0" y="92055"/>
                  </a:lnTo>
                  <a:lnTo>
                    <a:pt x="30798" y="92348"/>
                  </a:lnTo>
                  <a:lnTo>
                    <a:pt x="30942" y="77227"/>
                  </a:lnTo>
                  <a:lnTo>
                    <a:pt x="30944" y="76935"/>
                  </a:lnTo>
                  <a:lnTo>
                    <a:pt x="84595" y="76935"/>
                  </a:lnTo>
                  <a:lnTo>
                    <a:pt x="47075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72327" y="2388107"/>
              <a:ext cx="271272" cy="60960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763047" y="2491664"/>
              <a:ext cx="92710" cy="434340"/>
            </a:xfrm>
            <a:custGeom>
              <a:avLst/>
              <a:gdLst/>
              <a:ahLst/>
              <a:cxnLst/>
              <a:rect l="l" t="t" r="r" b="b"/>
              <a:pathLst>
                <a:path w="92710" h="434339">
                  <a:moveTo>
                    <a:pt x="61601" y="77081"/>
                  </a:moveTo>
                  <a:lnTo>
                    <a:pt x="30801" y="77081"/>
                  </a:lnTo>
                  <a:lnTo>
                    <a:pt x="30801" y="433900"/>
                  </a:lnTo>
                  <a:lnTo>
                    <a:pt x="61602" y="433900"/>
                  </a:lnTo>
                  <a:lnTo>
                    <a:pt x="61601" y="77081"/>
                  </a:lnTo>
                  <a:close/>
                </a:path>
                <a:path w="92710" h="434339">
                  <a:moveTo>
                    <a:pt x="46201" y="0"/>
                  </a:moveTo>
                  <a:lnTo>
                    <a:pt x="0" y="92497"/>
                  </a:lnTo>
                  <a:lnTo>
                    <a:pt x="30801" y="92497"/>
                  </a:lnTo>
                  <a:lnTo>
                    <a:pt x="30801" y="77081"/>
                  </a:lnTo>
                  <a:lnTo>
                    <a:pt x="84702" y="77081"/>
                  </a:lnTo>
                  <a:lnTo>
                    <a:pt x="46201" y="0"/>
                  </a:lnTo>
                  <a:close/>
                </a:path>
                <a:path w="92710" h="434339">
                  <a:moveTo>
                    <a:pt x="84702" y="77081"/>
                  </a:moveTo>
                  <a:lnTo>
                    <a:pt x="61601" y="77081"/>
                  </a:lnTo>
                  <a:lnTo>
                    <a:pt x="61601" y="92497"/>
                  </a:lnTo>
                  <a:lnTo>
                    <a:pt x="92402" y="92497"/>
                  </a:lnTo>
                  <a:lnTo>
                    <a:pt x="84702" y="77081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72327" y="3284219"/>
              <a:ext cx="271272" cy="43586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763051" y="3296890"/>
              <a:ext cx="92710" cy="255904"/>
            </a:xfrm>
            <a:custGeom>
              <a:avLst/>
              <a:gdLst/>
              <a:ahLst/>
              <a:cxnLst/>
              <a:rect l="l" t="t" r="r" b="b"/>
              <a:pathLst>
                <a:path w="92710" h="255904">
                  <a:moveTo>
                    <a:pt x="30800" y="163366"/>
                  </a:moveTo>
                  <a:lnTo>
                    <a:pt x="0" y="163366"/>
                  </a:lnTo>
                  <a:lnTo>
                    <a:pt x="46201" y="255864"/>
                  </a:lnTo>
                  <a:lnTo>
                    <a:pt x="84702" y="178781"/>
                  </a:lnTo>
                  <a:lnTo>
                    <a:pt x="30800" y="178781"/>
                  </a:lnTo>
                  <a:lnTo>
                    <a:pt x="30800" y="163366"/>
                  </a:lnTo>
                  <a:close/>
                </a:path>
                <a:path w="92710" h="255904">
                  <a:moveTo>
                    <a:pt x="61600" y="0"/>
                  </a:moveTo>
                  <a:lnTo>
                    <a:pt x="30800" y="0"/>
                  </a:lnTo>
                  <a:lnTo>
                    <a:pt x="30800" y="178781"/>
                  </a:lnTo>
                  <a:lnTo>
                    <a:pt x="61601" y="178781"/>
                  </a:lnTo>
                  <a:lnTo>
                    <a:pt x="61600" y="0"/>
                  </a:lnTo>
                  <a:close/>
                </a:path>
                <a:path w="92710" h="255904">
                  <a:moveTo>
                    <a:pt x="92402" y="163366"/>
                  </a:moveTo>
                  <a:lnTo>
                    <a:pt x="61601" y="163366"/>
                  </a:lnTo>
                  <a:lnTo>
                    <a:pt x="61601" y="178781"/>
                  </a:lnTo>
                  <a:lnTo>
                    <a:pt x="84702" y="178781"/>
                  </a:lnTo>
                  <a:lnTo>
                    <a:pt x="92402" y="163366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23616" y="2866643"/>
              <a:ext cx="1972056" cy="120396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066402" y="2877664"/>
              <a:ext cx="1795145" cy="1027430"/>
            </a:xfrm>
            <a:custGeom>
              <a:avLst/>
              <a:gdLst/>
              <a:ahLst/>
              <a:cxnLst/>
              <a:rect l="l" t="t" r="r" b="b"/>
              <a:pathLst>
                <a:path w="1795145" h="1027429">
                  <a:moveTo>
                    <a:pt x="1707055" y="994738"/>
                  </a:moveTo>
                  <a:lnTo>
                    <a:pt x="1691874" y="1021567"/>
                  </a:lnTo>
                  <a:lnTo>
                    <a:pt x="1795045" y="1026913"/>
                  </a:lnTo>
                  <a:lnTo>
                    <a:pt x="1778543" y="1002336"/>
                  </a:lnTo>
                  <a:lnTo>
                    <a:pt x="1720455" y="1002336"/>
                  </a:lnTo>
                  <a:lnTo>
                    <a:pt x="1707055" y="994738"/>
                  </a:lnTo>
                  <a:close/>
                </a:path>
                <a:path w="1795145" h="1027429">
                  <a:moveTo>
                    <a:pt x="1722235" y="967910"/>
                  </a:moveTo>
                  <a:lnTo>
                    <a:pt x="1707055" y="994738"/>
                  </a:lnTo>
                  <a:lnTo>
                    <a:pt x="1720455" y="1002336"/>
                  </a:lnTo>
                  <a:lnTo>
                    <a:pt x="1735635" y="975508"/>
                  </a:lnTo>
                  <a:lnTo>
                    <a:pt x="1722235" y="967910"/>
                  </a:lnTo>
                  <a:close/>
                </a:path>
                <a:path w="1795145" h="1027429">
                  <a:moveTo>
                    <a:pt x="1737415" y="941082"/>
                  </a:moveTo>
                  <a:lnTo>
                    <a:pt x="1722235" y="967910"/>
                  </a:lnTo>
                  <a:lnTo>
                    <a:pt x="1735635" y="975508"/>
                  </a:lnTo>
                  <a:lnTo>
                    <a:pt x="1720455" y="1002336"/>
                  </a:lnTo>
                  <a:lnTo>
                    <a:pt x="1778543" y="1002336"/>
                  </a:lnTo>
                  <a:lnTo>
                    <a:pt x="1737415" y="941082"/>
                  </a:lnTo>
                  <a:close/>
                </a:path>
                <a:path w="1795145" h="1027429">
                  <a:moveTo>
                    <a:pt x="15180" y="0"/>
                  </a:moveTo>
                  <a:lnTo>
                    <a:pt x="0" y="26828"/>
                  </a:lnTo>
                  <a:lnTo>
                    <a:pt x="1707055" y="994738"/>
                  </a:lnTo>
                  <a:lnTo>
                    <a:pt x="1722235" y="967910"/>
                  </a:lnTo>
                  <a:lnTo>
                    <a:pt x="15180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2280" y="4475987"/>
              <a:ext cx="2136647" cy="88391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045992" y="4568391"/>
              <a:ext cx="1958975" cy="718820"/>
            </a:xfrm>
            <a:custGeom>
              <a:avLst/>
              <a:gdLst/>
              <a:ahLst/>
              <a:cxnLst/>
              <a:rect l="l" t="t" r="r" b="b"/>
              <a:pathLst>
                <a:path w="1958975" h="718820">
                  <a:moveTo>
                    <a:pt x="1866539" y="29072"/>
                  </a:moveTo>
                  <a:lnTo>
                    <a:pt x="0" y="689248"/>
                  </a:lnTo>
                  <a:lnTo>
                    <a:pt x="10261" y="718319"/>
                  </a:lnTo>
                  <a:lnTo>
                    <a:pt x="1876800" y="58143"/>
                  </a:lnTo>
                  <a:lnTo>
                    <a:pt x="1866539" y="29072"/>
                  </a:lnTo>
                  <a:close/>
                </a:path>
                <a:path w="1958975" h="718820">
                  <a:moveTo>
                    <a:pt x="1948051" y="23936"/>
                  </a:moveTo>
                  <a:lnTo>
                    <a:pt x="1881059" y="23936"/>
                  </a:lnTo>
                  <a:lnTo>
                    <a:pt x="1891320" y="53007"/>
                  </a:lnTo>
                  <a:lnTo>
                    <a:pt x="1876800" y="58143"/>
                  </a:lnTo>
                  <a:lnTo>
                    <a:pt x="1887061" y="87214"/>
                  </a:lnTo>
                  <a:lnTo>
                    <a:pt x="1948051" y="23936"/>
                  </a:lnTo>
                  <a:close/>
                </a:path>
                <a:path w="1958975" h="718820">
                  <a:moveTo>
                    <a:pt x="1881059" y="23936"/>
                  </a:moveTo>
                  <a:lnTo>
                    <a:pt x="1866539" y="29072"/>
                  </a:lnTo>
                  <a:lnTo>
                    <a:pt x="1876800" y="58143"/>
                  </a:lnTo>
                  <a:lnTo>
                    <a:pt x="1891320" y="53007"/>
                  </a:lnTo>
                  <a:lnTo>
                    <a:pt x="1881059" y="23936"/>
                  </a:lnTo>
                  <a:close/>
                </a:path>
                <a:path w="1958975" h="718820">
                  <a:moveTo>
                    <a:pt x="1856277" y="0"/>
                  </a:moveTo>
                  <a:lnTo>
                    <a:pt x="1866539" y="29072"/>
                  </a:lnTo>
                  <a:lnTo>
                    <a:pt x="1881059" y="23936"/>
                  </a:lnTo>
                  <a:lnTo>
                    <a:pt x="1948051" y="23936"/>
                  </a:lnTo>
                  <a:lnTo>
                    <a:pt x="1958793" y="12792"/>
                  </a:lnTo>
                  <a:lnTo>
                    <a:pt x="1856277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4704" y="2866643"/>
              <a:ext cx="2200655" cy="120396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530416" y="2877305"/>
              <a:ext cx="2021205" cy="1027430"/>
            </a:xfrm>
            <a:custGeom>
              <a:avLst/>
              <a:gdLst/>
              <a:ahLst/>
              <a:cxnLst/>
              <a:rect l="l" t="t" r="r" b="b"/>
              <a:pathLst>
                <a:path w="2021204" h="1027429">
                  <a:moveTo>
                    <a:pt x="61808" y="944407"/>
                  </a:moveTo>
                  <a:lnTo>
                    <a:pt x="0" y="1027272"/>
                  </a:lnTo>
                  <a:lnTo>
                    <a:pt x="103309" y="1027051"/>
                  </a:lnTo>
                  <a:lnTo>
                    <a:pt x="92951" y="1006425"/>
                  </a:lnTo>
                  <a:lnTo>
                    <a:pt x="75718" y="1006425"/>
                  </a:lnTo>
                  <a:lnTo>
                    <a:pt x="61884" y="978877"/>
                  </a:lnTo>
                  <a:lnTo>
                    <a:pt x="75641" y="971955"/>
                  </a:lnTo>
                  <a:lnTo>
                    <a:pt x="61808" y="944407"/>
                  </a:lnTo>
                  <a:close/>
                </a:path>
                <a:path w="2021204" h="1027429">
                  <a:moveTo>
                    <a:pt x="75641" y="971955"/>
                  </a:moveTo>
                  <a:lnTo>
                    <a:pt x="61884" y="978877"/>
                  </a:lnTo>
                  <a:lnTo>
                    <a:pt x="75718" y="1006425"/>
                  </a:lnTo>
                  <a:lnTo>
                    <a:pt x="89475" y="999503"/>
                  </a:lnTo>
                  <a:lnTo>
                    <a:pt x="75641" y="971955"/>
                  </a:lnTo>
                  <a:close/>
                </a:path>
                <a:path w="2021204" h="1027429">
                  <a:moveTo>
                    <a:pt x="89475" y="999503"/>
                  </a:moveTo>
                  <a:lnTo>
                    <a:pt x="75718" y="1006425"/>
                  </a:lnTo>
                  <a:lnTo>
                    <a:pt x="92951" y="1006425"/>
                  </a:lnTo>
                  <a:lnTo>
                    <a:pt x="89475" y="999503"/>
                  </a:lnTo>
                  <a:close/>
                </a:path>
                <a:path w="2021204" h="1027429">
                  <a:moveTo>
                    <a:pt x="2007179" y="0"/>
                  </a:moveTo>
                  <a:lnTo>
                    <a:pt x="75641" y="971955"/>
                  </a:lnTo>
                  <a:lnTo>
                    <a:pt x="89475" y="999503"/>
                  </a:lnTo>
                  <a:lnTo>
                    <a:pt x="2021011" y="27547"/>
                  </a:lnTo>
                  <a:lnTo>
                    <a:pt x="2007179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64224" y="4448555"/>
              <a:ext cx="2301239" cy="93268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499999" y="4540517"/>
              <a:ext cx="2122805" cy="767715"/>
            </a:xfrm>
            <a:custGeom>
              <a:avLst/>
              <a:gdLst/>
              <a:ahLst/>
              <a:cxnLst/>
              <a:rect l="l" t="t" r="r" b="b"/>
              <a:pathLst>
                <a:path w="2122804" h="767714">
                  <a:moveTo>
                    <a:pt x="92316" y="29110"/>
                  </a:moveTo>
                  <a:lnTo>
                    <a:pt x="82168" y="58221"/>
                  </a:lnTo>
                  <a:lnTo>
                    <a:pt x="2112241" y="767363"/>
                  </a:lnTo>
                  <a:lnTo>
                    <a:pt x="2122389" y="738252"/>
                  </a:lnTo>
                  <a:lnTo>
                    <a:pt x="92316" y="29110"/>
                  </a:lnTo>
                  <a:close/>
                </a:path>
                <a:path w="2122804" h="767714">
                  <a:moveTo>
                    <a:pt x="102464" y="0"/>
                  </a:moveTo>
                  <a:lnTo>
                    <a:pt x="0" y="13191"/>
                  </a:lnTo>
                  <a:lnTo>
                    <a:pt x="72020" y="87332"/>
                  </a:lnTo>
                  <a:lnTo>
                    <a:pt x="82168" y="58221"/>
                  </a:lnTo>
                  <a:lnTo>
                    <a:pt x="67626" y="53141"/>
                  </a:lnTo>
                  <a:lnTo>
                    <a:pt x="77774" y="24030"/>
                  </a:lnTo>
                  <a:lnTo>
                    <a:pt x="94087" y="24030"/>
                  </a:lnTo>
                  <a:lnTo>
                    <a:pt x="102464" y="0"/>
                  </a:lnTo>
                  <a:close/>
                </a:path>
                <a:path w="2122804" h="767714">
                  <a:moveTo>
                    <a:pt x="77774" y="24030"/>
                  </a:moveTo>
                  <a:lnTo>
                    <a:pt x="67626" y="53141"/>
                  </a:lnTo>
                  <a:lnTo>
                    <a:pt x="82168" y="58221"/>
                  </a:lnTo>
                  <a:lnTo>
                    <a:pt x="92316" y="29110"/>
                  </a:lnTo>
                  <a:lnTo>
                    <a:pt x="77774" y="24030"/>
                  </a:lnTo>
                  <a:close/>
                </a:path>
                <a:path w="2122804" h="767714">
                  <a:moveTo>
                    <a:pt x="94087" y="24030"/>
                  </a:moveTo>
                  <a:lnTo>
                    <a:pt x="77774" y="24030"/>
                  </a:lnTo>
                  <a:lnTo>
                    <a:pt x="92316" y="29110"/>
                  </a:lnTo>
                  <a:lnTo>
                    <a:pt x="94087" y="2403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 descr="$PPTXTitle"/>
          <p:cNvSpPr txBox="1">
            <a:spLocks noGrp="1"/>
          </p:cNvSpPr>
          <p:nvPr>
            <p:ph type="title"/>
          </p:nvPr>
        </p:nvSpPr>
        <p:spPr>
          <a:xfrm>
            <a:off x="1486301" y="1293936"/>
            <a:ext cx="837755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0" spc="-25" dirty="0">
                <a:solidFill>
                  <a:srgbClr val="006096"/>
                </a:solidFill>
                <a:latin typeface="Calibri"/>
                <a:cs typeface="Calibri"/>
              </a:rPr>
              <a:t>Teaching</a:t>
            </a:r>
            <a:r>
              <a:rPr sz="3400" b="0" spc="-80" dirty="0">
                <a:solidFill>
                  <a:srgbClr val="006096"/>
                </a:solidFill>
                <a:latin typeface="Calibri"/>
                <a:cs typeface="Calibri"/>
              </a:rPr>
              <a:t> </a:t>
            </a:r>
            <a:r>
              <a:rPr sz="3400" b="0" dirty="0">
                <a:solidFill>
                  <a:srgbClr val="006096"/>
                </a:solidFill>
                <a:latin typeface="Calibri"/>
                <a:cs typeface="Calibri"/>
              </a:rPr>
              <a:t>Mathematics</a:t>
            </a:r>
            <a:r>
              <a:rPr sz="3400" b="0" spc="-85" dirty="0">
                <a:solidFill>
                  <a:srgbClr val="006096"/>
                </a:solidFill>
                <a:latin typeface="Calibri"/>
                <a:cs typeface="Calibri"/>
              </a:rPr>
              <a:t> </a:t>
            </a:r>
            <a:r>
              <a:rPr sz="3400" b="0" dirty="0">
                <a:solidFill>
                  <a:srgbClr val="006096"/>
                </a:solidFill>
                <a:latin typeface="Calibri"/>
                <a:cs typeface="Calibri"/>
              </a:rPr>
              <a:t>Through</a:t>
            </a:r>
            <a:r>
              <a:rPr sz="3400" b="0" spc="-75" dirty="0">
                <a:solidFill>
                  <a:srgbClr val="006096"/>
                </a:solidFill>
                <a:latin typeface="Calibri"/>
                <a:cs typeface="Calibri"/>
              </a:rPr>
              <a:t> </a:t>
            </a:r>
            <a:r>
              <a:rPr sz="3400" b="0" dirty="0">
                <a:solidFill>
                  <a:srgbClr val="006096"/>
                </a:solidFill>
                <a:latin typeface="Calibri"/>
                <a:cs typeface="Calibri"/>
              </a:rPr>
              <a:t>Problem</a:t>
            </a:r>
            <a:r>
              <a:rPr sz="3400" b="0" spc="-75" dirty="0">
                <a:solidFill>
                  <a:srgbClr val="006096"/>
                </a:solidFill>
                <a:latin typeface="Calibri"/>
                <a:cs typeface="Calibri"/>
              </a:rPr>
              <a:t> </a:t>
            </a:r>
            <a:r>
              <a:rPr sz="3400" b="0" spc="-10" dirty="0">
                <a:solidFill>
                  <a:srgbClr val="006096"/>
                </a:solidFill>
                <a:latin typeface="Calibri"/>
                <a:cs typeface="Calibri"/>
              </a:rPr>
              <a:t>Posing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5104" y="1491996"/>
            <a:ext cx="7388859" cy="2542540"/>
            <a:chOff x="1975104" y="1491996"/>
            <a:chExt cx="7388859" cy="2542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5104" y="1491996"/>
              <a:ext cx="7388352" cy="914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0448" y="2025396"/>
              <a:ext cx="6760464" cy="9144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60448" y="2570988"/>
              <a:ext cx="6729983" cy="914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0448" y="3119628"/>
              <a:ext cx="7211568" cy="914400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218170" y="1548468"/>
            <a:ext cx="6748145" cy="21894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97155" marR="5080" indent="-85090">
              <a:lnSpc>
                <a:spcPct val="111300"/>
              </a:lnSpc>
              <a:spcBef>
                <a:spcPts val="50"/>
              </a:spcBef>
            </a:pP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With</a:t>
            </a:r>
            <a:r>
              <a:rPr sz="3200" spc="55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the</a:t>
            </a:r>
            <a:r>
              <a:rPr sz="3200" spc="5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following</a:t>
            </a:r>
            <a:r>
              <a:rPr sz="3200" spc="7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numbers</a:t>
            </a:r>
            <a:r>
              <a:rPr sz="3200" spc="6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spc="-25" dirty="0">
                <a:solidFill>
                  <a:srgbClr val="000000"/>
                </a:solidFill>
                <a:latin typeface="Microsoft YaHei"/>
                <a:cs typeface="Microsoft YaHei"/>
              </a:rPr>
              <a:t>and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symbol,</a:t>
            </a:r>
            <a:r>
              <a:rPr sz="3200" spc="45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please</a:t>
            </a:r>
            <a:r>
              <a:rPr sz="3200" spc="6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pose</a:t>
            </a:r>
            <a:r>
              <a:rPr sz="3200" spc="65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one</a:t>
            </a:r>
            <a:r>
              <a:rPr sz="3200" spc="6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spc="-20" dirty="0">
                <a:solidFill>
                  <a:srgbClr val="000000"/>
                </a:solidFill>
                <a:latin typeface="Microsoft YaHei"/>
                <a:cs typeface="Microsoft YaHei"/>
              </a:rPr>
              <a:t>easy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problem</a:t>
            </a:r>
            <a:r>
              <a:rPr sz="3200" spc="4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and</a:t>
            </a:r>
            <a:r>
              <a:rPr sz="3200" spc="4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one</a:t>
            </a:r>
            <a:r>
              <a:rPr sz="3200" spc="30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Microsoft YaHei"/>
                <a:cs typeface="Microsoft YaHei"/>
              </a:rPr>
              <a:t>challenging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problem</a:t>
            </a:r>
            <a:r>
              <a:rPr sz="3200" spc="25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dirty="0">
                <a:solidFill>
                  <a:srgbClr val="000000"/>
                </a:solidFill>
                <a:latin typeface="Microsoft YaHei"/>
                <a:cs typeface="Microsoft YaHei"/>
              </a:rPr>
              <a:t>involving</a:t>
            </a:r>
            <a:r>
              <a:rPr sz="3200" spc="25" dirty="0">
                <a:solidFill>
                  <a:srgbClr val="000000"/>
                </a:solidFill>
                <a:latin typeface="Microsoft YaHei"/>
                <a:cs typeface="Microsoft YaHe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Microsoft YaHei"/>
                <a:cs typeface="Microsoft YaHei"/>
              </a:rPr>
              <a:t>percentages.</a:t>
            </a:r>
            <a:endParaRPr sz="3200">
              <a:latin typeface="Microsoft YaHei"/>
              <a:cs typeface="Microsoft YaHei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07335" y="4091940"/>
            <a:ext cx="1658112" cy="110947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019574" y="3799792"/>
            <a:ext cx="4008754" cy="1640205"/>
            <a:chOff x="5019574" y="3799792"/>
            <a:chExt cx="4008754" cy="164020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19574" y="3879849"/>
              <a:ext cx="1653345" cy="156009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69356" y="3799792"/>
              <a:ext cx="1558480" cy="15600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2254" y="1651595"/>
            <a:ext cx="6510020" cy="444246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241935" marR="94615" indent="-229870">
              <a:lnSpc>
                <a:spcPct val="101899"/>
              </a:lnSpc>
              <a:spcBef>
                <a:spcPts val="30"/>
              </a:spcBef>
              <a:buFont typeface="Arial"/>
              <a:buChar char="•"/>
              <a:tabLst>
                <a:tab pos="243204" algn="l"/>
              </a:tabLst>
            </a:pPr>
            <a:r>
              <a:rPr sz="3200" dirty="0">
                <a:latin typeface="Times New Roman"/>
                <a:cs typeface="Times New Roman"/>
              </a:rPr>
              <a:t>This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task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is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used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review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unit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of 	</a:t>
            </a:r>
            <a:r>
              <a:rPr sz="3200" spc="-10" dirty="0">
                <a:latin typeface="Times New Roman"/>
                <a:cs typeface="Times New Roman"/>
              </a:rPr>
              <a:t>percent</a:t>
            </a:r>
            <a:endParaRPr sz="3200">
              <a:latin typeface="Times New Roman"/>
              <a:cs typeface="Times New Roman"/>
            </a:endParaRPr>
          </a:p>
          <a:p>
            <a:pPr marL="242570" indent="-229870">
              <a:lnSpc>
                <a:spcPts val="3790"/>
              </a:lnSpc>
              <a:buFont typeface="Arial"/>
              <a:buChar char="•"/>
              <a:tabLst>
                <a:tab pos="242570" algn="l"/>
              </a:tabLst>
            </a:pPr>
            <a:r>
              <a:rPr sz="3200" dirty="0">
                <a:latin typeface="Times New Roman"/>
                <a:cs typeface="Times New Roman"/>
              </a:rPr>
              <a:t>Students</a:t>
            </a:r>
            <a:r>
              <a:rPr sz="3200" spc="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pose</a:t>
            </a:r>
            <a:r>
              <a:rPr sz="3200" spc="7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problems</a:t>
            </a:r>
            <a:r>
              <a:rPr sz="3200" spc="8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individually</a:t>
            </a:r>
            <a:endParaRPr sz="32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spcBef>
                <a:spcPts val="70"/>
              </a:spcBef>
              <a:buFont typeface="Arial"/>
              <a:buChar char="•"/>
              <a:tabLst>
                <a:tab pos="242570" algn="l"/>
              </a:tabLst>
            </a:pPr>
            <a:r>
              <a:rPr sz="3200" dirty="0">
                <a:latin typeface="Times New Roman"/>
                <a:cs typeface="Times New Roman"/>
              </a:rPr>
              <a:t>Students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present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their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posed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problems</a:t>
            </a:r>
            <a:endParaRPr sz="3200">
              <a:latin typeface="Times New Roman"/>
              <a:cs typeface="Times New Roman"/>
            </a:endParaRPr>
          </a:p>
          <a:p>
            <a:pPr marL="241935" marR="226060" indent="-229870">
              <a:lnSpc>
                <a:spcPct val="100600"/>
              </a:lnSpc>
              <a:spcBef>
                <a:spcPts val="25"/>
              </a:spcBef>
              <a:buFont typeface="Arial"/>
              <a:buChar char="•"/>
              <a:tabLst>
                <a:tab pos="243204" algn="l"/>
              </a:tabLst>
            </a:pPr>
            <a:r>
              <a:rPr sz="3200" dirty="0">
                <a:latin typeface="Times New Roman"/>
                <a:cs typeface="Times New Roman"/>
              </a:rPr>
              <a:t>Teacher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writes down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students’</a:t>
            </a:r>
            <a:r>
              <a:rPr sz="3200" spc="-22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posed 	</a:t>
            </a:r>
            <a:r>
              <a:rPr sz="3200" dirty="0">
                <a:latin typeface="Times New Roman"/>
                <a:cs typeface="Times New Roman"/>
              </a:rPr>
              <a:t>problems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on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the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board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different 	</a:t>
            </a:r>
            <a:r>
              <a:rPr sz="3200" dirty="0">
                <a:latin typeface="Times New Roman"/>
                <a:cs typeface="Times New Roman"/>
              </a:rPr>
              <a:t>categories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(Park</a:t>
            </a:r>
            <a:r>
              <a:rPr sz="3200" spc="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&amp;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Leinhardt,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1995)</a:t>
            </a:r>
            <a:endParaRPr sz="3200">
              <a:latin typeface="Times New Roman"/>
              <a:cs typeface="Times New Roman"/>
            </a:endParaRPr>
          </a:p>
          <a:p>
            <a:pPr marL="241935" marR="425450" indent="-229870">
              <a:lnSpc>
                <a:spcPts val="3820"/>
              </a:lnSpc>
              <a:spcBef>
                <a:spcPts val="165"/>
              </a:spcBef>
              <a:buFont typeface="Arial"/>
              <a:buChar char="•"/>
              <a:tabLst>
                <a:tab pos="243204" algn="l"/>
              </a:tabLst>
            </a:pPr>
            <a:r>
              <a:rPr sz="3200" dirty="0">
                <a:latin typeface="Times New Roman"/>
                <a:cs typeface="Times New Roman"/>
              </a:rPr>
              <a:t>Teacher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students solve</a:t>
            </a:r>
            <a:r>
              <a:rPr sz="3200" spc="-10" dirty="0">
                <a:latin typeface="Times New Roman"/>
                <a:cs typeface="Times New Roman"/>
              </a:rPr>
              <a:t> selected 	problems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0103" y="1432139"/>
            <a:ext cx="7281545" cy="395795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65"/>
              </a:spcBef>
            </a:pPr>
            <a:r>
              <a:rPr sz="3200" dirty="0">
                <a:latin typeface="Times New Roman"/>
                <a:cs typeface="Times New Roman"/>
              </a:rPr>
              <a:t>By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problem</a:t>
            </a:r>
            <a:r>
              <a:rPr sz="3200" i="1" spc="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posing</a:t>
            </a:r>
            <a:r>
              <a:rPr sz="3200" i="1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mathematics </a:t>
            </a:r>
            <a:r>
              <a:rPr sz="3200" dirty="0">
                <a:latin typeface="Times New Roman"/>
                <a:cs typeface="Times New Roman"/>
              </a:rPr>
              <a:t>education,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we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refer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several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related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types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activities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that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entail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support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teachers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students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formulating</a:t>
            </a:r>
            <a:r>
              <a:rPr sz="3200" spc="7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(or</a:t>
            </a:r>
            <a:r>
              <a:rPr sz="3200" spc="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reformulating) </a:t>
            </a:r>
            <a:r>
              <a:rPr sz="3200" dirty="0">
                <a:latin typeface="Times New Roman"/>
                <a:cs typeface="Times New Roman"/>
              </a:rPr>
              <a:t>and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expressing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problem</a:t>
            </a:r>
            <a:r>
              <a:rPr sz="3200" spc="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task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based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on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a </a:t>
            </a:r>
            <a:r>
              <a:rPr sz="3200" dirty="0">
                <a:latin typeface="Times New Roman"/>
                <a:cs typeface="Times New Roman"/>
              </a:rPr>
              <a:t>particular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context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(which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we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refer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as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the </a:t>
            </a:r>
            <a:r>
              <a:rPr sz="3200" i="1" dirty="0">
                <a:latin typeface="Times New Roman"/>
                <a:cs typeface="Times New Roman"/>
              </a:rPr>
              <a:t>problem</a:t>
            </a:r>
            <a:r>
              <a:rPr sz="3200" i="1" spc="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context</a:t>
            </a:r>
            <a:r>
              <a:rPr sz="3200" i="1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or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problem</a:t>
            </a:r>
            <a:r>
              <a:rPr sz="3200" i="1" spc="25" dirty="0">
                <a:latin typeface="Times New Roman"/>
                <a:cs typeface="Times New Roman"/>
              </a:rPr>
              <a:t> </a:t>
            </a:r>
            <a:r>
              <a:rPr sz="3200" i="1" spc="-10" dirty="0">
                <a:latin typeface="Times New Roman"/>
                <a:cs typeface="Times New Roman"/>
              </a:rPr>
              <a:t>situation</a:t>
            </a:r>
            <a:r>
              <a:rPr sz="3200" spc="-10" dirty="0">
                <a:latin typeface="Times New Roman"/>
                <a:cs typeface="Times New Roman"/>
              </a:rPr>
              <a:t>). </a:t>
            </a:r>
            <a:r>
              <a:rPr sz="3200" dirty="0">
                <a:latin typeface="Times New Roman"/>
                <a:cs typeface="Times New Roman"/>
              </a:rPr>
              <a:t>(Silver,</a:t>
            </a:r>
            <a:r>
              <a:rPr sz="3200" spc="6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1994)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29965" y="1831395"/>
            <a:ext cx="3452495" cy="2021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 marR="198755" indent="-379730">
              <a:lnSpc>
                <a:spcPct val="115199"/>
              </a:lnSpc>
              <a:spcBef>
                <a:spcPts val="100"/>
              </a:spcBef>
              <a:buSzPct val="76190"/>
              <a:buAutoNum type="arabicPeriod"/>
              <a:tabLst>
                <a:tab pos="391795" algn="l"/>
              </a:tabLst>
            </a:pP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How</a:t>
            </a:r>
            <a:r>
              <a:rPr sz="210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many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students</a:t>
            </a:r>
            <a:r>
              <a:rPr sz="21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34343"/>
                </a:solidFill>
                <a:latin typeface="Calibri"/>
                <a:cs typeface="Calibri"/>
              </a:rPr>
              <a:t>are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represented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in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the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graph?</a:t>
            </a:r>
            <a:endParaRPr sz="2100">
              <a:latin typeface="Calibri"/>
              <a:cs typeface="Calibri"/>
            </a:endParaRPr>
          </a:p>
          <a:p>
            <a:pPr marL="391795" marR="5080" indent="-379730">
              <a:lnSpc>
                <a:spcPct val="117100"/>
              </a:lnSpc>
              <a:spcBef>
                <a:spcPts val="1055"/>
              </a:spcBef>
              <a:buSzPct val="76190"/>
              <a:buAutoNum type="arabicPeriod"/>
              <a:tabLst>
                <a:tab pos="391795" algn="l"/>
              </a:tabLst>
            </a:pP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How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many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fewer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students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chose</a:t>
            </a:r>
            <a:r>
              <a:rPr sz="210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summer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than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fall</a:t>
            </a:r>
            <a:r>
              <a:rPr sz="2100" spc="3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34343"/>
                </a:solidFill>
                <a:latin typeface="Calibri"/>
                <a:cs typeface="Calibri"/>
              </a:rPr>
              <a:t>and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spring</a:t>
            </a:r>
            <a:r>
              <a:rPr sz="21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combined?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4047" y="1354836"/>
            <a:ext cx="4883150" cy="5081270"/>
            <a:chOff x="384047" y="1354836"/>
            <a:chExt cx="4883150" cy="5081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047" y="1354836"/>
              <a:ext cx="4882896" cy="5081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767" y="1385316"/>
              <a:ext cx="4791456" cy="49895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14366" y="2800770"/>
            <a:ext cx="3843020" cy="159258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ctr">
              <a:lnSpc>
                <a:spcPct val="98500"/>
              </a:lnSpc>
              <a:spcBef>
                <a:spcPts val="150"/>
              </a:spcBef>
            </a:pPr>
            <a:r>
              <a:rPr sz="2600" b="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600" b="0" spc="-114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600" b="0" spc="-1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10" dirty="0">
                <a:solidFill>
                  <a:srgbClr val="434343"/>
                </a:solidFill>
                <a:latin typeface="Calibri"/>
                <a:cs typeface="Calibri"/>
              </a:rPr>
              <a:t>easy</a:t>
            </a:r>
            <a:r>
              <a:rPr sz="2600" b="0" spc="-10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10" dirty="0">
                <a:solidFill>
                  <a:srgbClr val="434343"/>
                </a:solidFill>
                <a:latin typeface="Calibri"/>
                <a:cs typeface="Calibri"/>
              </a:rPr>
              <a:t>math</a:t>
            </a:r>
            <a:r>
              <a:rPr sz="2600" b="0" spc="-1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20" dirty="0">
                <a:solidFill>
                  <a:srgbClr val="434343"/>
                </a:solidFill>
                <a:latin typeface="Calibri"/>
                <a:cs typeface="Calibri"/>
              </a:rPr>
              <a:t>problem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and</a:t>
            </a:r>
            <a:r>
              <a:rPr sz="2600" b="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600" b="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25" dirty="0">
                <a:solidFill>
                  <a:srgbClr val="434343"/>
                </a:solidFill>
                <a:latin typeface="Calibri"/>
                <a:cs typeface="Calibri"/>
              </a:rPr>
              <a:t>challenging</a:t>
            </a:r>
            <a:r>
              <a:rPr sz="2600" b="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20" dirty="0">
                <a:solidFill>
                  <a:srgbClr val="434343"/>
                </a:solidFill>
                <a:latin typeface="Calibri"/>
                <a:cs typeface="Calibri"/>
              </a:rPr>
              <a:t>math problem</a:t>
            </a:r>
            <a:r>
              <a:rPr sz="2600" b="0" spc="-114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10" dirty="0">
                <a:solidFill>
                  <a:srgbClr val="434343"/>
                </a:solidFill>
                <a:latin typeface="Calibri"/>
                <a:cs typeface="Calibri"/>
              </a:rPr>
              <a:t>that</a:t>
            </a:r>
            <a:r>
              <a:rPr sz="2600" b="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can</a:t>
            </a:r>
            <a:r>
              <a:rPr sz="2600" b="0" spc="-1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be</a:t>
            </a:r>
            <a:r>
              <a:rPr sz="2600" b="0" spc="-1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10" dirty="0">
                <a:solidFill>
                  <a:srgbClr val="434343"/>
                </a:solidFill>
                <a:latin typeface="Calibri"/>
                <a:cs typeface="Calibri"/>
              </a:rPr>
              <a:t>solved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using</a:t>
            </a:r>
            <a:r>
              <a:rPr sz="2600" b="0" spc="-11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dirty="0">
                <a:solidFill>
                  <a:srgbClr val="434343"/>
                </a:solidFill>
                <a:latin typeface="Calibri"/>
                <a:cs typeface="Calibri"/>
              </a:rPr>
              <a:t>this</a:t>
            </a:r>
            <a:r>
              <a:rPr sz="2600" b="0" spc="-1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600" b="0" spc="-10" dirty="0">
                <a:solidFill>
                  <a:srgbClr val="434343"/>
                </a:solidFill>
                <a:latin typeface="Calibri"/>
                <a:cs typeface="Calibri"/>
              </a:rPr>
              <a:t>information.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93191" y="1354836"/>
            <a:ext cx="4883150" cy="5081270"/>
            <a:chOff x="393191" y="1354836"/>
            <a:chExt cx="4883150" cy="5081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191" y="1354836"/>
              <a:ext cx="4882896" cy="5081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911" y="1385316"/>
              <a:ext cx="4791456" cy="49895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17903" y="2249839"/>
            <a:ext cx="3917315" cy="1767205"/>
          </a:xfrm>
          <a:prstGeom prst="rect">
            <a:avLst/>
          </a:prstGeom>
          <a:ln w="7706">
            <a:solidFill>
              <a:srgbClr val="999999"/>
            </a:solidFill>
          </a:ln>
        </p:spPr>
        <p:txBody>
          <a:bodyPr vert="horz" wrap="square" lIns="0" tIns="219710" rIns="0" bIns="0" rtlCol="0">
            <a:spAutoFit/>
          </a:bodyPr>
          <a:lstStyle/>
          <a:p>
            <a:pPr marL="128905" marR="123825" algn="ctr">
              <a:lnSpc>
                <a:spcPct val="100600"/>
              </a:lnSpc>
              <a:spcBef>
                <a:spcPts val="1730"/>
              </a:spcBef>
            </a:pP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100" b="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100" b="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easy</a:t>
            </a:r>
            <a:r>
              <a:rPr sz="2100" b="0" spc="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math</a:t>
            </a:r>
            <a:r>
              <a:rPr sz="2100" b="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problem</a:t>
            </a:r>
            <a:r>
              <a:rPr sz="2100" b="0" spc="3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spc="-25" dirty="0">
                <a:solidFill>
                  <a:srgbClr val="434343"/>
                </a:solidFill>
                <a:latin typeface="Calibri"/>
                <a:cs typeface="Calibri"/>
              </a:rPr>
              <a:t>and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100" b="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challenging</a:t>
            </a:r>
            <a:r>
              <a:rPr sz="2100" b="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math</a:t>
            </a:r>
            <a:r>
              <a:rPr sz="2100" b="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spc="-10" dirty="0">
                <a:solidFill>
                  <a:srgbClr val="434343"/>
                </a:solidFill>
                <a:latin typeface="Calibri"/>
                <a:cs typeface="Calibri"/>
              </a:rPr>
              <a:t>problem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that</a:t>
            </a:r>
            <a:r>
              <a:rPr sz="2100" b="0" spc="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can</a:t>
            </a:r>
            <a:r>
              <a:rPr sz="2100" b="0" spc="3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be</a:t>
            </a:r>
            <a:r>
              <a:rPr sz="2100" b="0" spc="3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solved</a:t>
            </a:r>
            <a:r>
              <a:rPr sz="2100" b="0" spc="3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dirty="0">
                <a:solidFill>
                  <a:srgbClr val="434343"/>
                </a:solidFill>
                <a:latin typeface="Calibri"/>
                <a:cs typeface="Calibri"/>
              </a:rPr>
              <a:t>using</a:t>
            </a:r>
            <a:r>
              <a:rPr sz="2100" b="0" spc="2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b="0" spc="-20" dirty="0">
                <a:solidFill>
                  <a:srgbClr val="434343"/>
                </a:solidFill>
                <a:latin typeface="Calibri"/>
                <a:cs typeface="Calibri"/>
              </a:rPr>
              <a:t>this </a:t>
            </a:r>
            <a:r>
              <a:rPr sz="2100" b="0" spc="-10" dirty="0">
                <a:solidFill>
                  <a:srgbClr val="434343"/>
                </a:solidFill>
                <a:latin typeface="Calibri"/>
                <a:cs typeface="Calibri"/>
              </a:rPr>
              <a:t>information.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17903" y="4211631"/>
            <a:ext cx="3917315" cy="2357755"/>
          </a:xfrm>
          <a:prstGeom prst="rect">
            <a:avLst/>
          </a:prstGeom>
          <a:ln w="7706">
            <a:solidFill>
              <a:srgbClr val="999999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584835" marR="469900" indent="-379730">
              <a:lnSpc>
                <a:spcPct val="115199"/>
              </a:lnSpc>
              <a:spcBef>
                <a:spcPts val="535"/>
              </a:spcBef>
              <a:buSzPct val="76190"/>
              <a:buAutoNum type="arabicPeriod"/>
              <a:tabLst>
                <a:tab pos="584835" algn="l"/>
              </a:tabLst>
            </a:pP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How</a:t>
            </a:r>
            <a:r>
              <a:rPr sz="210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many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students</a:t>
            </a:r>
            <a:r>
              <a:rPr sz="21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34343"/>
                </a:solidFill>
                <a:latin typeface="Calibri"/>
                <a:cs typeface="Calibri"/>
              </a:rPr>
              <a:t>are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represented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in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the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graph?</a:t>
            </a:r>
            <a:endParaRPr sz="2100">
              <a:latin typeface="Calibri"/>
              <a:cs typeface="Calibri"/>
            </a:endParaRPr>
          </a:p>
          <a:p>
            <a:pPr marL="584835" marR="275590" indent="-379730">
              <a:lnSpc>
                <a:spcPct val="116700"/>
              </a:lnSpc>
              <a:spcBef>
                <a:spcPts val="1065"/>
              </a:spcBef>
              <a:buSzPct val="76190"/>
              <a:buAutoNum type="arabicPeriod"/>
              <a:tabLst>
                <a:tab pos="584835" algn="l"/>
              </a:tabLst>
            </a:pP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How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many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fewer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students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chose</a:t>
            </a:r>
            <a:r>
              <a:rPr sz="210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summer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than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fall</a:t>
            </a:r>
            <a:r>
              <a:rPr sz="2100" spc="3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34343"/>
                </a:solidFill>
                <a:latin typeface="Calibri"/>
                <a:cs typeface="Calibri"/>
              </a:rPr>
              <a:t>and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spring</a:t>
            </a:r>
            <a:r>
              <a:rPr sz="21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combined?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9079" y="2503932"/>
            <a:ext cx="4288790" cy="4017645"/>
            <a:chOff x="259079" y="2503932"/>
            <a:chExt cx="4288790" cy="40176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079" y="2503932"/>
              <a:ext cx="4288536" cy="40172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99" y="2534412"/>
              <a:ext cx="4197096" cy="3925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3799" y="1087731"/>
            <a:ext cx="5507355" cy="2659380"/>
          </a:xfrm>
          <a:prstGeom prst="rect">
            <a:avLst/>
          </a:prstGeom>
        </p:spPr>
        <p:txBody>
          <a:bodyPr vert="horz" wrap="square" lIns="0" tIns="295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30"/>
              </a:spcBef>
            </a:pPr>
            <a:r>
              <a:rPr sz="3900" b="1" spc="-30" dirty="0">
                <a:solidFill>
                  <a:srgbClr val="006666"/>
                </a:solidFill>
                <a:latin typeface="Tahoma"/>
                <a:cs typeface="Tahoma"/>
              </a:rPr>
              <a:t>Problem-</a:t>
            </a:r>
            <a:r>
              <a:rPr sz="3900" b="1" dirty="0">
                <a:solidFill>
                  <a:srgbClr val="006666"/>
                </a:solidFill>
                <a:latin typeface="Tahoma"/>
                <a:cs typeface="Tahoma"/>
              </a:rPr>
              <a:t>Posing</a:t>
            </a:r>
            <a:r>
              <a:rPr sz="3900" b="1" spc="-110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3900" b="1" spc="-10" dirty="0">
                <a:solidFill>
                  <a:srgbClr val="006666"/>
                </a:solidFill>
                <a:latin typeface="Tahoma"/>
                <a:cs typeface="Tahoma"/>
              </a:rPr>
              <a:t>Tasks</a:t>
            </a:r>
            <a:endParaRPr sz="3900">
              <a:latin typeface="Tahoma"/>
              <a:cs typeface="Tahoma"/>
            </a:endParaRPr>
          </a:p>
          <a:p>
            <a:pPr marL="378460" indent="-365760">
              <a:lnSpc>
                <a:spcPct val="100000"/>
              </a:lnSpc>
              <a:spcBef>
                <a:spcPts val="2230"/>
              </a:spcBef>
              <a:buChar char="•"/>
              <a:tabLst>
                <a:tab pos="378460" algn="l"/>
              </a:tabLst>
            </a:pPr>
            <a:r>
              <a:rPr sz="3900" spc="-10" dirty="0">
                <a:latin typeface="Arial"/>
                <a:cs typeface="Arial"/>
              </a:rPr>
              <a:t>Situations</a:t>
            </a:r>
            <a:endParaRPr sz="39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2235"/>
              </a:spcBef>
              <a:buChar char="•"/>
              <a:tabLst>
                <a:tab pos="378460" algn="l"/>
              </a:tabLst>
            </a:pPr>
            <a:r>
              <a:rPr sz="3900" spc="-10" dirty="0">
                <a:latin typeface="Arial"/>
                <a:cs typeface="Arial"/>
              </a:rPr>
              <a:t>Prompts</a:t>
            </a:r>
            <a:endParaRPr sz="3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54965" y="3812660"/>
            <a:ext cx="440055" cy="2418715"/>
            <a:chOff x="5254965" y="3812660"/>
            <a:chExt cx="440055" cy="2418715"/>
          </a:xfrm>
        </p:grpSpPr>
        <p:sp>
          <p:nvSpPr>
            <p:cNvPr id="3" name="object 3"/>
            <p:cNvSpPr/>
            <p:nvPr/>
          </p:nvSpPr>
          <p:spPr>
            <a:xfrm>
              <a:off x="5265238" y="5021953"/>
              <a:ext cx="419100" cy="1199515"/>
            </a:xfrm>
            <a:custGeom>
              <a:avLst/>
              <a:gdLst/>
              <a:ahLst/>
              <a:cxnLst/>
              <a:rect l="l" t="t" r="r" b="b"/>
              <a:pathLst>
                <a:path w="419100" h="1199514">
                  <a:moveTo>
                    <a:pt x="0" y="0"/>
                  </a:moveTo>
                  <a:lnTo>
                    <a:pt x="209531" y="0"/>
                  </a:lnTo>
                  <a:lnTo>
                    <a:pt x="209531" y="1199024"/>
                  </a:lnTo>
                  <a:lnTo>
                    <a:pt x="419063" y="1199024"/>
                  </a:lnTo>
                </a:path>
                <a:path w="419100" h="1199514">
                  <a:moveTo>
                    <a:pt x="0" y="0"/>
                  </a:moveTo>
                  <a:lnTo>
                    <a:pt x="209531" y="0"/>
                  </a:lnTo>
                  <a:lnTo>
                    <a:pt x="209531" y="399674"/>
                  </a:lnTo>
                  <a:lnTo>
                    <a:pt x="419063" y="399674"/>
                  </a:lnTo>
                </a:path>
              </a:pathLst>
            </a:custGeom>
            <a:ln w="20544">
              <a:solidFill>
                <a:srgbClr val="A9CB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65238" y="4622277"/>
              <a:ext cx="419100" cy="400050"/>
            </a:xfrm>
            <a:custGeom>
              <a:avLst/>
              <a:gdLst/>
              <a:ahLst/>
              <a:cxnLst/>
              <a:rect l="l" t="t" r="r" b="b"/>
              <a:pathLst>
                <a:path w="419100" h="400050">
                  <a:moveTo>
                    <a:pt x="0" y="399674"/>
                  </a:moveTo>
                  <a:lnTo>
                    <a:pt x="209531" y="399674"/>
                  </a:lnTo>
                  <a:lnTo>
                    <a:pt x="209531" y="0"/>
                  </a:lnTo>
                  <a:lnTo>
                    <a:pt x="419063" y="0"/>
                  </a:lnTo>
                </a:path>
              </a:pathLst>
            </a:custGeom>
            <a:ln w="20545">
              <a:solidFill>
                <a:srgbClr val="A9CB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65238" y="3822928"/>
              <a:ext cx="419100" cy="1199515"/>
            </a:xfrm>
            <a:custGeom>
              <a:avLst/>
              <a:gdLst/>
              <a:ahLst/>
              <a:cxnLst/>
              <a:rect l="l" t="t" r="r" b="b"/>
              <a:pathLst>
                <a:path w="419100" h="1199514">
                  <a:moveTo>
                    <a:pt x="0" y="1199024"/>
                  </a:moveTo>
                  <a:lnTo>
                    <a:pt x="209531" y="1199024"/>
                  </a:lnTo>
                  <a:lnTo>
                    <a:pt x="209531" y="0"/>
                  </a:lnTo>
                  <a:lnTo>
                    <a:pt x="419063" y="0"/>
                  </a:lnTo>
                </a:path>
              </a:pathLst>
            </a:custGeom>
            <a:ln w="20536">
              <a:solidFill>
                <a:srgbClr val="A9CB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750853" y="3623090"/>
            <a:ext cx="419100" cy="1398905"/>
          </a:xfrm>
          <a:custGeom>
            <a:avLst/>
            <a:gdLst/>
            <a:ahLst/>
            <a:cxnLst/>
            <a:rect l="l" t="t" r="r" b="b"/>
            <a:pathLst>
              <a:path w="419100" h="1398904">
                <a:moveTo>
                  <a:pt x="0" y="0"/>
                </a:moveTo>
                <a:lnTo>
                  <a:pt x="209531" y="0"/>
                </a:lnTo>
                <a:lnTo>
                  <a:pt x="209531" y="1398861"/>
                </a:lnTo>
                <a:lnTo>
                  <a:pt x="419063" y="1398861"/>
                </a:lnTo>
              </a:path>
            </a:pathLst>
          </a:custGeom>
          <a:ln w="20535">
            <a:solidFill>
              <a:srgbClr val="94B2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254969" y="1414609"/>
            <a:ext cx="440055" cy="1619250"/>
            <a:chOff x="5254969" y="1414609"/>
            <a:chExt cx="440055" cy="1619250"/>
          </a:xfrm>
        </p:grpSpPr>
        <p:sp>
          <p:nvSpPr>
            <p:cNvPr id="8" name="object 8"/>
            <p:cNvSpPr/>
            <p:nvPr/>
          </p:nvSpPr>
          <p:spPr>
            <a:xfrm>
              <a:off x="5265238" y="2224228"/>
              <a:ext cx="419100" cy="799465"/>
            </a:xfrm>
            <a:custGeom>
              <a:avLst/>
              <a:gdLst/>
              <a:ahLst/>
              <a:cxnLst/>
              <a:rect l="l" t="t" r="r" b="b"/>
              <a:pathLst>
                <a:path w="419100" h="799464">
                  <a:moveTo>
                    <a:pt x="0" y="0"/>
                  </a:moveTo>
                  <a:lnTo>
                    <a:pt x="209531" y="0"/>
                  </a:lnTo>
                  <a:lnTo>
                    <a:pt x="209531" y="799349"/>
                  </a:lnTo>
                  <a:lnTo>
                    <a:pt x="419063" y="799349"/>
                  </a:lnTo>
                </a:path>
              </a:pathLst>
            </a:custGeom>
            <a:ln w="20538">
              <a:solidFill>
                <a:srgbClr val="A9CB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65238" y="2224228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419063" y="0"/>
                  </a:lnTo>
                </a:path>
              </a:pathLst>
            </a:custGeom>
            <a:ln w="20555">
              <a:solidFill>
                <a:srgbClr val="A9CB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65238" y="1424879"/>
              <a:ext cx="419100" cy="799465"/>
            </a:xfrm>
            <a:custGeom>
              <a:avLst/>
              <a:gdLst/>
              <a:ahLst/>
              <a:cxnLst/>
              <a:rect l="l" t="t" r="r" b="b"/>
              <a:pathLst>
                <a:path w="419100" h="799464">
                  <a:moveTo>
                    <a:pt x="0" y="799349"/>
                  </a:moveTo>
                  <a:lnTo>
                    <a:pt x="209531" y="799349"/>
                  </a:lnTo>
                  <a:lnTo>
                    <a:pt x="209531" y="0"/>
                  </a:lnTo>
                  <a:lnTo>
                    <a:pt x="419063" y="0"/>
                  </a:lnTo>
                </a:path>
              </a:pathLst>
            </a:custGeom>
            <a:ln w="20538">
              <a:solidFill>
                <a:srgbClr val="A9CB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101559" y="1929771"/>
            <a:ext cx="1078865" cy="3387090"/>
            <a:chOff x="2101559" y="1929771"/>
            <a:chExt cx="1078865" cy="3387090"/>
          </a:xfrm>
        </p:grpSpPr>
        <p:sp>
          <p:nvSpPr>
            <p:cNvPr id="12" name="object 12"/>
            <p:cNvSpPr/>
            <p:nvPr/>
          </p:nvSpPr>
          <p:spPr>
            <a:xfrm>
              <a:off x="2750852" y="2224228"/>
              <a:ext cx="419100" cy="1398905"/>
            </a:xfrm>
            <a:custGeom>
              <a:avLst/>
              <a:gdLst/>
              <a:ahLst/>
              <a:cxnLst/>
              <a:rect l="l" t="t" r="r" b="b"/>
              <a:pathLst>
                <a:path w="419100" h="1398904">
                  <a:moveTo>
                    <a:pt x="0" y="1398861"/>
                  </a:moveTo>
                  <a:lnTo>
                    <a:pt x="209531" y="1398861"/>
                  </a:lnTo>
                  <a:lnTo>
                    <a:pt x="209531" y="0"/>
                  </a:lnTo>
                  <a:lnTo>
                    <a:pt x="419063" y="0"/>
                  </a:lnTo>
                </a:path>
              </a:pathLst>
            </a:custGeom>
            <a:ln w="20535">
              <a:solidFill>
                <a:srgbClr val="94B2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12036" y="1940248"/>
              <a:ext cx="638810" cy="3366135"/>
            </a:xfrm>
            <a:custGeom>
              <a:avLst/>
              <a:gdLst/>
              <a:ahLst/>
              <a:cxnLst/>
              <a:rect l="l" t="t" r="r" b="b"/>
              <a:pathLst>
                <a:path w="638810" h="3366135">
                  <a:moveTo>
                    <a:pt x="638816" y="0"/>
                  </a:moveTo>
                  <a:lnTo>
                    <a:pt x="0" y="0"/>
                  </a:lnTo>
                  <a:lnTo>
                    <a:pt x="0" y="3365682"/>
                  </a:lnTo>
                  <a:lnTo>
                    <a:pt x="638816" y="3365682"/>
                  </a:lnTo>
                  <a:lnTo>
                    <a:pt x="638816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12036" y="1940249"/>
              <a:ext cx="639445" cy="3366135"/>
            </a:xfrm>
            <a:custGeom>
              <a:avLst/>
              <a:gdLst/>
              <a:ahLst/>
              <a:cxnLst/>
              <a:rect l="l" t="t" r="r" b="b"/>
              <a:pathLst>
                <a:path w="639444" h="3366135">
                  <a:moveTo>
                    <a:pt x="0" y="3365682"/>
                  </a:moveTo>
                  <a:lnTo>
                    <a:pt x="0" y="0"/>
                  </a:lnTo>
                  <a:lnTo>
                    <a:pt x="638816" y="0"/>
                  </a:lnTo>
                  <a:lnTo>
                    <a:pt x="638816" y="3365682"/>
                  </a:lnTo>
                  <a:lnTo>
                    <a:pt x="0" y="3365682"/>
                  </a:lnTo>
                  <a:close/>
                </a:path>
              </a:pathLst>
            </a:custGeom>
            <a:ln w="205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66021" y="1983755"/>
            <a:ext cx="493395" cy="3285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745"/>
              </a:lnSpc>
            </a:pPr>
            <a:r>
              <a:rPr sz="3300" dirty="0">
                <a:latin typeface="Arial"/>
                <a:cs typeface="Arial"/>
              </a:rPr>
              <a:t>Problem</a:t>
            </a:r>
            <a:r>
              <a:rPr sz="3300" spc="40" dirty="0">
                <a:latin typeface="Arial"/>
                <a:cs typeface="Arial"/>
              </a:rPr>
              <a:t> </a:t>
            </a:r>
            <a:r>
              <a:rPr sz="3300" spc="-10" dirty="0">
                <a:latin typeface="Arial"/>
                <a:cs typeface="Arial"/>
              </a:rPr>
              <a:t>situation</a:t>
            </a:r>
            <a:endParaRPr sz="3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69917" y="1913428"/>
            <a:ext cx="2095500" cy="630555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157480" rIns="0" bIns="0" rtlCol="0">
            <a:spAutoFit/>
          </a:bodyPr>
          <a:lstStyle/>
          <a:p>
            <a:pPr marL="237490">
              <a:lnSpc>
                <a:spcPct val="100000"/>
              </a:lnSpc>
              <a:spcBef>
                <a:spcPts val="1240"/>
              </a:spcBef>
            </a:pPr>
            <a:r>
              <a:rPr sz="1800" spc="-25" dirty="0">
                <a:latin typeface="Arial"/>
                <a:cs typeface="Arial"/>
              </a:rPr>
              <a:t>Real-</a:t>
            </a:r>
            <a:r>
              <a:rPr sz="1800" dirty="0">
                <a:latin typeface="Arial"/>
                <a:cs typeface="Arial"/>
              </a:rPr>
              <a:t>life</a:t>
            </a:r>
            <a:r>
              <a:rPr sz="1800" spc="-10" dirty="0">
                <a:latin typeface="Arial"/>
                <a:cs typeface="Arial"/>
              </a:rPr>
              <a:t> context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84302" y="1105140"/>
            <a:ext cx="2095500" cy="640080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167005" rIns="0" bIns="0" rtlCol="0">
            <a:spAutoFit/>
          </a:bodyPr>
          <a:lstStyle/>
          <a:p>
            <a:pPr marL="509905">
              <a:lnSpc>
                <a:spcPct val="100000"/>
              </a:lnSpc>
              <a:spcBef>
                <a:spcPts val="1315"/>
              </a:spcBef>
            </a:pPr>
            <a:r>
              <a:rPr sz="1800" spc="-10" dirty="0">
                <a:latin typeface="Arial"/>
                <a:cs typeface="Arial"/>
              </a:rPr>
              <a:t>Words/text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302" y="1913428"/>
            <a:ext cx="2095500" cy="630555"/>
          </a:xfrm>
          <a:prstGeom prst="rect">
            <a:avLst/>
          </a:prstGeom>
          <a:solidFill>
            <a:srgbClr val="BBE0E3"/>
          </a:solidFill>
          <a:ln w="20544">
            <a:solidFill>
              <a:srgbClr val="FFFFFF"/>
            </a:solidFill>
          </a:ln>
        </p:spPr>
        <p:txBody>
          <a:bodyPr vert="horz" wrap="square" lIns="0" tIns="15748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240"/>
              </a:spcBef>
            </a:pPr>
            <a:r>
              <a:rPr sz="1800" spc="-10" dirty="0">
                <a:latin typeface="Arial"/>
                <a:cs typeface="Arial"/>
              </a:rPr>
              <a:t>Picture/figure/graph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84302" y="2703838"/>
            <a:ext cx="2095500" cy="640080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1689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330"/>
              </a:spcBef>
            </a:pPr>
            <a:r>
              <a:rPr sz="1800" spc="-10" dirty="0">
                <a:latin typeface="Arial"/>
                <a:cs typeface="Arial"/>
              </a:rPr>
              <a:t>Table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69917" y="4702212"/>
            <a:ext cx="2095500" cy="640080"/>
          </a:xfrm>
          <a:custGeom>
            <a:avLst/>
            <a:gdLst/>
            <a:ahLst/>
            <a:cxnLst/>
            <a:rect l="l" t="t" r="r" b="b"/>
            <a:pathLst>
              <a:path w="2095500" h="640079">
                <a:moveTo>
                  <a:pt x="0" y="0"/>
                </a:moveTo>
                <a:lnTo>
                  <a:pt x="2095320" y="0"/>
                </a:lnTo>
                <a:lnTo>
                  <a:pt x="2095320" y="639479"/>
                </a:lnTo>
                <a:lnTo>
                  <a:pt x="0" y="639479"/>
                </a:lnTo>
                <a:lnTo>
                  <a:pt x="0" y="0"/>
                </a:lnTo>
                <a:close/>
              </a:path>
            </a:pathLst>
          </a:custGeom>
          <a:ln w="2055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169917" y="4702212"/>
            <a:ext cx="2095500" cy="640080"/>
          </a:xfrm>
          <a:prstGeom prst="rect">
            <a:avLst/>
          </a:prstGeom>
          <a:solidFill>
            <a:srgbClr val="BBE0E3"/>
          </a:solidFill>
        </p:spPr>
        <p:txBody>
          <a:bodyPr vert="horz" wrap="square" lIns="0" tIns="94615" rIns="0" bIns="0" rtlCol="0">
            <a:spAutoFit/>
          </a:bodyPr>
          <a:lstStyle/>
          <a:p>
            <a:pPr marL="683260" marR="16510" indent="-659130">
              <a:lnSpc>
                <a:spcPts val="1820"/>
              </a:lnSpc>
              <a:spcBef>
                <a:spcPts val="745"/>
              </a:spcBef>
            </a:pPr>
            <a:r>
              <a:rPr sz="1800" dirty="0">
                <a:latin typeface="Arial"/>
                <a:cs typeface="Arial"/>
              </a:rPr>
              <a:t>Purely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mathematical </a:t>
            </a:r>
            <a:r>
              <a:rPr sz="1800" spc="-10" dirty="0">
                <a:latin typeface="Arial"/>
                <a:cs typeface="Arial"/>
              </a:rPr>
              <a:t>context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302" y="3503188"/>
            <a:ext cx="2095500" cy="640080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501015" marR="367030" indent="-125730">
              <a:lnSpc>
                <a:spcPts val="1800"/>
              </a:lnSpc>
              <a:spcBef>
                <a:spcPts val="770"/>
              </a:spcBef>
            </a:pPr>
            <a:r>
              <a:rPr sz="1800" spc="-20" dirty="0">
                <a:latin typeface="Arial"/>
                <a:cs typeface="Arial"/>
              </a:rPr>
              <a:t>Mathematical </a:t>
            </a:r>
            <a:r>
              <a:rPr sz="1800" spc="-10" dirty="0">
                <a:latin typeface="Arial"/>
                <a:cs typeface="Arial"/>
              </a:rPr>
              <a:t>expression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84302" y="4302537"/>
            <a:ext cx="2095500" cy="640080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340"/>
              </a:spcBef>
            </a:pPr>
            <a:r>
              <a:rPr sz="1800" spc="-10" dirty="0">
                <a:latin typeface="Arial"/>
                <a:cs typeface="Arial"/>
              </a:rPr>
              <a:t>Picture/figure/graph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84302" y="5101888"/>
            <a:ext cx="2095500" cy="640080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16954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335"/>
              </a:spcBef>
            </a:pPr>
            <a:r>
              <a:rPr sz="1800" spc="-10" dirty="0">
                <a:latin typeface="Arial"/>
                <a:cs typeface="Arial"/>
              </a:rPr>
              <a:t>Table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84302" y="5901237"/>
            <a:ext cx="2095500" cy="640080"/>
          </a:xfrm>
          <a:prstGeom prst="rect">
            <a:avLst/>
          </a:prstGeom>
          <a:solidFill>
            <a:srgbClr val="BBE0E3"/>
          </a:solidFill>
          <a:ln w="20553">
            <a:solidFill>
              <a:srgbClr val="FFFFFF"/>
            </a:solidFill>
          </a:ln>
        </p:spPr>
        <p:txBody>
          <a:bodyPr vert="horz" wrap="square" lIns="0" tIns="171450" rIns="0" bIns="0" rtlCol="0">
            <a:spAutoFit/>
          </a:bodyPr>
          <a:lstStyle/>
          <a:p>
            <a:pPr marL="683260">
              <a:lnSpc>
                <a:spcPct val="100000"/>
              </a:lnSpc>
              <a:spcBef>
                <a:spcPts val="1350"/>
              </a:spcBef>
            </a:pPr>
            <a:r>
              <a:rPr sz="1800" spc="-10" dirty="0">
                <a:latin typeface="Arial"/>
                <a:cs typeface="Arial"/>
              </a:rPr>
              <a:t>Pattern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5932" rIns="0" bIns="0" rtlCol="0">
            <a:spAutoFit/>
          </a:bodyPr>
          <a:lstStyle/>
          <a:p>
            <a:pPr marL="1960245" marR="71120">
              <a:lnSpc>
                <a:spcPct val="114300"/>
              </a:lnSpc>
              <a:spcBef>
                <a:spcPts val="40"/>
              </a:spcBef>
            </a:pPr>
            <a:r>
              <a:rPr sz="2300" b="1" i="1" spc="-20" dirty="0">
                <a:solidFill>
                  <a:srgbClr val="434343"/>
                </a:solidFill>
                <a:latin typeface="Calibri"/>
                <a:cs typeface="Calibri"/>
              </a:rPr>
              <a:t>Prompt</a:t>
            </a:r>
            <a:r>
              <a:rPr sz="2300" b="1" i="1" spc="-6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434343"/>
                </a:solidFill>
                <a:latin typeface="Calibri"/>
                <a:cs typeface="Calibri"/>
              </a:rPr>
              <a:t>A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:</a:t>
            </a:r>
            <a:r>
              <a:rPr sz="2300" spc="-6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three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5" dirty="0">
                <a:solidFill>
                  <a:srgbClr val="434343"/>
                </a:solidFill>
                <a:latin typeface="Calibri"/>
                <a:cs typeface="Calibri"/>
              </a:rPr>
              <a:t>different</a:t>
            </a:r>
            <a:r>
              <a:rPr sz="2300" spc="-6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mathematical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problems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that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can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be</a:t>
            </a:r>
            <a:r>
              <a:rPr sz="230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solved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using</a:t>
            </a:r>
            <a:r>
              <a:rPr sz="230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this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information.</a:t>
            </a:r>
            <a:endParaRPr sz="2300">
              <a:latin typeface="Calibri"/>
              <a:cs typeface="Calibri"/>
            </a:endParaRPr>
          </a:p>
          <a:p>
            <a:pPr marL="1960245" marR="476884">
              <a:lnSpc>
                <a:spcPct val="112400"/>
              </a:lnSpc>
              <a:spcBef>
                <a:spcPts val="905"/>
              </a:spcBef>
            </a:pPr>
            <a:r>
              <a:rPr sz="2300" b="1" i="1" spc="-20" dirty="0">
                <a:solidFill>
                  <a:srgbClr val="434343"/>
                </a:solidFill>
                <a:latin typeface="Calibri"/>
                <a:cs typeface="Calibri"/>
              </a:rPr>
              <a:t>Prompt</a:t>
            </a:r>
            <a:r>
              <a:rPr sz="2300" b="1" i="1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434343"/>
                </a:solidFill>
                <a:latin typeface="Calibri"/>
                <a:cs typeface="Calibri"/>
              </a:rPr>
              <a:t>B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: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easy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mathematical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problem,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Calibri"/>
                <a:cs typeface="Calibri"/>
              </a:rPr>
              <a:t>moderately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difficult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problem,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and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difficult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</a:t>
            </a:r>
            <a:r>
              <a:rPr sz="230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that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can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be</a:t>
            </a:r>
            <a:r>
              <a:rPr sz="230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solved using</a:t>
            </a:r>
            <a:r>
              <a:rPr sz="2300" spc="-10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this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information.</a:t>
            </a:r>
            <a:endParaRPr sz="2300">
              <a:latin typeface="Calibri"/>
              <a:cs typeface="Calibri"/>
            </a:endParaRPr>
          </a:p>
          <a:p>
            <a:pPr marL="1960245" marR="5080">
              <a:lnSpc>
                <a:spcPct val="112200"/>
              </a:lnSpc>
              <a:spcBef>
                <a:spcPts val="910"/>
              </a:spcBef>
            </a:pPr>
            <a:r>
              <a:rPr sz="2300" b="1" i="1" spc="-20" dirty="0">
                <a:solidFill>
                  <a:srgbClr val="434343"/>
                </a:solidFill>
                <a:latin typeface="Calibri"/>
                <a:cs typeface="Calibri"/>
              </a:rPr>
              <a:t>Prompt</a:t>
            </a:r>
            <a:r>
              <a:rPr sz="2300" b="1" i="1" spc="-6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434343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:</a:t>
            </a:r>
            <a:r>
              <a:rPr sz="2300" spc="-6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three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6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problems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to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challenge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your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teachers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to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solve.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" y="2442972"/>
            <a:ext cx="3782695" cy="3810000"/>
            <a:chOff x="152400" y="2442972"/>
            <a:chExt cx="3782695" cy="3810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" y="2442972"/>
              <a:ext cx="3782567" cy="3810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2473452"/>
              <a:ext cx="3736848" cy="371551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270500" y="1349764"/>
            <a:ext cx="610870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solidFill>
                  <a:srgbClr val="666666"/>
                </a:solidFill>
              </a:rPr>
              <a:t>Problem-posing</a:t>
            </a:r>
            <a:r>
              <a:rPr sz="3800" spc="55" dirty="0">
                <a:solidFill>
                  <a:srgbClr val="666666"/>
                </a:solidFill>
              </a:rPr>
              <a:t> </a:t>
            </a:r>
            <a:r>
              <a:rPr sz="3800" spc="-10" dirty="0">
                <a:solidFill>
                  <a:srgbClr val="666666"/>
                </a:solidFill>
              </a:rPr>
              <a:t>Prompts</a:t>
            </a:r>
            <a:endParaRPr sz="3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27143" y="1228444"/>
            <a:ext cx="6010275" cy="97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4390" marR="5080" indent="-822325">
              <a:lnSpc>
                <a:spcPct val="100000"/>
              </a:lnSpc>
              <a:spcBef>
                <a:spcPts val="100"/>
              </a:spcBef>
            </a:pPr>
            <a:r>
              <a:rPr sz="3100" dirty="0"/>
              <a:t>Three</a:t>
            </a:r>
            <a:r>
              <a:rPr sz="3100" spc="-114" dirty="0"/>
              <a:t> </a:t>
            </a:r>
            <a:r>
              <a:rPr sz="3100" spc="-10" dirty="0"/>
              <a:t>Strategies</a:t>
            </a:r>
            <a:r>
              <a:rPr sz="3100" spc="-120" dirty="0"/>
              <a:t> </a:t>
            </a:r>
            <a:r>
              <a:rPr sz="3100" dirty="0"/>
              <a:t>for</a:t>
            </a:r>
            <a:r>
              <a:rPr sz="3100" spc="-110" dirty="0"/>
              <a:t> </a:t>
            </a:r>
            <a:r>
              <a:rPr sz="3100" spc="-10" dirty="0"/>
              <a:t>Designing </a:t>
            </a:r>
            <a:r>
              <a:rPr sz="3100" spc="-35" dirty="0"/>
              <a:t>Problem-</a:t>
            </a:r>
            <a:r>
              <a:rPr sz="3100" dirty="0"/>
              <a:t>Posing</a:t>
            </a:r>
            <a:r>
              <a:rPr sz="3100" spc="-95" dirty="0"/>
              <a:t> </a:t>
            </a:r>
            <a:r>
              <a:rPr sz="3100" spc="-10" dirty="0"/>
              <a:t>Tasks</a:t>
            </a:r>
            <a:endParaRPr sz="3100"/>
          </a:p>
        </p:txBody>
      </p:sp>
      <p:sp>
        <p:nvSpPr>
          <p:cNvPr id="3" name="object 3"/>
          <p:cNvSpPr txBox="1"/>
          <p:nvPr/>
        </p:nvSpPr>
        <p:spPr>
          <a:xfrm>
            <a:off x="2313200" y="2572091"/>
            <a:ext cx="6623050" cy="297942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378460" marR="753110" indent="-366395">
              <a:lnSpc>
                <a:spcPct val="101899"/>
              </a:lnSpc>
              <a:spcBef>
                <a:spcPts val="30"/>
              </a:spcBef>
              <a:buSzPct val="46875"/>
              <a:buFont typeface="MS PGothic"/>
              <a:buChar char="●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Delete</a:t>
            </a:r>
            <a:r>
              <a:rPr sz="3200" spc="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question(s)</a:t>
            </a:r>
            <a:r>
              <a:rPr sz="3200" spc="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and</a:t>
            </a:r>
            <a:r>
              <a:rPr sz="3200" spc="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ask</a:t>
            </a:r>
            <a:r>
              <a:rPr sz="3200" spc="1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for </a:t>
            </a:r>
            <a:r>
              <a:rPr sz="3200" dirty="0">
                <a:latin typeface="Arial"/>
                <a:cs typeface="Arial"/>
              </a:rPr>
              <a:t>problem</a:t>
            </a:r>
            <a:r>
              <a:rPr sz="3200" spc="11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posing</a:t>
            </a:r>
            <a:endParaRPr sz="3200">
              <a:latin typeface="Arial"/>
              <a:cs typeface="Arial"/>
            </a:endParaRPr>
          </a:p>
          <a:p>
            <a:pPr marL="378460" marR="866140" indent="-366395">
              <a:lnSpc>
                <a:spcPts val="3820"/>
              </a:lnSpc>
              <a:spcBef>
                <a:spcPts val="190"/>
              </a:spcBef>
              <a:buSzPct val="46875"/>
              <a:buFont typeface="MS PGothic"/>
              <a:buChar char="●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Pose</a:t>
            </a:r>
            <a:r>
              <a:rPr sz="3200" spc="114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additional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mathematical problems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ts val="3760"/>
              </a:lnSpc>
              <a:buSzPct val="46875"/>
              <a:buFont typeface="MS PGothic"/>
              <a:buChar char="●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Introduce</a:t>
            </a:r>
            <a:r>
              <a:rPr sz="3200" spc="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new</a:t>
            </a:r>
            <a:r>
              <a:rPr sz="3200" spc="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situations</a:t>
            </a:r>
            <a:r>
              <a:rPr sz="3200" spc="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and</a:t>
            </a:r>
            <a:r>
              <a:rPr sz="3200" spc="8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pose</a:t>
            </a:r>
            <a:endParaRPr sz="3200">
              <a:latin typeface="Arial"/>
              <a:cs typeface="Arial"/>
            </a:endParaRPr>
          </a:p>
          <a:p>
            <a:pPr marL="378460">
              <a:lnSpc>
                <a:spcPct val="100000"/>
              </a:lnSpc>
              <a:spcBef>
                <a:spcPts val="75"/>
              </a:spcBef>
            </a:pPr>
            <a:r>
              <a:rPr sz="3200" dirty="0">
                <a:latin typeface="Arial"/>
                <a:cs typeface="Arial"/>
              </a:rPr>
              <a:t>mathematical</a:t>
            </a:r>
            <a:r>
              <a:rPr sz="3200" spc="1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problems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29965" y="1831395"/>
            <a:ext cx="3452495" cy="2021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 marR="198755" indent="-379730">
              <a:lnSpc>
                <a:spcPct val="115199"/>
              </a:lnSpc>
              <a:spcBef>
                <a:spcPts val="100"/>
              </a:spcBef>
              <a:buSzPct val="76190"/>
              <a:buAutoNum type="arabicPeriod"/>
              <a:tabLst>
                <a:tab pos="391795" algn="l"/>
              </a:tabLst>
            </a:pP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How</a:t>
            </a:r>
            <a:r>
              <a:rPr sz="210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many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students</a:t>
            </a:r>
            <a:r>
              <a:rPr sz="21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34343"/>
                </a:solidFill>
                <a:latin typeface="Calibri"/>
                <a:cs typeface="Calibri"/>
              </a:rPr>
              <a:t>are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represented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in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the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graph?</a:t>
            </a:r>
            <a:endParaRPr sz="2100">
              <a:latin typeface="Calibri"/>
              <a:cs typeface="Calibri"/>
            </a:endParaRPr>
          </a:p>
          <a:p>
            <a:pPr marL="391795" marR="5080" indent="-379730">
              <a:lnSpc>
                <a:spcPct val="117100"/>
              </a:lnSpc>
              <a:spcBef>
                <a:spcPts val="1055"/>
              </a:spcBef>
              <a:buSzPct val="76190"/>
              <a:buAutoNum type="arabicPeriod"/>
              <a:tabLst>
                <a:tab pos="391795" algn="l"/>
              </a:tabLst>
            </a:pP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How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many</a:t>
            </a:r>
            <a:r>
              <a:rPr sz="2100" spc="2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fewer</a:t>
            </a:r>
            <a:r>
              <a:rPr sz="2100" spc="1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students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chose</a:t>
            </a:r>
            <a:r>
              <a:rPr sz="2100" spc="4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summer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than</a:t>
            </a:r>
            <a:r>
              <a:rPr sz="2100" spc="5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fall</a:t>
            </a:r>
            <a:r>
              <a:rPr sz="2100" spc="3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25" dirty="0">
                <a:solidFill>
                  <a:srgbClr val="434343"/>
                </a:solidFill>
                <a:latin typeface="Calibri"/>
                <a:cs typeface="Calibri"/>
              </a:rPr>
              <a:t>and </a:t>
            </a:r>
            <a:r>
              <a:rPr sz="2100" dirty="0">
                <a:solidFill>
                  <a:srgbClr val="434343"/>
                </a:solidFill>
                <a:latin typeface="Calibri"/>
                <a:cs typeface="Calibri"/>
              </a:rPr>
              <a:t>spring</a:t>
            </a:r>
            <a:r>
              <a:rPr sz="2100" spc="4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100" spc="-10" dirty="0">
                <a:solidFill>
                  <a:srgbClr val="434343"/>
                </a:solidFill>
                <a:latin typeface="Calibri"/>
                <a:cs typeface="Calibri"/>
              </a:rPr>
              <a:t>combined?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4047" y="1354836"/>
            <a:ext cx="4883150" cy="5081270"/>
            <a:chOff x="384047" y="1354836"/>
            <a:chExt cx="4883150" cy="50812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047" y="1354836"/>
              <a:ext cx="4882896" cy="5081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767" y="1385316"/>
              <a:ext cx="4791456" cy="49895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474" y="1530422"/>
            <a:ext cx="6020435" cy="683895"/>
            <a:chOff x="353474" y="1530422"/>
            <a:chExt cx="6020435" cy="683895"/>
          </a:xfrm>
        </p:grpSpPr>
        <p:sp>
          <p:nvSpPr>
            <p:cNvPr id="3" name="object 3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5387" y="1694425"/>
            <a:ext cx="40430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presents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situation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3658" y="1327556"/>
            <a:ext cx="2426970" cy="1158875"/>
          </a:xfrm>
          <a:custGeom>
            <a:avLst/>
            <a:gdLst/>
            <a:ahLst/>
            <a:cxnLst/>
            <a:rect l="l" t="t" r="r" b="b"/>
            <a:pathLst>
              <a:path w="2426970" h="1158875">
                <a:moveTo>
                  <a:pt x="2426919" y="863790"/>
                </a:moveTo>
                <a:lnTo>
                  <a:pt x="2409672" y="822096"/>
                </a:lnTo>
                <a:lnTo>
                  <a:pt x="2368042" y="804837"/>
                </a:lnTo>
                <a:lnTo>
                  <a:pt x="58915" y="804570"/>
                </a:lnTo>
                <a:lnTo>
                  <a:pt x="35991" y="809193"/>
                </a:lnTo>
                <a:lnTo>
                  <a:pt x="17272" y="821829"/>
                </a:lnTo>
                <a:lnTo>
                  <a:pt x="4660" y="840562"/>
                </a:lnTo>
                <a:lnTo>
                  <a:pt x="25" y="863511"/>
                </a:lnTo>
                <a:lnTo>
                  <a:pt x="0" y="1099286"/>
                </a:lnTo>
                <a:lnTo>
                  <a:pt x="4622" y="1122235"/>
                </a:lnTo>
                <a:lnTo>
                  <a:pt x="17246" y="1140980"/>
                </a:lnTo>
                <a:lnTo>
                  <a:pt x="35953" y="1153604"/>
                </a:lnTo>
                <a:lnTo>
                  <a:pt x="58877" y="1158240"/>
                </a:lnTo>
                <a:lnTo>
                  <a:pt x="2368004" y="1158506"/>
                </a:lnTo>
                <a:lnTo>
                  <a:pt x="2390914" y="1153883"/>
                </a:lnTo>
                <a:lnTo>
                  <a:pt x="2409634" y="1141247"/>
                </a:lnTo>
                <a:lnTo>
                  <a:pt x="2422258" y="1122514"/>
                </a:lnTo>
                <a:lnTo>
                  <a:pt x="2426893" y="1099566"/>
                </a:lnTo>
                <a:lnTo>
                  <a:pt x="2426919" y="863790"/>
                </a:lnTo>
                <a:close/>
              </a:path>
              <a:path w="2426970" h="1158875">
                <a:moveTo>
                  <a:pt x="2426919" y="441248"/>
                </a:moveTo>
                <a:lnTo>
                  <a:pt x="2409672" y="399567"/>
                </a:lnTo>
                <a:lnTo>
                  <a:pt x="2368042" y="382295"/>
                </a:lnTo>
                <a:lnTo>
                  <a:pt x="58915" y="382041"/>
                </a:lnTo>
                <a:lnTo>
                  <a:pt x="35991" y="386664"/>
                </a:lnTo>
                <a:lnTo>
                  <a:pt x="17272" y="399300"/>
                </a:lnTo>
                <a:lnTo>
                  <a:pt x="4660" y="418033"/>
                </a:lnTo>
                <a:lnTo>
                  <a:pt x="25" y="440982"/>
                </a:lnTo>
                <a:lnTo>
                  <a:pt x="0" y="676757"/>
                </a:lnTo>
                <a:lnTo>
                  <a:pt x="4622" y="699706"/>
                </a:lnTo>
                <a:lnTo>
                  <a:pt x="17246" y="718439"/>
                </a:lnTo>
                <a:lnTo>
                  <a:pt x="35953" y="731075"/>
                </a:lnTo>
                <a:lnTo>
                  <a:pt x="58877" y="735711"/>
                </a:lnTo>
                <a:lnTo>
                  <a:pt x="2368004" y="735977"/>
                </a:lnTo>
                <a:lnTo>
                  <a:pt x="2390914" y="731354"/>
                </a:lnTo>
                <a:lnTo>
                  <a:pt x="2409634" y="718718"/>
                </a:lnTo>
                <a:lnTo>
                  <a:pt x="2422258" y="699985"/>
                </a:lnTo>
                <a:lnTo>
                  <a:pt x="2426893" y="677037"/>
                </a:lnTo>
                <a:lnTo>
                  <a:pt x="2426919" y="441248"/>
                </a:lnTo>
                <a:close/>
              </a:path>
              <a:path w="2426970" h="1158875">
                <a:moveTo>
                  <a:pt x="2426919" y="52476"/>
                </a:moveTo>
                <a:lnTo>
                  <a:pt x="2411653" y="15557"/>
                </a:lnTo>
                <a:lnTo>
                  <a:pt x="2374773" y="266"/>
                </a:lnTo>
                <a:lnTo>
                  <a:pt x="52171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0" y="260972"/>
                </a:lnTo>
                <a:lnTo>
                  <a:pt x="4102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46" y="313182"/>
                </a:lnTo>
                <a:lnTo>
                  <a:pt x="2374747" y="313448"/>
                </a:lnTo>
                <a:lnTo>
                  <a:pt x="2395042" y="309346"/>
                </a:lnTo>
                <a:lnTo>
                  <a:pt x="2411615" y="298170"/>
                </a:lnTo>
                <a:lnTo>
                  <a:pt x="2422791" y="281571"/>
                </a:lnTo>
                <a:lnTo>
                  <a:pt x="2426893" y="261251"/>
                </a:lnTo>
                <a:lnTo>
                  <a:pt x="2426919" y="5247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32007" y="1349559"/>
            <a:ext cx="101282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Real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life</a:t>
            </a:r>
            <a:endParaRPr sz="1500">
              <a:latin typeface="Calibri"/>
              <a:cs typeface="Calibri"/>
            </a:endParaRPr>
          </a:p>
          <a:p>
            <a:pPr marL="12700" marR="5080" algn="ctr">
              <a:lnSpc>
                <a:spcPts val="3340"/>
              </a:lnSpc>
            </a:pPr>
            <a:r>
              <a:rPr sz="1500" spc="-35" dirty="0">
                <a:latin typeface="Calibri"/>
                <a:cs typeface="Calibri"/>
              </a:rPr>
              <a:t>Mathematics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69966" y="1480301"/>
            <a:ext cx="858519" cy="833119"/>
            <a:chOff x="6269966" y="1480301"/>
            <a:chExt cx="858519" cy="833119"/>
          </a:xfrm>
        </p:grpSpPr>
        <p:sp>
          <p:nvSpPr>
            <p:cNvPr id="9" name="object 9"/>
            <p:cNvSpPr/>
            <p:nvPr/>
          </p:nvSpPr>
          <p:spPr>
            <a:xfrm>
              <a:off x="6869446" y="1484152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231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786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69446" y="1886436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231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86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73820" y="1885944"/>
              <a:ext cx="850265" cy="635"/>
            </a:xfrm>
            <a:custGeom>
              <a:avLst/>
              <a:gdLst/>
              <a:ahLst/>
              <a:cxnLst/>
              <a:rect l="l" t="t" r="r" b="b"/>
              <a:pathLst>
                <a:path w="850265" h="635">
                  <a:moveTo>
                    <a:pt x="0" y="0"/>
                  </a:moveTo>
                  <a:lnTo>
                    <a:pt x="424928" y="0"/>
                  </a:lnTo>
                  <a:lnTo>
                    <a:pt x="424928" y="491"/>
                  </a:lnTo>
                  <a:lnTo>
                    <a:pt x="849856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3473" y="2811294"/>
            <a:ext cx="6020435" cy="683895"/>
            <a:chOff x="353473" y="2811294"/>
            <a:chExt cx="6020435" cy="683895"/>
          </a:xfrm>
        </p:grpSpPr>
        <p:sp>
          <p:nvSpPr>
            <p:cNvPr id="13" name="object 13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9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4"/>
                  </a:lnTo>
                  <a:lnTo>
                    <a:pt x="8834" y="606470"/>
                  </a:lnTo>
                  <a:lnTo>
                    <a:pt x="32927" y="642242"/>
                  </a:lnTo>
                  <a:lnTo>
                    <a:pt x="68662" y="666360"/>
                  </a:lnTo>
                  <a:lnTo>
                    <a:pt x="112422" y="675204"/>
                  </a:lnTo>
                  <a:lnTo>
                    <a:pt x="5899229" y="675204"/>
                  </a:lnTo>
                  <a:lnTo>
                    <a:pt x="5942989" y="666360"/>
                  </a:lnTo>
                  <a:lnTo>
                    <a:pt x="5978724" y="642242"/>
                  </a:lnTo>
                  <a:lnTo>
                    <a:pt x="6002817" y="606470"/>
                  </a:lnTo>
                  <a:lnTo>
                    <a:pt x="6011652" y="562664"/>
                  </a:lnTo>
                  <a:lnTo>
                    <a:pt x="6011652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9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5386" y="2974585"/>
            <a:ext cx="56419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2: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presents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problem-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posing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prompt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5830" y="2661437"/>
            <a:ext cx="2392680" cy="1158875"/>
          </a:xfrm>
          <a:custGeom>
            <a:avLst/>
            <a:gdLst/>
            <a:ahLst/>
            <a:cxnLst/>
            <a:rect l="l" t="t" r="r" b="b"/>
            <a:pathLst>
              <a:path w="2392679" h="1158875">
                <a:moveTo>
                  <a:pt x="2392489" y="863777"/>
                </a:moveTo>
                <a:lnTo>
                  <a:pt x="2375255" y="822096"/>
                </a:lnTo>
                <a:lnTo>
                  <a:pt x="2333612" y="804824"/>
                </a:lnTo>
                <a:lnTo>
                  <a:pt x="58928" y="804570"/>
                </a:lnTo>
                <a:lnTo>
                  <a:pt x="36004" y="809193"/>
                </a:lnTo>
                <a:lnTo>
                  <a:pt x="17284" y="821829"/>
                </a:lnTo>
                <a:lnTo>
                  <a:pt x="4660" y="840562"/>
                </a:lnTo>
                <a:lnTo>
                  <a:pt x="38" y="863511"/>
                </a:lnTo>
                <a:lnTo>
                  <a:pt x="0" y="1099299"/>
                </a:lnTo>
                <a:lnTo>
                  <a:pt x="4635" y="1122235"/>
                </a:lnTo>
                <a:lnTo>
                  <a:pt x="17246" y="1140980"/>
                </a:lnTo>
                <a:lnTo>
                  <a:pt x="35966" y="1153617"/>
                </a:lnTo>
                <a:lnTo>
                  <a:pt x="58889" y="1158252"/>
                </a:lnTo>
                <a:lnTo>
                  <a:pt x="2333574" y="1158506"/>
                </a:lnTo>
                <a:lnTo>
                  <a:pt x="2356497" y="1153883"/>
                </a:lnTo>
                <a:lnTo>
                  <a:pt x="2375217" y="1141247"/>
                </a:lnTo>
                <a:lnTo>
                  <a:pt x="2387841" y="1122514"/>
                </a:lnTo>
                <a:lnTo>
                  <a:pt x="2392464" y="1099566"/>
                </a:lnTo>
                <a:lnTo>
                  <a:pt x="2392489" y="863777"/>
                </a:lnTo>
                <a:close/>
              </a:path>
              <a:path w="2392679" h="1158875">
                <a:moveTo>
                  <a:pt x="2392489" y="441248"/>
                </a:moveTo>
                <a:lnTo>
                  <a:pt x="2375255" y="399567"/>
                </a:lnTo>
                <a:lnTo>
                  <a:pt x="2333612" y="382295"/>
                </a:lnTo>
                <a:lnTo>
                  <a:pt x="58928" y="382041"/>
                </a:lnTo>
                <a:lnTo>
                  <a:pt x="36004" y="386664"/>
                </a:lnTo>
                <a:lnTo>
                  <a:pt x="17284" y="399300"/>
                </a:lnTo>
                <a:lnTo>
                  <a:pt x="4660" y="418033"/>
                </a:lnTo>
                <a:lnTo>
                  <a:pt x="38" y="440982"/>
                </a:lnTo>
                <a:lnTo>
                  <a:pt x="0" y="676757"/>
                </a:lnTo>
                <a:lnTo>
                  <a:pt x="4635" y="699706"/>
                </a:lnTo>
                <a:lnTo>
                  <a:pt x="17246" y="718451"/>
                </a:lnTo>
                <a:lnTo>
                  <a:pt x="35966" y="731088"/>
                </a:lnTo>
                <a:lnTo>
                  <a:pt x="58889" y="735711"/>
                </a:lnTo>
                <a:lnTo>
                  <a:pt x="2333574" y="735977"/>
                </a:lnTo>
                <a:lnTo>
                  <a:pt x="2356497" y="731342"/>
                </a:lnTo>
                <a:lnTo>
                  <a:pt x="2375217" y="718718"/>
                </a:lnTo>
                <a:lnTo>
                  <a:pt x="2387841" y="699985"/>
                </a:lnTo>
                <a:lnTo>
                  <a:pt x="2392464" y="677037"/>
                </a:lnTo>
                <a:lnTo>
                  <a:pt x="2392489" y="441248"/>
                </a:lnTo>
                <a:close/>
              </a:path>
              <a:path w="2392679" h="1158875">
                <a:moveTo>
                  <a:pt x="2392489" y="52463"/>
                </a:moveTo>
                <a:lnTo>
                  <a:pt x="2377224" y="15557"/>
                </a:lnTo>
                <a:lnTo>
                  <a:pt x="2340356" y="266"/>
                </a:lnTo>
                <a:lnTo>
                  <a:pt x="52184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12" y="260985"/>
                </a:lnTo>
                <a:lnTo>
                  <a:pt x="4102" y="281305"/>
                </a:lnTo>
                <a:lnTo>
                  <a:pt x="15278" y="297891"/>
                </a:lnTo>
                <a:lnTo>
                  <a:pt x="31851" y="309079"/>
                </a:lnTo>
                <a:lnTo>
                  <a:pt x="52146" y="313182"/>
                </a:lnTo>
                <a:lnTo>
                  <a:pt x="2340318" y="313448"/>
                </a:lnTo>
                <a:lnTo>
                  <a:pt x="2360612" y="309346"/>
                </a:lnTo>
                <a:lnTo>
                  <a:pt x="2377186" y="298157"/>
                </a:lnTo>
                <a:lnTo>
                  <a:pt x="2388374" y="281571"/>
                </a:lnTo>
                <a:lnTo>
                  <a:pt x="2392464" y="261251"/>
                </a:lnTo>
                <a:lnTo>
                  <a:pt x="2392489" y="52463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72743" y="2684583"/>
            <a:ext cx="70167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Quantity</a:t>
            </a:r>
            <a:endParaRPr sz="1500">
              <a:latin typeface="Calibri"/>
              <a:cs typeface="Calibri"/>
            </a:endParaRPr>
          </a:p>
          <a:p>
            <a:pPr marL="130175" marR="5080" indent="-118110">
              <a:lnSpc>
                <a:spcPts val="3340"/>
              </a:lnSpc>
            </a:pPr>
            <a:r>
              <a:rPr sz="1500" spc="-30" dirty="0">
                <a:latin typeface="Calibri"/>
                <a:cs typeface="Calibri"/>
              </a:rPr>
              <a:t>Difficulty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84200" y="2814182"/>
            <a:ext cx="846455" cy="833119"/>
            <a:chOff x="6284200" y="2814182"/>
            <a:chExt cx="846455" cy="833119"/>
          </a:xfrm>
        </p:grpSpPr>
        <p:sp>
          <p:nvSpPr>
            <p:cNvPr id="19" name="object 19"/>
            <p:cNvSpPr/>
            <p:nvPr/>
          </p:nvSpPr>
          <p:spPr>
            <a:xfrm>
              <a:off x="6871718" y="2818033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136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683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71718" y="3220317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36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68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88054" y="3219825"/>
              <a:ext cx="838200" cy="635"/>
            </a:xfrm>
            <a:custGeom>
              <a:avLst/>
              <a:gdLst/>
              <a:ahLst/>
              <a:cxnLst/>
              <a:rect l="l" t="t" r="r" b="b"/>
              <a:pathLst>
                <a:path w="838200" h="635">
                  <a:moveTo>
                    <a:pt x="0" y="0"/>
                  </a:moveTo>
                  <a:lnTo>
                    <a:pt x="418900" y="0"/>
                  </a:lnTo>
                  <a:lnTo>
                    <a:pt x="418900" y="491"/>
                  </a:lnTo>
                  <a:lnTo>
                    <a:pt x="837799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39254" y="4010795"/>
            <a:ext cx="6020435" cy="683895"/>
            <a:chOff x="339254" y="4010795"/>
            <a:chExt cx="6020435" cy="683895"/>
          </a:xfrm>
        </p:grpSpPr>
        <p:sp>
          <p:nvSpPr>
            <p:cNvPr id="23" name="object 23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30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30" y="675205"/>
                  </a:lnTo>
                  <a:lnTo>
                    <a:pt x="5942990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2" y="562665"/>
                  </a:lnTo>
                  <a:lnTo>
                    <a:pt x="6011652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90" y="8843"/>
                  </a:lnTo>
                  <a:lnTo>
                    <a:pt x="589923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61167" y="4175497"/>
            <a:ext cx="33991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pose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21804" y="3995381"/>
            <a:ext cx="2477770" cy="751840"/>
          </a:xfrm>
          <a:custGeom>
            <a:avLst/>
            <a:gdLst/>
            <a:ahLst/>
            <a:cxnLst/>
            <a:rect l="l" t="t" r="r" b="b"/>
            <a:pathLst>
              <a:path w="2477770" h="751839">
                <a:moveTo>
                  <a:pt x="2477630" y="52476"/>
                </a:moveTo>
                <a:lnTo>
                  <a:pt x="2462365" y="15570"/>
                </a:lnTo>
                <a:lnTo>
                  <a:pt x="2425496" y="279"/>
                </a:lnTo>
                <a:lnTo>
                  <a:pt x="52171" y="0"/>
                </a:lnTo>
                <a:lnTo>
                  <a:pt x="31877" y="4102"/>
                </a:lnTo>
                <a:lnTo>
                  <a:pt x="15290" y="15290"/>
                </a:lnTo>
                <a:lnTo>
                  <a:pt x="4114" y="31877"/>
                </a:lnTo>
                <a:lnTo>
                  <a:pt x="25" y="52197"/>
                </a:lnTo>
                <a:lnTo>
                  <a:pt x="0" y="260985"/>
                </a:lnTo>
                <a:lnTo>
                  <a:pt x="4089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33" y="313182"/>
                </a:lnTo>
                <a:lnTo>
                  <a:pt x="2425458" y="313448"/>
                </a:lnTo>
                <a:lnTo>
                  <a:pt x="2445766" y="309359"/>
                </a:lnTo>
                <a:lnTo>
                  <a:pt x="2462339" y="298170"/>
                </a:lnTo>
                <a:lnTo>
                  <a:pt x="2473515" y="281584"/>
                </a:lnTo>
                <a:lnTo>
                  <a:pt x="2477617" y="261264"/>
                </a:lnTo>
                <a:lnTo>
                  <a:pt x="2477630" y="52476"/>
                </a:lnTo>
                <a:close/>
              </a:path>
              <a:path w="2477770" h="751839">
                <a:moveTo>
                  <a:pt x="2477643" y="456806"/>
                </a:moveTo>
                <a:lnTo>
                  <a:pt x="2460396" y="415124"/>
                </a:lnTo>
                <a:lnTo>
                  <a:pt x="2418753" y="397852"/>
                </a:lnTo>
                <a:lnTo>
                  <a:pt x="58915" y="397586"/>
                </a:lnTo>
                <a:lnTo>
                  <a:pt x="35991" y="402209"/>
                </a:lnTo>
                <a:lnTo>
                  <a:pt x="17272" y="414845"/>
                </a:lnTo>
                <a:lnTo>
                  <a:pt x="4648" y="433578"/>
                </a:lnTo>
                <a:lnTo>
                  <a:pt x="25" y="456526"/>
                </a:lnTo>
                <a:lnTo>
                  <a:pt x="0" y="692302"/>
                </a:lnTo>
                <a:lnTo>
                  <a:pt x="4622" y="715251"/>
                </a:lnTo>
                <a:lnTo>
                  <a:pt x="17233" y="733996"/>
                </a:lnTo>
                <a:lnTo>
                  <a:pt x="35953" y="746633"/>
                </a:lnTo>
                <a:lnTo>
                  <a:pt x="58877" y="751255"/>
                </a:lnTo>
                <a:lnTo>
                  <a:pt x="2418715" y="751535"/>
                </a:lnTo>
                <a:lnTo>
                  <a:pt x="2441638" y="746899"/>
                </a:lnTo>
                <a:lnTo>
                  <a:pt x="2460358" y="734275"/>
                </a:lnTo>
                <a:lnTo>
                  <a:pt x="2472982" y="715530"/>
                </a:lnTo>
                <a:lnTo>
                  <a:pt x="2477605" y="692594"/>
                </a:lnTo>
                <a:lnTo>
                  <a:pt x="2477643" y="45680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863645" y="4019606"/>
            <a:ext cx="99631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Independent</a:t>
            </a:r>
            <a:endParaRPr sz="15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490"/>
              </a:spcBef>
            </a:pPr>
            <a:r>
              <a:rPr sz="1500" spc="-20" dirty="0">
                <a:latin typeface="Calibri"/>
                <a:cs typeface="Calibri"/>
              </a:rPr>
              <a:t>Small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Group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351180" y="4148129"/>
            <a:ext cx="775335" cy="426084"/>
            <a:chOff x="6351180" y="4148129"/>
            <a:chExt cx="775335" cy="426084"/>
          </a:xfrm>
        </p:grpSpPr>
        <p:sp>
          <p:nvSpPr>
            <p:cNvPr id="29" name="object 29"/>
            <p:cNvSpPr/>
            <p:nvPr/>
          </p:nvSpPr>
          <p:spPr>
            <a:xfrm>
              <a:off x="6867754" y="4151980"/>
              <a:ext cx="254635" cy="418465"/>
            </a:xfrm>
            <a:custGeom>
              <a:avLst/>
              <a:gdLst/>
              <a:ahLst/>
              <a:cxnLst/>
              <a:rect l="l" t="t" r="r" b="b"/>
              <a:pathLst>
                <a:path w="254634" h="418464">
                  <a:moveTo>
                    <a:pt x="254064" y="0"/>
                  </a:moveTo>
                  <a:lnTo>
                    <a:pt x="0" y="0"/>
                  </a:lnTo>
                  <a:lnTo>
                    <a:pt x="0" y="417877"/>
                  </a:lnTo>
                  <a:lnTo>
                    <a:pt x="254423" y="41787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5034" y="4352526"/>
              <a:ext cx="524510" cy="15240"/>
            </a:xfrm>
            <a:custGeom>
              <a:avLst/>
              <a:gdLst/>
              <a:ahLst/>
              <a:cxnLst/>
              <a:rect l="l" t="t" r="r" b="b"/>
              <a:pathLst>
                <a:path w="524509" h="15239">
                  <a:moveTo>
                    <a:pt x="0" y="0"/>
                  </a:moveTo>
                  <a:lnTo>
                    <a:pt x="524046" y="1474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53474" y="5210298"/>
            <a:ext cx="6020435" cy="683895"/>
            <a:chOff x="353474" y="5210298"/>
            <a:chExt cx="6020435" cy="683895"/>
          </a:xfrm>
        </p:grpSpPr>
        <p:sp>
          <p:nvSpPr>
            <p:cNvPr id="32" name="object 32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5387" y="5376409"/>
            <a:ext cx="56572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Teacher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handle posed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60986" y="4990919"/>
            <a:ext cx="3338829" cy="1578610"/>
            <a:chOff x="6260986" y="4990919"/>
            <a:chExt cx="3338829" cy="1578610"/>
          </a:xfrm>
        </p:grpSpPr>
        <p:sp>
          <p:nvSpPr>
            <p:cNvPr id="36" name="object 36"/>
            <p:cNvSpPr/>
            <p:nvPr/>
          </p:nvSpPr>
          <p:spPr>
            <a:xfrm>
              <a:off x="7129907" y="4990922"/>
              <a:ext cx="2470150" cy="1171575"/>
            </a:xfrm>
            <a:custGeom>
              <a:avLst/>
              <a:gdLst/>
              <a:ahLst/>
              <a:cxnLst/>
              <a:rect l="l" t="t" r="r" b="b"/>
              <a:pathLst>
                <a:path w="2470150" h="1171575">
                  <a:moveTo>
                    <a:pt x="2469629" y="876503"/>
                  </a:moveTo>
                  <a:lnTo>
                    <a:pt x="2452395" y="834821"/>
                  </a:lnTo>
                  <a:lnTo>
                    <a:pt x="2410752" y="817549"/>
                  </a:lnTo>
                  <a:lnTo>
                    <a:pt x="58915" y="817283"/>
                  </a:lnTo>
                  <a:lnTo>
                    <a:pt x="36004" y="821905"/>
                  </a:lnTo>
                  <a:lnTo>
                    <a:pt x="17284" y="834542"/>
                  </a:lnTo>
                  <a:lnTo>
                    <a:pt x="4660" y="853274"/>
                  </a:lnTo>
                  <a:lnTo>
                    <a:pt x="25" y="876223"/>
                  </a:lnTo>
                  <a:lnTo>
                    <a:pt x="0" y="1111999"/>
                  </a:lnTo>
                  <a:lnTo>
                    <a:pt x="4622" y="1134948"/>
                  </a:lnTo>
                  <a:lnTo>
                    <a:pt x="17246" y="1153693"/>
                  </a:lnTo>
                  <a:lnTo>
                    <a:pt x="35953" y="1166317"/>
                  </a:lnTo>
                  <a:lnTo>
                    <a:pt x="58877" y="1170952"/>
                  </a:lnTo>
                  <a:lnTo>
                    <a:pt x="2410714" y="1171232"/>
                  </a:lnTo>
                  <a:lnTo>
                    <a:pt x="2433637" y="1166596"/>
                  </a:lnTo>
                  <a:lnTo>
                    <a:pt x="2452357" y="1153960"/>
                  </a:lnTo>
                  <a:lnTo>
                    <a:pt x="2464981" y="1135227"/>
                  </a:lnTo>
                  <a:lnTo>
                    <a:pt x="2469604" y="1112291"/>
                  </a:lnTo>
                  <a:lnTo>
                    <a:pt x="2469629" y="876503"/>
                  </a:lnTo>
                  <a:close/>
                </a:path>
                <a:path w="2470150" h="1171575">
                  <a:moveTo>
                    <a:pt x="2469629" y="453974"/>
                  </a:moveTo>
                  <a:lnTo>
                    <a:pt x="2452395" y="412292"/>
                  </a:lnTo>
                  <a:lnTo>
                    <a:pt x="2410752" y="395020"/>
                  </a:lnTo>
                  <a:lnTo>
                    <a:pt x="58915" y="394754"/>
                  </a:lnTo>
                  <a:lnTo>
                    <a:pt x="36004" y="399376"/>
                  </a:lnTo>
                  <a:lnTo>
                    <a:pt x="17284" y="412013"/>
                  </a:lnTo>
                  <a:lnTo>
                    <a:pt x="4660" y="430745"/>
                  </a:lnTo>
                  <a:lnTo>
                    <a:pt x="25" y="453694"/>
                  </a:lnTo>
                  <a:lnTo>
                    <a:pt x="0" y="689470"/>
                  </a:lnTo>
                  <a:lnTo>
                    <a:pt x="4622" y="712419"/>
                  </a:lnTo>
                  <a:lnTo>
                    <a:pt x="17246" y="731151"/>
                  </a:lnTo>
                  <a:lnTo>
                    <a:pt x="35953" y="743788"/>
                  </a:lnTo>
                  <a:lnTo>
                    <a:pt x="58877" y="748423"/>
                  </a:lnTo>
                  <a:lnTo>
                    <a:pt x="2410714" y="748690"/>
                  </a:lnTo>
                  <a:lnTo>
                    <a:pt x="2433637" y="744067"/>
                  </a:lnTo>
                  <a:lnTo>
                    <a:pt x="2452357" y="731431"/>
                  </a:lnTo>
                  <a:lnTo>
                    <a:pt x="2464981" y="712698"/>
                  </a:lnTo>
                  <a:lnTo>
                    <a:pt x="2469604" y="689749"/>
                  </a:lnTo>
                  <a:lnTo>
                    <a:pt x="2469629" y="453974"/>
                  </a:lnTo>
                  <a:close/>
                </a:path>
                <a:path w="2470150" h="1171575">
                  <a:moveTo>
                    <a:pt x="2469629" y="52476"/>
                  </a:moveTo>
                  <a:lnTo>
                    <a:pt x="2454364" y="15570"/>
                  </a:lnTo>
                  <a:lnTo>
                    <a:pt x="2417495" y="279"/>
                  </a:lnTo>
                  <a:lnTo>
                    <a:pt x="52171" y="0"/>
                  </a:lnTo>
                  <a:lnTo>
                    <a:pt x="31877" y="4102"/>
                  </a:lnTo>
                  <a:lnTo>
                    <a:pt x="15303" y="15290"/>
                  </a:lnTo>
                  <a:lnTo>
                    <a:pt x="4127" y="31877"/>
                  </a:lnTo>
                  <a:lnTo>
                    <a:pt x="25" y="52197"/>
                  </a:lnTo>
                  <a:lnTo>
                    <a:pt x="0" y="260985"/>
                  </a:lnTo>
                  <a:lnTo>
                    <a:pt x="4102" y="281292"/>
                  </a:lnTo>
                  <a:lnTo>
                    <a:pt x="15265" y="297891"/>
                  </a:lnTo>
                  <a:lnTo>
                    <a:pt x="31838" y="309079"/>
                  </a:lnTo>
                  <a:lnTo>
                    <a:pt x="52146" y="313182"/>
                  </a:lnTo>
                  <a:lnTo>
                    <a:pt x="2417457" y="313448"/>
                  </a:lnTo>
                  <a:lnTo>
                    <a:pt x="2437752" y="309359"/>
                  </a:lnTo>
                  <a:lnTo>
                    <a:pt x="2454325" y="298170"/>
                  </a:lnTo>
                  <a:lnTo>
                    <a:pt x="2465514" y="281584"/>
                  </a:lnTo>
                  <a:lnTo>
                    <a:pt x="2469604" y="261264"/>
                  </a:lnTo>
                  <a:lnTo>
                    <a:pt x="2469629" y="5247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75730" y="5147522"/>
              <a:ext cx="255270" cy="415290"/>
            </a:xfrm>
            <a:custGeom>
              <a:avLst/>
              <a:gdLst/>
              <a:ahLst/>
              <a:cxnLst/>
              <a:rect l="l" t="t" r="r" b="b"/>
              <a:pathLst>
                <a:path w="255270" h="415289">
                  <a:moveTo>
                    <a:pt x="254198" y="0"/>
                  </a:moveTo>
                  <a:lnTo>
                    <a:pt x="0" y="0"/>
                  </a:lnTo>
                  <a:lnTo>
                    <a:pt x="0" y="415037"/>
                  </a:lnTo>
                  <a:lnTo>
                    <a:pt x="254763" y="41503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75730" y="5562515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98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6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65114" y="5562024"/>
              <a:ext cx="864869" cy="635"/>
            </a:xfrm>
            <a:custGeom>
              <a:avLst/>
              <a:gdLst/>
              <a:ahLst/>
              <a:cxnLst/>
              <a:rect l="l" t="t" r="r" b="b"/>
              <a:pathLst>
                <a:path w="864870" h="635">
                  <a:moveTo>
                    <a:pt x="0" y="0"/>
                  </a:moveTo>
                  <a:lnTo>
                    <a:pt x="432407" y="0"/>
                  </a:lnTo>
                  <a:lnTo>
                    <a:pt x="432407" y="491"/>
                  </a:lnTo>
                  <a:lnTo>
                    <a:pt x="864814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29972" y="6215192"/>
              <a:ext cx="2470150" cy="354330"/>
            </a:xfrm>
            <a:custGeom>
              <a:avLst/>
              <a:gdLst/>
              <a:ahLst/>
              <a:cxnLst/>
              <a:rect l="l" t="t" r="r" b="b"/>
              <a:pathLst>
                <a:path w="2470150" h="354329">
                  <a:moveTo>
                    <a:pt x="58949" y="0"/>
                  </a:moveTo>
                  <a:lnTo>
                    <a:pt x="17295" y="17263"/>
                  </a:lnTo>
                  <a:lnTo>
                    <a:pt x="36" y="58954"/>
                  </a:lnTo>
                  <a:lnTo>
                    <a:pt x="0" y="294812"/>
                  </a:lnTo>
                  <a:lnTo>
                    <a:pt x="4625" y="317764"/>
                  </a:lnTo>
                  <a:lnTo>
                    <a:pt x="17245" y="336509"/>
                  </a:lnTo>
                  <a:lnTo>
                    <a:pt x="35967" y="349148"/>
                  </a:lnTo>
                  <a:lnTo>
                    <a:pt x="58894" y="353785"/>
                  </a:lnTo>
                  <a:lnTo>
                    <a:pt x="2410645" y="354154"/>
                  </a:lnTo>
                  <a:lnTo>
                    <a:pt x="2433573" y="349524"/>
                  </a:lnTo>
                  <a:lnTo>
                    <a:pt x="2452299" y="336891"/>
                  </a:lnTo>
                  <a:lnTo>
                    <a:pt x="2464925" y="318150"/>
                  </a:lnTo>
                  <a:lnTo>
                    <a:pt x="2469558" y="295199"/>
                  </a:lnTo>
                  <a:lnTo>
                    <a:pt x="2469595" y="59342"/>
                  </a:lnTo>
                  <a:lnTo>
                    <a:pt x="2464969" y="36389"/>
                  </a:lnTo>
                  <a:lnTo>
                    <a:pt x="2452349" y="17645"/>
                  </a:lnTo>
                  <a:lnTo>
                    <a:pt x="2433627" y="5005"/>
                  </a:lnTo>
                  <a:lnTo>
                    <a:pt x="2410700" y="368"/>
                  </a:lnTo>
                  <a:lnTo>
                    <a:pt x="58949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85614" y="5016303"/>
            <a:ext cx="760730" cy="150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Analyze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65"/>
              </a:spcBef>
            </a:pPr>
            <a:r>
              <a:rPr sz="1500" spc="-10" dirty="0">
                <a:latin typeface="Calibri"/>
                <a:cs typeface="Calibri"/>
              </a:rPr>
              <a:t>Select</a:t>
            </a:r>
            <a:endParaRPr sz="1500">
              <a:latin typeface="Calibri"/>
              <a:cs typeface="Calibri"/>
            </a:endParaRPr>
          </a:p>
          <a:p>
            <a:pPr marL="12065" marR="5080" algn="ctr">
              <a:lnSpc>
                <a:spcPct val="178700"/>
              </a:lnSpc>
              <a:spcBef>
                <a:spcPts val="120"/>
              </a:spcBef>
            </a:pPr>
            <a:r>
              <a:rPr sz="1500" spc="-30" dirty="0">
                <a:latin typeface="Calibri"/>
                <a:cs typeface="Calibri"/>
              </a:rPr>
              <a:t>Sequence </a:t>
            </a:r>
            <a:r>
              <a:rPr sz="1500" spc="-10" dirty="0">
                <a:latin typeface="Calibri"/>
                <a:cs typeface="Calibri"/>
              </a:rPr>
              <a:t>Solve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875821" y="5985047"/>
            <a:ext cx="255270" cy="407034"/>
          </a:xfrm>
          <a:custGeom>
            <a:avLst/>
            <a:gdLst/>
            <a:ahLst/>
            <a:cxnLst/>
            <a:rect l="l" t="t" r="r" b="b"/>
            <a:pathLst>
              <a:path w="255270" h="407035">
                <a:moveTo>
                  <a:pt x="254106" y="0"/>
                </a:moveTo>
                <a:lnTo>
                  <a:pt x="0" y="0"/>
                </a:lnTo>
                <a:lnTo>
                  <a:pt x="0" y="406982"/>
                </a:lnTo>
                <a:lnTo>
                  <a:pt x="254747" y="406982"/>
                </a:lnTo>
              </a:path>
            </a:pathLst>
          </a:custGeom>
          <a:ln w="7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 descr="$PPTXTitle"/>
          <p:cNvSpPr txBox="1">
            <a:spLocks noGrp="1"/>
          </p:cNvSpPr>
          <p:nvPr>
            <p:ph type="title"/>
          </p:nvPr>
        </p:nvSpPr>
        <p:spPr>
          <a:xfrm>
            <a:off x="2478885" y="1025271"/>
            <a:ext cx="403669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0" dirty="0">
                <a:solidFill>
                  <a:srgbClr val="000000"/>
                </a:solidFill>
                <a:latin typeface="Times New Roman"/>
                <a:cs typeface="Times New Roman"/>
              </a:rPr>
              <a:t>P-PBL</a:t>
            </a:r>
            <a:r>
              <a:rPr sz="2900" b="0" spc="-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b="0" dirty="0">
                <a:solidFill>
                  <a:srgbClr val="000000"/>
                </a:solidFill>
                <a:latin typeface="Times New Roman"/>
                <a:cs typeface="Times New Roman"/>
              </a:rPr>
              <a:t>Instructional</a:t>
            </a:r>
            <a:r>
              <a:rPr sz="29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Model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32058" y="6145026"/>
            <a:ext cx="104648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Tahoma"/>
                <a:cs typeface="Tahoma"/>
              </a:rPr>
              <a:t>Cai,</a:t>
            </a:r>
            <a:r>
              <a:rPr sz="1900" spc="60" dirty="0">
                <a:latin typeface="Tahoma"/>
                <a:cs typeface="Tahoma"/>
              </a:rPr>
              <a:t> </a:t>
            </a:r>
            <a:r>
              <a:rPr sz="1900" spc="-20" dirty="0">
                <a:latin typeface="Tahoma"/>
                <a:cs typeface="Tahoma"/>
              </a:rPr>
              <a:t>2022</a:t>
            </a:r>
            <a:endParaRPr sz="19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474" y="1530422"/>
            <a:ext cx="6020435" cy="683895"/>
            <a:chOff x="353474" y="1530422"/>
            <a:chExt cx="6020435" cy="683895"/>
          </a:xfrm>
        </p:grpSpPr>
        <p:sp>
          <p:nvSpPr>
            <p:cNvPr id="3" name="object 3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5387" y="1694425"/>
            <a:ext cx="40430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presents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situation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3658" y="1327556"/>
            <a:ext cx="2426970" cy="1158875"/>
          </a:xfrm>
          <a:custGeom>
            <a:avLst/>
            <a:gdLst/>
            <a:ahLst/>
            <a:cxnLst/>
            <a:rect l="l" t="t" r="r" b="b"/>
            <a:pathLst>
              <a:path w="2426970" h="1158875">
                <a:moveTo>
                  <a:pt x="2426919" y="863790"/>
                </a:moveTo>
                <a:lnTo>
                  <a:pt x="2409672" y="822096"/>
                </a:lnTo>
                <a:lnTo>
                  <a:pt x="2368042" y="804837"/>
                </a:lnTo>
                <a:lnTo>
                  <a:pt x="58915" y="804570"/>
                </a:lnTo>
                <a:lnTo>
                  <a:pt x="35991" y="809193"/>
                </a:lnTo>
                <a:lnTo>
                  <a:pt x="17272" y="821829"/>
                </a:lnTo>
                <a:lnTo>
                  <a:pt x="4660" y="840562"/>
                </a:lnTo>
                <a:lnTo>
                  <a:pt x="25" y="863511"/>
                </a:lnTo>
                <a:lnTo>
                  <a:pt x="0" y="1099286"/>
                </a:lnTo>
                <a:lnTo>
                  <a:pt x="4622" y="1122235"/>
                </a:lnTo>
                <a:lnTo>
                  <a:pt x="17246" y="1140980"/>
                </a:lnTo>
                <a:lnTo>
                  <a:pt x="35953" y="1153604"/>
                </a:lnTo>
                <a:lnTo>
                  <a:pt x="58877" y="1158240"/>
                </a:lnTo>
                <a:lnTo>
                  <a:pt x="2368004" y="1158506"/>
                </a:lnTo>
                <a:lnTo>
                  <a:pt x="2390914" y="1153883"/>
                </a:lnTo>
                <a:lnTo>
                  <a:pt x="2409634" y="1141247"/>
                </a:lnTo>
                <a:lnTo>
                  <a:pt x="2422258" y="1122514"/>
                </a:lnTo>
                <a:lnTo>
                  <a:pt x="2426893" y="1099566"/>
                </a:lnTo>
                <a:lnTo>
                  <a:pt x="2426919" y="863790"/>
                </a:lnTo>
                <a:close/>
              </a:path>
              <a:path w="2426970" h="1158875">
                <a:moveTo>
                  <a:pt x="2426919" y="441248"/>
                </a:moveTo>
                <a:lnTo>
                  <a:pt x="2409672" y="399567"/>
                </a:lnTo>
                <a:lnTo>
                  <a:pt x="2368042" y="382295"/>
                </a:lnTo>
                <a:lnTo>
                  <a:pt x="58915" y="382041"/>
                </a:lnTo>
                <a:lnTo>
                  <a:pt x="35991" y="386664"/>
                </a:lnTo>
                <a:lnTo>
                  <a:pt x="17272" y="399300"/>
                </a:lnTo>
                <a:lnTo>
                  <a:pt x="4660" y="418033"/>
                </a:lnTo>
                <a:lnTo>
                  <a:pt x="25" y="440982"/>
                </a:lnTo>
                <a:lnTo>
                  <a:pt x="0" y="676757"/>
                </a:lnTo>
                <a:lnTo>
                  <a:pt x="4622" y="699706"/>
                </a:lnTo>
                <a:lnTo>
                  <a:pt x="17246" y="718439"/>
                </a:lnTo>
                <a:lnTo>
                  <a:pt x="35953" y="731075"/>
                </a:lnTo>
                <a:lnTo>
                  <a:pt x="58877" y="735711"/>
                </a:lnTo>
                <a:lnTo>
                  <a:pt x="2368004" y="735977"/>
                </a:lnTo>
                <a:lnTo>
                  <a:pt x="2390914" y="731354"/>
                </a:lnTo>
                <a:lnTo>
                  <a:pt x="2409634" y="718718"/>
                </a:lnTo>
                <a:lnTo>
                  <a:pt x="2422258" y="699985"/>
                </a:lnTo>
                <a:lnTo>
                  <a:pt x="2426893" y="677037"/>
                </a:lnTo>
                <a:lnTo>
                  <a:pt x="2426919" y="441248"/>
                </a:lnTo>
                <a:close/>
              </a:path>
              <a:path w="2426970" h="1158875">
                <a:moveTo>
                  <a:pt x="2426919" y="52476"/>
                </a:moveTo>
                <a:lnTo>
                  <a:pt x="2411653" y="15557"/>
                </a:lnTo>
                <a:lnTo>
                  <a:pt x="2374773" y="266"/>
                </a:lnTo>
                <a:lnTo>
                  <a:pt x="52171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0" y="260972"/>
                </a:lnTo>
                <a:lnTo>
                  <a:pt x="4102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46" y="313182"/>
                </a:lnTo>
                <a:lnTo>
                  <a:pt x="2374747" y="313448"/>
                </a:lnTo>
                <a:lnTo>
                  <a:pt x="2395042" y="309346"/>
                </a:lnTo>
                <a:lnTo>
                  <a:pt x="2411615" y="298170"/>
                </a:lnTo>
                <a:lnTo>
                  <a:pt x="2422791" y="281571"/>
                </a:lnTo>
                <a:lnTo>
                  <a:pt x="2426893" y="261251"/>
                </a:lnTo>
                <a:lnTo>
                  <a:pt x="2426919" y="5247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32007" y="1349559"/>
            <a:ext cx="101282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Real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life</a:t>
            </a:r>
            <a:endParaRPr sz="1500">
              <a:latin typeface="Calibri"/>
              <a:cs typeface="Calibri"/>
            </a:endParaRPr>
          </a:p>
          <a:p>
            <a:pPr marL="12700" marR="5080" algn="ctr">
              <a:lnSpc>
                <a:spcPts val="3340"/>
              </a:lnSpc>
            </a:pPr>
            <a:r>
              <a:rPr sz="1500" spc="-35" dirty="0">
                <a:latin typeface="Calibri"/>
                <a:cs typeface="Calibri"/>
              </a:rPr>
              <a:t>Mathematics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69966" y="1480301"/>
            <a:ext cx="858519" cy="833119"/>
            <a:chOff x="6269966" y="1480301"/>
            <a:chExt cx="858519" cy="833119"/>
          </a:xfrm>
        </p:grpSpPr>
        <p:sp>
          <p:nvSpPr>
            <p:cNvPr id="9" name="object 9"/>
            <p:cNvSpPr/>
            <p:nvPr/>
          </p:nvSpPr>
          <p:spPr>
            <a:xfrm>
              <a:off x="6869446" y="1484152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231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786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69446" y="1886436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231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86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73820" y="1885944"/>
              <a:ext cx="850265" cy="635"/>
            </a:xfrm>
            <a:custGeom>
              <a:avLst/>
              <a:gdLst/>
              <a:ahLst/>
              <a:cxnLst/>
              <a:rect l="l" t="t" r="r" b="b"/>
              <a:pathLst>
                <a:path w="850265" h="635">
                  <a:moveTo>
                    <a:pt x="0" y="0"/>
                  </a:moveTo>
                  <a:lnTo>
                    <a:pt x="424928" y="0"/>
                  </a:lnTo>
                  <a:lnTo>
                    <a:pt x="424928" y="491"/>
                  </a:lnTo>
                  <a:lnTo>
                    <a:pt x="849856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3473" y="2811294"/>
            <a:ext cx="6020435" cy="683895"/>
            <a:chOff x="353473" y="2811294"/>
            <a:chExt cx="6020435" cy="683895"/>
          </a:xfrm>
        </p:grpSpPr>
        <p:sp>
          <p:nvSpPr>
            <p:cNvPr id="13" name="object 13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9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4"/>
                  </a:lnTo>
                  <a:lnTo>
                    <a:pt x="8834" y="606470"/>
                  </a:lnTo>
                  <a:lnTo>
                    <a:pt x="32927" y="642242"/>
                  </a:lnTo>
                  <a:lnTo>
                    <a:pt x="68662" y="666360"/>
                  </a:lnTo>
                  <a:lnTo>
                    <a:pt x="112422" y="675204"/>
                  </a:lnTo>
                  <a:lnTo>
                    <a:pt x="5899229" y="675204"/>
                  </a:lnTo>
                  <a:lnTo>
                    <a:pt x="5942989" y="666360"/>
                  </a:lnTo>
                  <a:lnTo>
                    <a:pt x="5978724" y="642242"/>
                  </a:lnTo>
                  <a:lnTo>
                    <a:pt x="6002817" y="606470"/>
                  </a:lnTo>
                  <a:lnTo>
                    <a:pt x="6011652" y="562664"/>
                  </a:lnTo>
                  <a:lnTo>
                    <a:pt x="6011652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9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5386" y="2974585"/>
            <a:ext cx="56419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2: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presents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problem-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posing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prompt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5830" y="2661437"/>
            <a:ext cx="2392680" cy="1158875"/>
          </a:xfrm>
          <a:custGeom>
            <a:avLst/>
            <a:gdLst/>
            <a:ahLst/>
            <a:cxnLst/>
            <a:rect l="l" t="t" r="r" b="b"/>
            <a:pathLst>
              <a:path w="2392679" h="1158875">
                <a:moveTo>
                  <a:pt x="2392489" y="863777"/>
                </a:moveTo>
                <a:lnTo>
                  <a:pt x="2375255" y="822096"/>
                </a:lnTo>
                <a:lnTo>
                  <a:pt x="2333612" y="804824"/>
                </a:lnTo>
                <a:lnTo>
                  <a:pt x="58928" y="804570"/>
                </a:lnTo>
                <a:lnTo>
                  <a:pt x="36004" y="809193"/>
                </a:lnTo>
                <a:lnTo>
                  <a:pt x="17284" y="821829"/>
                </a:lnTo>
                <a:lnTo>
                  <a:pt x="4660" y="840562"/>
                </a:lnTo>
                <a:lnTo>
                  <a:pt x="38" y="863511"/>
                </a:lnTo>
                <a:lnTo>
                  <a:pt x="0" y="1099299"/>
                </a:lnTo>
                <a:lnTo>
                  <a:pt x="4635" y="1122235"/>
                </a:lnTo>
                <a:lnTo>
                  <a:pt x="17246" y="1140980"/>
                </a:lnTo>
                <a:lnTo>
                  <a:pt x="35966" y="1153617"/>
                </a:lnTo>
                <a:lnTo>
                  <a:pt x="58889" y="1158252"/>
                </a:lnTo>
                <a:lnTo>
                  <a:pt x="2333574" y="1158506"/>
                </a:lnTo>
                <a:lnTo>
                  <a:pt x="2356497" y="1153883"/>
                </a:lnTo>
                <a:lnTo>
                  <a:pt x="2375217" y="1141247"/>
                </a:lnTo>
                <a:lnTo>
                  <a:pt x="2387841" y="1122514"/>
                </a:lnTo>
                <a:lnTo>
                  <a:pt x="2392464" y="1099566"/>
                </a:lnTo>
                <a:lnTo>
                  <a:pt x="2392489" y="863777"/>
                </a:lnTo>
                <a:close/>
              </a:path>
              <a:path w="2392679" h="1158875">
                <a:moveTo>
                  <a:pt x="2392489" y="441248"/>
                </a:moveTo>
                <a:lnTo>
                  <a:pt x="2375255" y="399567"/>
                </a:lnTo>
                <a:lnTo>
                  <a:pt x="2333612" y="382295"/>
                </a:lnTo>
                <a:lnTo>
                  <a:pt x="58928" y="382041"/>
                </a:lnTo>
                <a:lnTo>
                  <a:pt x="36004" y="386664"/>
                </a:lnTo>
                <a:lnTo>
                  <a:pt x="17284" y="399300"/>
                </a:lnTo>
                <a:lnTo>
                  <a:pt x="4660" y="418033"/>
                </a:lnTo>
                <a:lnTo>
                  <a:pt x="38" y="440982"/>
                </a:lnTo>
                <a:lnTo>
                  <a:pt x="0" y="676757"/>
                </a:lnTo>
                <a:lnTo>
                  <a:pt x="4635" y="699706"/>
                </a:lnTo>
                <a:lnTo>
                  <a:pt x="17246" y="718451"/>
                </a:lnTo>
                <a:lnTo>
                  <a:pt x="35966" y="731088"/>
                </a:lnTo>
                <a:lnTo>
                  <a:pt x="58889" y="735711"/>
                </a:lnTo>
                <a:lnTo>
                  <a:pt x="2333574" y="735977"/>
                </a:lnTo>
                <a:lnTo>
                  <a:pt x="2356497" y="731342"/>
                </a:lnTo>
                <a:lnTo>
                  <a:pt x="2375217" y="718718"/>
                </a:lnTo>
                <a:lnTo>
                  <a:pt x="2387841" y="699985"/>
                </a:lnTo>
                <a:lnTo>
                  <a:pt x="2392464" y="677037"/>
                </a:lnTo>
                <a:lnTo>
                  <a:pt x="2392489" y="441248"/>
                </a:lnTo>
                <a:close/>
              </a:path>
              <a:path w="2392679" h="1158875">
                <a:moveTo>
                  <a:pt x="2392489" y="52463"/>
                </a:moveTo>
                <a:lnTo>
                  <a:pt x="2377224" y="15557"/>
                </a:lnTo>
                <a:lnTo>
                  <a:pt x="2340356" y="266"/>
                </a:lnTo>
                <a:lnTo>
                  <a:pt x="52184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12" y="260985"/>
                </a:lnTo>
                <a:lnTo>
                  <a:pt x="4102" y="281305"/>
                </a:lnTo>
                <a:lnTo>
                  <a:pt x="15278" y="297891"/>
                </a:lnTo>
                <a:lnTo>
                  <a:pt x="31851" y="309079"/>
                </a:lnTo>
                <a:lnTo>
                  <a:pt x="52146" y="313182"/>
                </a:lnTo>
                <a:lnTo>
                  <a:pt x="2340318" y="313448"/>
                </a:lnTo>
                <a:lnTo>
                  <a:pt x="2360612" y="309346"/>
                </a:lnTo>
                <a:lnTo>
                  <a:pt x="2377186" y="298157"/>
                </a:lnTo>
                <a:lnTo>
                  <a:pt x="2388374" y="281571"/>
                </a:lnTo>
                <a:lnTo>
                  <a:pt x="2392464" y="261251"/>
                </a:lnTo>
                <a:lnTo>
                  <a:pt x="2392489" y="52463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72743" y="2684583"/>
            <a:ext cx="70167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Quantity</a:t>
            </a:r>
            <a:endParaRPr sz="1500">
              <a:latin typeface="Calibri"/>
              <a:cs typeface="Calibri"/>
            </a:endParaRPr>
          </a:p>
          <a:p>
            <a:pPr marL="130175" marR="5080" indent="-118110">
              <a:lnSpc>
                <a:spcPts val="3340"/>
              </a:lnSpc>
            </a:pPr>
            <a:r>
              <a:rPr sz="1500" spc="-30" dirty="0">
                <a:latin typeface="Calibri"/>
                <a:cs typeface="Calibri"/>
              </a:rPr>
              <a:t>Difficulty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84200" y="2814182"/>
            <a:ext cx="846455" cy="833119"/>
            <a:chOff x="6284200" y="2814182"/>
            <a:chExt cx="846455" cy="833119"/>
          </a:xfrm>
        </p:grpSpPr>
        <p:sp>
          <p:nvSpPr>
            <p:cNvPr id="19" name="object 19"/>
            <p:cNvSpPr/>
            <p:nvPr/>
          </p:nvSpPr>
          <p:spPr>
            <a:xfrm>
              <a:off x="6871718" y="2818033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136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683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71718" y="3220317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36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68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88054" y="3219825"/>
              <a:ext cx="838200" cy="635"/>
            </a:xfrm>
            <a:custGeom>
              <a:avLst/>
              <a:gdLst/>
              <a:ahLst/>
              <a:cxnLst/>
              <a:rect l="l" t="t" r="r" b="b"/>
              <a:pathLst>
                <a:path w="838200" h="635">
                  <a:moveTo>
                    <a:pt x="0" y="0"/>
                  </a:moveTo>
                  <a:lnTo>
                    <a:pt x="418900" y="0"/>
                  </a:lnTo>
                  <a:lnTo>
                    <a:pt x="418900" y="491"/>
                  </a:lnTo>
                  <a:lnTo>
                    <a:pt x="837799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39254" y="4010795"/>
            <a:ext cx="6020435" cy="683895"/>
            <a:chOff x="339254" y="4010795"/>
            <a:chExt cx="6020435" cy="683895"/>
          </a:xfrm>
        </p:grpSpPr>
        <p:sp>
          <p:nvSpPr>
            <p:cNvPr id="23" name="object 23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30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30" y="675205"/>
                  </a:lnTo>
                  <a:lnTo>
                    <a:pt x="5942990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2" y="562665"/>
                  </a:lnTo>
                  <a:lnTo>
                    <a:pt x="6011652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90" y="8843"/>
                  </a:lnTo>
                  <a:lnTo>
                    <a:pt x="589923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61167" y="4175497"/>
            <a:ext cx="33991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pose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21804" y="3995381"/>
            <a:ext cx="2477770" cy="751840"/>
          </a:xfrm>
          <a:custGeom>
            <a:avLst/>
            <a:gdLst/>
            <a:ahLst/>
            <a:cxnLst/>
            <a:rect l="l" t="t" r="r" b="b"/>
            <a:pathLst>
              <a:path w="2477770" h="751839">
                <a:moveTo>
                  <a:pt x="2477630" y="52476"/>
                </a:moveTo>
                <a:lnTo>
                  <a:pt x="2462365" y="15570"/>
                </a:lnTo>
                <a:lnTo>
                  <a:pt x="2425496" y="279"/>
                </a:lnTo>
                <a:lnTo>
                  <a:pt x="52171" y="0"/>
                </a:lnTo>
                <a:lnTo>
                  <a:pt x="31877" y="4102"/>
                </a:lnTo>
                <a:lnTo>
                  <a:pt x="15290" y="15290"/>
                </a:lnTo>
                <a:lnTo>
                  <a:pt x="4114" y="31877"/>
                </a:lnTo>
                <a:lnTo>
                  <a:pt x="25" y="52197"/>
                </a:lnTo>
                <a:lnTo>
                  <a:pt x="0" y="260985"/>
                </a:lnTo>
                <a:lnTo>
                  <a:pt x="4089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33" y="313182"/>
                </a:lnTo>
                <a:lnTo>
                  <a:pt x="2425458" y="313448"/>
                </a:lnTo>
                <a:lnTo>
                  <a:pt x="2445766" y="309359"/>
                </a:lnTo>
                <a:lnTo>
                  <a:pt x="2462339" y="298170"/>
                </a:lnTo>
                <a:lnTo>
                  <a:pt x="2473515" y="281584"/>
                </a:lnTo>
                <a:lnTo>
                  <a:pt x="2477617" y="261264"/>
                </a:lnTo>
                <a:lnTo>
                  <a:pt x="2477630" y="52476"/>
                </a:lnTo>
                <a:close/>
              </a:path>
              <a:path w="2477770" h="751839">
                <a:moveTo>
                  <a:pt x="2477643" y="456806"/>
                </a:moveTo>
                <a:lnTo>
                  <a:pt x="2460396" y="415124"/>
                </a:lnTo>
                <a:lnTo>
                  <a:pt x="2418753" y="397852"/>
                </a:lnTo>
                <a:lnTo>
                  <a:pt x="58915" y="397586"/>
                </a:lnTo>
                <a:lnTo>
                  <a:pt x="35991" y="402209"/>
                </a:lnTo>
                <a:lnTo>
                  <a:pt x="17272" y="414845"/>
                </a:lnTo>
                <a:lnTo>
                  <a:pt x="4648" y="433578"/>
                </a:lnTo>
                <a:lnTo>
                  <a:pt x="25" y="456526"/>
                </a:lnTo>
                <a:lnTo>
                  <a:pt x="0" y="692302"/>
                </a:lnTo>
                <a:lnTo>
                  <a:pt x="4622" y="715251"/>
                </a:lnTo>
                <a:lnTo>
                  <a:pt x="17233" y="733996"/>
                </a:lnTo>
                <a:lnTo>
                  <a:pt x="35953" y="746633"/>
                </a:lnTo>
                <a:lnTo>
                  <a:pt x="58877" y="751255"/>
                </a:lnTo>
                <a:lnTo>
                  <a:pt x="2418715" y="751535"/>
                </a:lnTo>
                <a:lnTo>
                  <a:pt x="2441638" y="746899"/>
                </a:lnTo>
                <a:lnTo>
                  <a:pt x="2460358" y="734275"/>
                </a:lnTo>
                <a:lnTo>
                  <a:pt x="2472982" y="715530"/>
                </a:lnTo>
                <a:lnTo>
                  <a:pt x="2477605" y="692594"/>
                </a:lnTo>
                <a:lnTo>
                  <a:pt x="2477643" y="45680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863645" y="4019606"/>
            <a:ext cx="99631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Independent</a:t>
            </a:r>
            <a:endParaRPr sz="15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490"/>
              </a:spcBef>
            </a:pPr>
            <a:r>
              <a:rPr sz="1500" spc="-20" dirty="0">
                <a:latin typeface="Calibri"/>
                <a:cs typeface="Calibri"/>
              </a:rPr>
              <a:t>Small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Group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351180" y="4148129"/>
            <a:ext cx="775335" cy="426084"/>
            <a:chOff x="6351180" y="4148129"/>
            <a:chExt cx="775335" cy="426084"/>
          </a:xfrm>
        </p:grpSpPr>
        <p:sp>
          <p:nvSpPr>
            <p:cNvPr id="29" name="object 29"/>
            <p:cNvSpPr/>
            <p:nvPr/>
          </p:nvSpPr>
          <p:spPr>
            <a:xfrm>
              <a:off x="6867754" y="4151980"/>
              <a:ext cx="254635" cy="418465"/>
            </a:xfrm>
            <a:custGeom>
              <a:avLst/>
              <a:gdLst/>
              <a:ahLst/>
              <a:cxnLst/>
              <a:rect l="l" t="t" r="r" b="b"/>
              <a:pathLst>
                <a:path w="254634" h="418464">
                  <a:moveTo>
                    <a:pt x="254064" y="0"/>
                  </a:moveTo>
                  <a:lnTo>
                    <a:pt x="0" y="0"/>
                  </a:lnTo>
                  <a:lnTo>
                    <a:pt x="0" y="417877"/>
                  </a:lnTo>
                  <a:lnTo>
                    <a:pt x="254423" y="41787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5034" y="4352526"/>
              <a:ext cx="524510" cy="15240"/>
            </a:xfrm>
            <a:custGeom>
              <a:avLst/>
              <a:gdLst/>
              <a:ahLst/>
              <a:cxnLst/>
              <a:rect l="l" t="t" r="r" b="b"/>
              <a:pathLst>
                <a:path w="524509" h="15239">
                  <a:moveTo>
                    <a:pt x="0" y="0"/>
                  </a:moveTo>
                  <a:lnTo>
                    <a:pt x="524046" y="1474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53474" y="5210298"/>
            <a:ext cx="6020435" cy="683895"/>
            <a:chOff x="353474" y="5210298"/>
            <a:chExt cx="6020435" cy="683895"/>
          </a:xfrm>
        </p:grpSpPr>
        <p:sp>
          <p:nvSpPr>
            <p:cNvPr id="32" name="object 32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5387" y="5376409"/>
            <a:ext cx="50145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Teacher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students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handle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responses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60986" y="4990919"/>
            <a:ext cx="3338829" cy="1578610"/>
            <a:chOff x="6260986" y="4990919"/>
            <a:chExt cx="3338829" cy="1578610"/>
          </a:xfrm>
        </p:grpSpPr>
        <p:sp>
          <p:nvSpPr>
            <p:cNvPr id="36" name="object 36"/>
            <p:cNvSpPr/>
            <p:nvPr/>
          </p:nvSpPr>
          <p:spPr>
            <a:xfrm>
              <a:off x="7129907" y="4990922"/>
              <a:ext cx="2470150" cy="1171575"/>
            </a:xfrm>
            <a:custGeom>
              <a:avLst/>
              <a:gdLst/>
              <a:ahLst/>
              <a:cxnLst/>
              <a:rect l="l" t="t" r="r" b="b"/>
              <a:pathLst>
                <a:path w="2470150" h="1171575">
                  <a:moveTo>
                    <a:pt x="2469629" y="876503"/>
                  </a:moveTo>
                  <a:lnTo>
                    <a:pt x="2452395" y="834821"/>
                  </a:lnTo>
                  <a:lnTo>
                    <a:pt x="2410752" y="817549"/>
                  </a:lnTo>
                  <a:lnTo>
                    <a:pt x="58915" y="817283"/>
                  </a:lnTo>
                  <a:lnTo>
                    <a:pt x="36004" y="821905"/>
                  </a:lnTo>
                  <a:lnTo>
                    <a:pt x="17284" y="834542"/>
                  </a:lnTo>
                  <a:lnTo>
                    <a:pt x="4660" y="853274"/>
                  </a:lnTo>
                  <a:lnTo>
                    <a:pt x="25" y="876223"/>
                  </a:lnTo>
                  <a:lnTo>
                    <a:pt x="0" y="1111999"/>
                  </a:lnTo>
                  <a:lnTo>
                    <a:pt x="4622" y="1134948"/>
                  </a:lnTo>
                  <a:lnTo>
                    <a:pt x="17246" y="1153693"/>
                  </a:lnTo>
                  <a:lnTo>
                    <a:pt x="35953" y="1166317"/>
                  </a:lnTo>
                  <a:lnTo>
                    <a:pt x="58877" y="1170952"/>
                  </a:lnTo>
                  <a:lnTo>
                    <a:pt x="2410714" y="1171232"/>
                  </a:lnTo>
                  <a:lnTo>
                    <a:pt x="2433637" y="1166596"/>
                  </a:lnTo>
                  <a:lnTo>
                    <a:pt x="2452357" y="1153960"/>
                  </a:lnTo>
                  <a:lnTo>
                    <a:pt x="2464981" y="1135227"/>
                  </a:lnTo>
                  <a:lnTo>
                    <a:pt x="2469604" y="1112291"/>
                  </a:lnTo>
                  <a:lnTo>
                    <a:pt x="2469629" y="876503"/>
                  </a:lnTo>
                  <a:close/>
                </a:path>
                <a:path w="2470150" h="1171575">
                  <a:moveTo>
                    <a:pt x="2469629" y="453974"/>
                  </a:moveTo>
                  <a:lnTo>
                    <a:pt x="2452395" y="412292"/>
                  </a:lnTo>
                  <a:lnTo>
                    <a:pt x="2410752" y="395020"/>
                  </a:lnTo>
                  <a:lnTo>
                    <a:pt x="58915" y="394754"/>
                  </a:lnTo>
                  <a:lnTo>
                    <a:pt x="36004" y="399376"/>
                  </a:lnTo>
                  <a:lnTo>
                    <a:pt x="17284" y="412013"/>
                  </a:lnTo>
                  <a:lnTo>
                    <a:pt x="4660" y="430745"/>
                  </a:lnTo>
                  <a:lnTo>
                    <a:pt x="25" y="453694"/>
                  </a:lnTo>
                  <a:lnTo>
                    <a:pt x="0" y="689470"/>
                  </a:lnTo>
                  <a:lnTo>
                    <a:pt x="4622" y="712419"/>
                  </a:lnTo>
                  <a:lnTo>
                    <a:pt x="17246" y="731151"/>
                  </a:lnTo>
                  <a:lnTo>
                    <a:pt x="35953" y="743788"/>
                  </a:lnTo>
                  <a:lnTo>
                    <a:pt x="58877" y="748423"/>
                  </a:lnTo>
                  <a:lnTo>
                    <a:pt x="2410714" y="748690"/>
                  </a:lnTo>
                  <a:lnTo>
                    <a:pt x="2433637" y="744067"/>
                  </a:lnTo>
                  <a:lnTo>
                    <a:pt x="2452357" y="731431"/>
                  </a:lnTo>
                  <a:lnTo>
                    <a:pt x="2464981" y="712698"/>
                  </a:lnTo>
                  <a:lnTo>
                    <a:pt x="2469604" y="689749"/>
                  </a:lnTo>
                  <a:lnTo>
                    <a:pt x="2469629" y="453974"/>
                  </a:lnTo>
                  <a:close/>
                </a:path>
                <a:path w="2470150" h="1171575">
                  <a:moveTo>
                    <a:pt x="2469629" y="52476"/>
                  </a:moveTo>
                  <a:lnTo>
                    <a:pt x="2454364" y="15570"/>
                  </a:lnTo>
                  <a:lnTo>
                    <a:pt x="2417495" y="279"/>
                  </a:lnTo>
                  <a:lnTo>
                    <a:pt x="52171" y="0"/>
                  </a:lnTo>
                  <a:lnTo>
                    <a:pt x="31877" y="4102"/>
                  </a:lnTo>
                  <a:lnTo>
                    <a:pt x="15303" y="15290"/>
                  </a:lnTo>
                  <a:lnTo>
                    <a:pt x="4127" y="31877"/>
                  </a:lnTo>
                  <a:lnTo>
                    <a:pt x="25" y="52197"/>
                  </a:lnTo>
                  <a:lnTo>
                    <a:pt x="0" y="260985"/>
                  </a:lnTo>
                  <a:lnTo>
                    <a:pt x="4102" y="281292"/>
                  </a:lnTo>
                  <a:lnTo>
                    <a:pt x="15265" y="297891"/>
                  </a:lnTo>
                  <a:lnTo>
                    <a:pt x="31838" y="309079"/>
                  </a:lnTo>
                  <a:lnTo>
                    <a:pt x="52146" y="313182"/>
                  </a:lnTo>
                  <a:lnTo>
                    <a:pt x="2417457" y="313448"/>
                  </a:lnTo>
                  <a:lnTo>
                    <a:pt x="2437752" y="309359"/>
                  </a:lnTo>
                  <a:lnTo>
                    <a:pt x="2454325" y="298170"/>
                  </a:lnTo>
                  <a:lnTo>
                    <a:pt x="2465514" y="281584"/>
                  </a:lnTo>
                  <a:lnTo>
                    <a:pt x="2469604" y="261264"/>
                  </a:lnTo>
                  <a:lnTo>
                    <a:pt x="2469629" y="5247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75730" y="5147522"/>
              <a:ext cx="255270" cy="415290"/>
            </a:xfrm>
            <a:custGeom>
              <a:avLst/>
              <a:gdLst/>
              <a:ahLst/>
              <a:cxnLst/>
              <a:rect l="l" t="t" r="r" b="b"/>
              <a:pathLst>
                <a:path w="255270" h="415289">
                  <a:moveTo>
                    <a:pt x="254198" y="0"/>
                  </a:moveTo>
                  <a:lnTo>
                    <a:pt x="0" y="0"/>
                  </a:lnTo>
                  <a:lnTo>
                    <a:pt x="0" y="415037"/>
                  </a:lnTo>
                  <a:lnTo>
                    <a:pt x="254763" y="41503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75730" y="5562515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98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6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65114" y="5562024"/>
              <a:ext cx="864869" cy="635"/>
            </a:xfrm>
            <a:custGeom>
              <a:avLst/>
              <a:gdLst/>
              <a:ahLst/>
              <a:cxnLst/>
              <a:rect l="l" t="t" r="r" b="b"/>
              <a:pathLst>
                <a:path w="864870" h="635">
                  <a:moveTo>
                    <a:pt x="0" y="0"/>
                  </a:moveTo>
                  <a:lnTo>
                    <a:pt x="432407" y="0"/>
                  </a:lnTo>
                  <a:lnTo>
                    <a:pt x="432407" y="491"/>
                  </a:lnTo>
                  <a:lnTo>
                    <a:pt x="864814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29972" y="6215192"/>
              <a:ext cx="2470150" cy="354330"/>
            </a:xfrm>
            <a:custGeom>
              <a:avLst/>
              <a:gdLst/>
              <a:ahLst/>
              <a:cxnLst/>
              <a:rect l="l" t="t" r="r" b="b"/>
              <a:pathLst>
                <a:path w="2470150" h="354329">
                  <a:moveTo>
                    <a:pt x="58949" y="0"/>
                  </a:moveTo>
                  <a:lnTo>
                    <a:pt x="17295" y="17263"/>
                  </a:lnTo>
                  <a:lnTo>
                    <a:pt x="36" y="58954"/>
                  </a:lnTo>
                  <a:lnTo>
                    <a:pt x="0" y="294812"/>
                  </a:lnTo>
                  <a:lnTo>
                    <a:pt x="4625" y="317764"/>
                  </a:lnTo>
                  <a:lnTo>
                    <a:pt x="17245" y="336509"/>
                  </a:lnTo>
                  <a:lnTo>
                    <a:pt x="35967" y="349148"/>
                  </a:lnTo>
                  <a:lnTo>
                    <a:pt x="58894" y="353785"/>
                  </a:lnTo>
                  <a:lnTo>
                    <a:pt x="2410645" y="354154"/>
                  </a:lnTo>
                  <a:lnTo>
                    <a:pt x="2433573" y="349524"/>
                  </a:lnTo>
                  <a:lnTo>
                    <a:pt x="2452299" y="336891"/>
                  </a:lnTo>
                  <a:lnTo>
                    <a:pt x="2464925" y="318150"/>
                  </a:lnTo>
                  <a:lnTo>
                    <a:pt x="2469558" y="295199"/>
                  </a:lnTo>
                  <a:lnTo>
                    <a:pt x="2469595" y="59342"/>
                  </a:lnTo>
                  <a:lnTo>
                    <a:pt x="2464969" y="36389"/>
                  </a:lnTo>
                  <a:lnTo>
                    <a:pt x="2452349" y="17645"/>
                  </a:lnTo>
                  <a:lnTo>
                    <a:pt x="2433627" y="5005"/>
                  </a:lnTo>
                  <a:lnTo>
                    <a:pt x="2410700" y="368"/>
                  </a:lnTo>
                  <a:lnTo>
                    <a:pt x="58949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85614" y="5016303"/>
            <a:ext cx="760730" cy="150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Analyze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65"/>
              </a:spcBef>
            </a:pPr>
            <a:r>
              <a:rPr sz="1500" spc="-10" dirty="0">
                <a:latin typeface="Calibri"/>
                <a:cs typeface="Calibri"/>
              </a:rPr>
              <a:t>Select</a:t>
            </a:r>
            <a:endParaRPr sz="1500">
              <a:latin typeface="Calibri"/>
              <a:cs typeface="Calibri"/>
            </a:endParaRPr>
          </a:p>
          <a:p>
            <a:pPr marL="12065" marR="5080" algn="ctr">
              <a:lnSpc>
                <a:spcPct val="178700"/>
              </a:lnSpc>
              <a:spcBef>
                <a:spcPts val="120"/>
              </a:spcBef>
            </a:pPr>
            <a:r>
              <a:rPr sz="1500" spc="-30" dirty="0">
                <a:latin typeface="Calibri"/>
                <a:cs typeface="Calibri"/>
              </a:rPr>
              <a:t>Sequence </a:t>
            </a:r>
            <a:r>
              <a:rPr sz="1500" spc="-10" dirty="0">
                <a:latin typeface="Calibri"/>
                <a:cs typeface="Calibri"/>
              </a:rPr>
              <a:t>Solve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875821" y="5985047"/>
            <a:ext cx="255270" cy="407034"/>
          </a:xfrm>
          <a:custGeom>
            <a:avLst/>
            <a:gdLst/>
            <a:ahLst/>
            <a:cxnLst/>
            <a:rect l="l" t="t" r="r" b="b"/>
            <a:pathLst>
              <a:path w="255270" h="407035">
                <a:moveTo>
                  <a:pt x="254106" y="0"/>
                </a:moveTo>
                <a:lnTo>
                  <a:pt x="0" y="0"/>
                </a:lnTo>
                <a:lnTo>
                  <a:pt x="0" y="406982"/>
                </a:lnTo>
                <a:lnTo>
                  <a:pt x="254747" y="406982"/>
                </a:lnTo>
              </a:path>
            </a:pathLst>
          </a:custGeom>
          <a:ln w="7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 descr="$PPTXTitle"/>
          <p:cNvSpPr txBox="1">
            <a:spLocks noGrp="1"/>
          </p:cNvSpPr>
          <p:nvPr>
            <p:ph type="title"/>
          </p:nvPr>
        </p:nvSpPr>
        <p:spPr>
          <a:xfrm>
            <a:off x="2478885" y="1025271"/>
            <a:ext cx="403669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0" dirty="0">
                <a:solidFill>
                  <a:srgbClr val="000000"/>
                </a:solidFill>
                <a:latin typeface="Times New Roman"/>
                <a:cs typeface="Times New Roman"/>
              </a:rPr>
              <a:t>P-PBL</a:t>
            </a:r>
            <a:r>
              <a:rPr sz="2900" b="0" spc="-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b="0" dirty="0">
                <a:solidFill>
                  <a:srgbClr val="000000"/>
                </a:solidFill>
                <a:latin typeface="Times New Roman"/>
                <a:cs typeface="Times New Roman"/>
              </a:rPr>
              <a:t>Instructional</a:t>
            </a:r>
            <a:r>
              <a:rPr sz="2900" b="0" spc="-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Model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57859" y="6091125"/>
            <a:ext cx="12223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Tahoma"/>
                <a:cs typeface="Tahoma"/>
              </a:rPr>
              <a:t>Cai,</a:t>
            </a:r>
            <a:r>
              <a:rPr sz="2300" spc="-110" dirty="0">
                <a:latin typeface="Tahoma"/>
                <a:cs typeface="Tahoma"/>
              </a:rPr>
              <a:t> </a:t>
            </a:r>
            <a:r>
              <a:rPr sz="2300" spc="-20" dirty="0">
                <a:latin typeface="Tahoma"/>
                <a:cs typeface="Tahoma"/>
              </a:rPr>
              <a:t>2025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446" rIns="0" bIns="0" rtlCol="0">
            <a:spAutoFit/>
          </a:bodyPr>
          <a:lstStyle/>
          <a:p>
            <a:pPr marL="274447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Situation</a:t>
            </a:r>
            <a:r>
              <a:rPr sz="4400" spc="-160" dirty="0"/>
              <a:t> </a:t>
            </a:r>
            <a:r>
              <a:rPr sz="4400" spc="-10" dirty="0"/>
              <a:t>Matters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403045"/>
            <a:ext cx="7642225" cy="35921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78460" marR="5080" indent="-366395">
              <a:lnSpc>
                <a:spcPts val="2690"/>
              </a:lnSpc>
              <a:spcBef>
                <a:spcPts val="25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Arial"/>
                <a:cs typeface="Arial"/>
              </a:rPr>
              <a:t>Task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features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shape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outcomes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(Rosli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et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al.,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2013;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Yao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et </a:t>
            </a:r>
            <a:r>
              <a:rPr sz="2300" dirty="0">
                <a:latin typeface="Arial"/>
                <a:cs typeface="Arial"/>
              </a:rPr>
              <a:t>al.,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2021)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Key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variables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include:</a:t>
            </a:r>
            <a:endParaRPr sz="2300">
              <a:latin typeface="Arial"/>
              <a:cs typeface="Arial"/>
            </a:endParaRPr>
          </a:p>
          <a:p>
            <a:pPr marL="805180" lvl="1" indent="-304800">
              <a:lnSpc>
                <a:spcPct val="100000"/>
              </a:lnSpc>
              <a:spcBef>
                <a:spcPts val="384"/>
              </a:spcBef>
              <a:buFont typeface="Arial"/>
              <a:buChar char="►"/>
              <a:tabLst>
                <a:tab pos="805180" algn="l"/>
              </a:tabLst>
            </a:pPr>
            <a:r>
              <a:rPr sz="2100" i="1" spc="-10" dirty="0">
                <a:latin typeface="Arial"/>
                <a:cs typeface="Arial"/>
              </a:rPr>
              <a:t>context,</a:t>
            </a:r>
            <a:endParaRPr sz="2100">
              <a:latin typeface="Arial"/>
              <a:cs typeface="Arial"/>
            </a:endParaRPr>
          </a:p>
          <a:p>
            <a:pPr marL="805180" lvl="1" indent="-304800">
              <a:lnSpc>
                <a:spcPct val="100000"/>
              </a:lnSpc>
              <a:spcBef>
                <a:spcPts val="380"/>
              </a:spcBef>
              <a:buFont typeface="Arial"/>
              <a:buChar char="►"/>
              <a:tabLst>
                <a:tab pos="805180" algn="l"/>
              </a:tabLst>
            </a:pPr>
            <a:r>
              <a:rPr sz="2100" i="1" spc="-10" dirty="0">
                <a:latin typeface="Arial"/>
                <a:cs typeface="Arial"/>
              </a:rPr>
              <a:t>openness,</a:t>
            </a:r>
            <a:endParaRPr sz="2100">
              <a:latin typeface="Arial"/>
              <a:cs typeface="Arial"/>
            </a:endParaRPr>
          </a:p>
          <a:p>
            <a:pPr marL="805180" lvl="1" indent="-304800">
              <a:lnSpc>
                <a:spcPct val="100000"/>
              </a:lnSpc>
              <a:spcBef>
                <a:spcPts val="480"/>
              </a:spcBef>
              <a:buFont typeface="Arial"/>
              <a:buChar char="►"/>
              <a:tabLst>
                <a:tab pos="805180" algn="l"/>
              </a:tabLst>
            </a:pPr>
            <a:r>
              <a:rPr sz="2100" i="1" spc="-10" dirty="0">
                <a:latin typeface="Arial"/>
                <a:cs typeface="Arial"/>
              </a:rPr>
              <a:t>personalization,</a:t>
            </a:r>
            <a:endParaRPr sz="2100">
              <a:latin typeface="Arial"/>
              <a:cs typeface="Arial"/>
            </a:endParaRPr>
          </a:p>
          <a:p>
            <a:pPr marL="805180" lvl="1" indent="-304800">
              <a:lnSpc>
                <a:spcPct val="100000"/>
              </a:lnSpc>
              <a:spcBef>
                <a:spcPts val="385"/>
              </a:spcBef>
              <a:buFont typeface="Arial"/>
              <a:buChar char="►"/>
              <a:tabLst>
                <a:tab pos="805180" algn="l"/>
              </a:tabLst>
            </a:pPr>
            <a:r>
              <a:rPr sz="2100" i="1" spc="-25" dirty="0">
                <a:latin typeface="Arial"/>
                <a:cs typeface="Arial"/>
              </a:rPr>
              <a:t>structure</a:t>
            </a:r>
            <a:r>
              <a:rPr sz="2100" i="1" spc="-75" dirty="0">
                <a:latin typeface="Arial"/>
                <a:cs typeface="Arial"/>
              </a:rPr>
              <a:t> </a:t>
            </a:r>
            <a:r>
              <a:rPr sz="2100" i="1" spc="-25" dirty="0">
                <a:latin typeface="Arial"/>
                <a:cs typeface="Arial"/>
              </a:rPr>
              <a:t>(numerical</a:t>
            </a:r>
            <a:r>
              <a:rPr sz="2100" i="1" spc="-55" dirty="0">
                <a:latin typeface="Arial"/>
                <a:cs typeface="Arial"/>
              </a:rPr>
              <a:t> </a:t>
            </a:r>
            <a:r>
              <a:rPr sz="2100" i="1" dirty="0">
                <a:latin typeface="Arial"/>
                <a:cs typeface="Arial"/>
              </a:rPr>
              <a:t>vs.</a:t>
            </a:r>
            <a:r>
              <a:rPr sz="2100" i="1" spc="-65" dirty="0">
                <a:latin typeface="Arial"/>
                <a:cs typeface="Arial"/>
              </a:rPr>
              <a:t> </a:t>
            </a:r>
            <a:r>
              <a:rPr sz="2100" i="1" spc="-40" dirty="0">
                <a:latin typeface="Arial"/>
                <a:cs typeface="Arial"/>
              </a:rPr>
              <a:t>non-</a:t>
            </a:r>
            <a:r>
              <a:rPr sz="2100" i="1" spc="-10" dirty="0">
                <a:latin typeface="Arial"/>
                <a:cs typeface="Arial"/>
              </a:rPr>
              <a:t>numerical)</a:t>
            </a:r>
            <a:endParaRPr sz="21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29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Arial"/>
                <a:cs typeface="Arial"/>
              </a:rPr>
              <a:t>Need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to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balance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structure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and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flexibility.</a:t>
            </a:r>
            <a:endParaRPr sz="2300">
              <a:latin typeface="Arial"/>
              <a:cs typeface="Arial"/>
            </a:endParaRPr>
          </a:p>
          <a:p>
            <a:pPr marL="378460" marR="1153160" indent="-366395">
              <a:lnSpc>
                <a:spcPts val="2690"/>
              </a:lnSpc>
              <a:spcBef>
                <a:spcPts val="1490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Personalization</a:t>
            </a:r>
            <a:r>
              <a:rPr sz="2300" spc="-1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boosts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relevance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(Walkington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50" dirty="0">
                <a:latin typeface="Arial"/>
                <a:cs typeface="Arial"/>
              </a:rPr>
              <a:t>&amp; </a:t>
            </a:r>
            <a:r>
              <a:rPr sz="2300" spc="-10" dirty="0">
                <a:latin typeface="Arial"/>
                <a:cs typeface="Arial"/>
              </a:rPr>
              <a:t>Bernacki,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2015)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8630" rIns="0" bIns="0" rtlCol="0">
            <a:spAutoFit/>
          </a:bodyPr>
          <a:lstStyle/>
          <a:p>
            <a:pPr marL="274447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Situation</a:t>
            </a:r>
            <a:r>
              <a:rPr sz="4400" spc="-160" dirty="0"/>
              <a:t> </a:t>
            </a:r>
            <a:r>
              <a:rPr sz="4400" spc="-10" dirty="0"/>
              <a:t>Matters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649933"/>
            <a:ext cx="7625715" cy="28117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78460" marR="226695" indent="-366395">
              <a:lnSpc>
                <a:spcPct val="97800"/>
              </a:lnSpc>
              <a:spcBef>
                <a:spcPts val="160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Structured,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numerical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tasks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→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better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understanding </a:t>
            </a:r>
            <a:r>
              <a:rPr sz="2300" dirty="0">
                <a:latin typeface="Arial"/>
                <a:cs typeface="Arial"/>
              </a:rPr>
              <a:t>(Leung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&amp;</a:t>
            </a:r>
            <a:r>
              <a:rPr sz="2300" spc="-11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Silver,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1997,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Silber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&amp;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Cai,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2017;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Zhang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et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al., </a:t>
            </a:r>
            <a:r>
              <a:rPr sz="2300" spc="-10" dirty="0">
                <a:latin typeface="Arial"/>
                <a:cs typeface="Arial"/>
              </a:rPr>
              <a:t>2022)</a:t>
            </a:r>
            <a:endParaRPr sz="2300">
              <a:latin typeface="Arial"/>
              <a:cs typeface="Arial"/>
            </a:endParaRPr>
          </a:p>
          <a:p>
            <a:pPr marL="378460" marR="466725" indent="-366395">
              <a:lnSpc>
                <a:spcPts val="2710"/>
              </a:lnSpc>
              <a:spcBef>
                <a:spcPts val="805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Arial"/>
                <a:cs typeface="Arial"/>
              </a:rPr>
              <a:t>Informal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contexts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→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more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diverse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(English, 1998)</a:t>
            </a:r>
            <a:endParaRPr sz="2300">
              <a:latin typeface="Arial"/>
              <a:cs typeface="Arial"/>
            </a:endParaRPr>
          </a:p>
          <a:p>
            <a:pPr marL="378460" marR="5080" indent="-366395">
              <a:lnSpc>
                <a:spcPts val="2710"/>
              </a:lnSpc>
              <a:spcBef>
                <a:spcPts val="2215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Personalized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tasks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→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increased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engagement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(Krawitz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et </a:t>
            </a:r>
            <a:r>
              <a:rPr sz="2300" dirty="0">
                <a:latin typeface="Arial"/>
                <a:cs typeface="Arial"/>
              </a:rPr>
              <a:t>al.,</a:t>
            </a:r>
            <a:r>
              <a:rPr sz="2300" spc="-7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2024)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65856" y="1415856"/>
            <a:ext cx="413194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latin typeface="Times New Roman"/>
                <a:cs typeface="Times New Roman"/>
              </a:rPr>
              <a:t>Leung</a:t>
            </a:r>
            <a:r>
              <a:rPr sz="3400" spc="-15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&amp;</a:t>
            </a:r>
            <a:r>
              <a:rPr sz="3400" spc="-10" dirty="0">
                <a:latin typeface="Times New Roman"/>
                <a:cs typeface="Times New Roman"/>
              </a:rPr>
              <a:t> </a:t>
            </a:r>
            <a:r>
              <a:rPr sz="3400" dirty="0">
                <a:latin typeface="Times New Roman"/>
                <a:cs typeface="Times New Roman"/>
              </a:rPr>
              <a:t>Silver</a:t>
            </a:r>
            <a:r>
              <a:rPr sz="3400" spc="-10" dirty="0">
                <a:latin typeface="Times New Roman"/>
                <a:cs typeface="Times New Roman"/>
              </a:rPr>
              <a:t> (1997)</a:t>
            </a:r>
            <a:endParaRPr sz="3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62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65"/>
              </a:spcBef>
            </a:pPr>
            <a:r>
              <a:rPr spc="-10" dirty="0"/>
              <a:t>Situations</a:t>
            </a:r>
          </a:p>
          <a:p>
            <a:pPr marL="12700" marR="615315" indent="365760">
              <a:lnSpc>
                <a:spcPts val="5810"/>
              </a:lnSpc>
              <a:spcBef>
                <a:spcPts val="520"/>
              </a:spcBef>
              <a:buChar char="•"/>
              <a:tabLst>
                <a:tab pos="378460" algn="l"/>
              </a:tabLst>
            </a:pPr>
            <a:r>
              <a:rPr dirty="0"/>
              <a:t>With</a:t>
            </a:r>
            <a:r>
              <a:rPr spc="50" dirty="0"/>
              <a:t> </a:t>
            </a:r>
            <a:r>
              <a:rPr dirty="0"/>
              <a:t>or</a:t>
            </a:r>
            <a:r>
              <a:rPr spc="55" dirty="0"/>
              <a:t> </a:t>
            </a:r>
            <a:r>
              <a:rPr dirty="0"/>
              <a:t>without</a:t>
            </a:r>
            <a:r>
              <a:rPr spc="50" dirty="0"/>
              <a:t> </a:t>
            </a:r>
            <a:r>
              <a:rPr dirty="0"/>
              <a:t>numerical</a:t>
            </a:r>
            <a:r>
              <a:rPr spc="55" dirty="0"/>
              <a:t> </a:t>
            </a:r>
            <a:r>
              <a:rPr spc="-10" dirty="0"/>
              <a:t>information Results:</a:t>
            </a:r>
          </a:p>
          <a:p>
            <a:pPr marL="12700" marR="5080">
              <a:lnSpc>
                <a:spcPct val="100800"/>
              </a:lnSpc>
              <a:spcBef>
                <a:spcPts val="1415"/>
              </a:spcBef>
            </a:pPr>
            <a:r>
              <a:rPr dirty="0"/>
              <a:t>The</a:t>
            </a:r>
            <a:r>
              <a:rPr spc="40" dirty="0"/>
              <a:t> </a:t>
            </a:r>
            <a:r>
              <a:rPr dirty="0"/>
              <a:t>teachers</a:t>
            </a:r>
            <a:r>
              <a:rPr spc="45" dirty="0"/>
              <a:t> </a:t>
            </a:r>
            <a:r>
              <a:rPr dirty="0"/>
              <a:t>performed</a:t>
            </a:r>
            <a:r>
              <a:rPr spc="50" dirty="0"/>
              <a:t> </a:t>
            </a:r>
            <a:r>
              <a:rPr dirty="0"/>
              <a:t>better</a:t>
            </a:r>
            <a:r>
              <a:rPr spc="40" dirty="0"/>
              <a:t> </a:t>
            </a:r>
            <a:r>
              <a:rPr dirty="0"/>
              <a:t>on</a:t>
            </a:r>
            <a:r>
              <a:rPr spc="50" dirty="0"/>
              <a:t> </a:t>
            </a:r>
            <a:r>
              <a:rPr dirty="0"/>
              <a:t>tasks</a:t>
            </a:r>
            <a:r>
              <a:rPr spc="45" dirty="0"/>
              <a:t> </a:t>
            </a:r>
            <a:r>
              <a:rPr spc="-20" dirty="0"/>
              <a:t>that </a:t>
            </a:r>
            <a:r>
              <a:rPr dirty="0"/>
              <a:t>included</a:t>
            </a:r>
            <a:r>
              <a:rPr spc="75" dirty="0"/>
              <a:t> </a:t>
            </a:r>
            <a:r>
              <a:rPr dirty="0"/>
              <a:t>specific</a:t>
            </a:r>
            <a:r>
              <a:rPr spc="80" dirty="0"/>
              <a:t> </a:t>
            </a:r>
            <a:r>
              <a:rPr dirty="0"/>
              <a:t>numerical</a:t>
            </a:r>
            <a:r>
              <a:rPr spc="70" dirty="0"/>
              <a:t> </a:t>
            </a:r>
            <a:r>
              <a:rPr dirty="0"/>
              <a:t>information</a:t>
            </a:r>
            <a:r>
              <a:rPr spc="80" dirty="0"/>
              <a:t> </a:t>
            </a:r>
            <a:r>
              <a:rPr spc="-20" dirty="0"/>
              <a:t>than </a:t>
            </a:r>
            <a:r>
              <a:rPr dirty="0"/>
              <a:t>on</a:t>
            </a:r>
            <a:r>
              <a:rPr spc="40" dirty="0"/>
              <a:t> </a:t>
            </a:r>
            <a:r>
              <a:rPr dirty="0"/>
              <a:t>tasks</a:t>
            </a:r>
            <a:r>
              <a:rPr spc="40" dirty="0"/>
              <a:t> </a:t>
            </a:r>
            <a:r>
              <a:rPr dirty="0"/>
              <a:t>without</a:t>
            </a:r>
            <a:r>
              <a:rPr spc="35" dirty="0"/>
              <a:t> </a:t>
            </a:r>
            <a:r>
              <a:rPr dirty="0"/>
              <a:t>specific</a:t>
            </a:r>
            <a:r>
              <a:rPr spc="45" dirty="0"/>
              <a:t> </a:t>
            </a:r>
            <a:r>
              <a:rPr spc="-10" dirty="0"/>
              <a:t>numerical information.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446" rIns="0" bIns="0" rtlCol="0">
            <a:spAutoFit/>
          </a:bodyPr>
          <a:lstStyle/>
          <a:p>
            <a:pPr marL="2642235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Prompt</a:t>
            </a:r>
            <a:r>
              <a:rPr sz="4400" spc="-210" dirty="0"/>
              <a:t> </a:t>
            </a:r>
            <a:r>
              <a:rPr sz="4400" spc="-10" dirty="0"/>
              <a:t>Variations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403045"/>
            <a:ext cx="7632065" cy="263525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78460" marR="5080" indent="-366395">
              <a:lnSpc>
                <a:spcPts val="2690"/>
              </a:lnSpc>
              <a:spcBef>
                <a:spcPts val="25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Arial"/>
                <a:cs typeface="Arial"/>
              </a:rPr>
              <a:t>Prompts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shape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complexity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posed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(Cai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et </a:t>
            </a:r>
            <a:r>
              <a:rPr sz="2300" dirty="0">
                <a:latin typeface="Arial"/>
                <a:cs typeface="Arial"/>
              </a:rPr>
              <a:t>al.,</a:t>
            </a:r>
            <a:r>
              <a:rPr sz="2300" spc="-7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2023).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855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Examples:</a:t>
            </a:r>
            <a:endParaRPr sz="2300">
              <a:latin typeface="Arial"/>
              <a:cs typeface="Arial"/>
            </a:endParaRPr>
          </a:p>
          <a:p>
            <a:pPr marL="805180" lvl="1" indent="-30480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805180" algn="l"/>
              </a:tabLst>
            </a:pPr>
            <a:r>
              <a:rPr sz="2100" b="1" i="1" spc="-45" dirty="0">
                <a:latin typeface="Arial"/>
                <a:cs typeface="Arial"/>
              </a:rPr>
              <a:t>Pose-</a:t>
            </a:r>
            <a:r>
              <a:rPr sz="2100" b="1" i="1" spc="-10" dirty="0">
                <a:latin typeface="Arial"/>
                <a:cs typeface="Arial"/>
              </a:rPr>
              <a:t>EMD:</a:t>
            </a:r>
            <a:r>
              <a:rPr sz="2100" b="1" i="1" spc="-95" dirty="0">
                <a:latin typeface="Arial"/>
                <a:cs typeface="Arial"/>
              </a:rPr>
              <a:t> </a:t>
            </a:r>
            <a:r>
              <a:rPr sz="2100" i="1" spc="-10" dirty="0">
                <a:latin typeface="Arial"/>
                <a:cs typeface="Arial"/>
              </a:rPr>
              <a:t>Pose</a:t>
            </a:r>
            <a:r>
              <a:rPr sz="2100" i="1" spc="-100" dirty="0">
                <a:latin typeface="Arial"/>
                <a:cs typeface="Arial"/>
              </a:rPr>
              <a:t> </a:t>
            </a:r>
            <a:r>
              <a:rPr sz="2100" i="1" spc="-10" dirty="0">
                <a:latin typeface="Arial"/>
                <a:cs typeface="Arial"/>
              </a:rPr>
              <a:t>Easy,</a:t>
            </a:r>
            <a:r>
              <a:rPr sz="2100" i="1" spc="-95" dirty="0">
                <a:latin typeface="Arial"/>
                <a:cs typeface="Arial"/>
              </a:rPr>
              <a:t> </a:t>
            </a:r>
            <a:r>
              <a:rPr sz="2100" i="1" spc="-25" dirty="0">
                <a:latin typeface="Arial"/>
                <a:cs typeface="Arial"/>
              </a:rPr>
              <a:t>Medium,</a:t>
            </a:r>
            <a:r>
              <a:rPr sz="2100" i="1" spc="-90" dirty="0">
                <a:latin typeface="Arial"/>
                <a:cs typeface="Arial"/>
              </a:rPr>
              <a:t> </a:t>
            </a:r>
            <a:r>
              <a:rPr sz="2100" i="1" spc="-20" dirty="0">
                <a:latin typeface="Arial"/>
                <a:cs typeface="Arial"/>
              </a:rPr>
              <a:t>Difficult</a:t>
            </a:r>
            <a:r>
              <a:rPr sz="2100" i="1" spc="-95" dirty="0">
                <a:latin typeface="Arial"/>
                <a:cs typeface="Arial"/>
              </a:rPr>
              <a:t> </a:t>
            </a:r>
            <a:r>
              <a:rPr sz="2100" i="1" spc="-10" dirty="0">
                <a:latin typeface="Arial"/>
                <a:cs typeface="Arial"/>
              </a:rPr>
              <a:t>problems</a:t>
            </a:r>
            <a:endParaRPr sz="2100">
              <a:latin typeface="Arial"/>
              <a:cs typeface="Arial"/>
            </a:endParaRPr>
          </a:p>
          <a:p>
            <a:pPr marL="805180" marR="318135" lvl="1" indent="-305435">
              <a:lnSpc>
                <a:spcPts val="2500"/>
              </a:lnSpc>
              <a:spcBef>
                <a:spcPts val="484"/>
              </a:spcBef>
              <a:buFont typeface="Arial"/>
              <a:buChar char="•"/>
              <a:tabLst>
                <a:tab pos="805180" algn="l"/>
              </a:tabLst>
            </a:pPr>
            <a:r>
              <a:rPr sz="2100" b="1" i="1" spc="-45" dirty="0">
                <a:latin typeface="Arial"/>
                <a:cs typeface="Arial"/>
              </a:rPr>
              <a:t>Pose-</a:t>
            </a:r>
            <a:r>
              <a:rPr sz="2100" b="1" i="1" dirty="0">
                <a:latin typeface="Arial"/>
                <a:cs typeface="Arial"/>
              </a:rPr>
              <a:t>SD:</a:t>
            </a:r>
            <a:r>
              <a:rPr sz="2100" b="1" i="1" spc="-75" dirty="0">
                <a:latin typeface="Arial"/>
                <a:cs typeface="Arial"/>
              </a:rPr>
              <a:t> </a:t>
            </a:r>
            <a:r>
              <a:rPr sz="2100" i="1" spc="-10" dirty="0">
                <a:latin typeface="Arial"/>
                <a:cs typeface="Arial"/>
              </a:rPr>
              <a:t>Pose</a:t>
            </a:r>
            <a:r>
              <a:rPr sz="2100" i="1" spc="-90" dirty="0">
                <a:latin typeface="Arial"/>
                <a:cs typeface="Arial"/>
              </a:rPr>
              <a:t> </a:t>
            </a:r>
            <a:r>
              <a:rPr sz="2100" i="1" spc="-25" dirty="0">
                <a:latin typeface="Arial"/>
                <a:cs typeface="Arial"/>
              </a:rPr>
              <a:t>problems</a:t>
            </a:r>
            <a:r>
              <a:rPr sz="2100" i="1" spc="-90" dirty="0">
                <a:latin typeface="Arial"/>
                <a:cs typeface="Arial"/>
              </a:rPr>
              <a:t> </a:t>
            </a:r>
            <a:r>
              <a:rPr sz="2100" i="1" spc="-20" dirty="0">
                <a:latin typeface="Arial"/>
                <a:cs typeface="Arial"/>
              </a:rPr>
              <a:t>Similar</a:t>
            </a:r>
            <a:r>
              <a:rPr sz="2100" i="1" spc="-75" dirty="0">
                <a:latin typeface="Arial"/>
                <a:cs typeface="Arial"/>
              </a:rPr>
              <a:t> </a:t>
            </a:r>
            <a:r>
              <a:rPr sz="2100" i="1" dirty="0">
                <a:latin typeface="Arial"/>
                <a:cs typeface="Arial"/>
              </a:rPr>
              <a:t>to</a:t>
            </a:r>
            <a:r>
              <a:rPr sz="2100" i="1" spc="-90" dirty="0">
                <a:latin typeface="Arial"/>
                <a:cs typeface="Arial"/>
              </a:rPr>
              <a:t> </a:t>
            </a:r>
            <a:r>
              <a:rPr sz="2100" i="1" dirty="0">
                <a:latin typeface="Arial"/>
                <a:cs typeface="Arial"/>
              </a:rPr>
              <a:t>and</a:t>
            </a:r>
            <a:r>
              <a:rPr sz="2100" i="1" spc="-90" dirty="0">
                <a:latin typeface="Arial"/>
                <a:cs typeface="Arial"/>
              </a:rPr>
              <a:t> </a:t>
            </a:r>
            <a:r>
              <a:rPr sz="2100" i="1" spc="-20" dirty="0">
                <a:latin typeface="Arial"/>
                <a:cs typeface="Arial"/>
              </a:rPr>
              <a:t>Different</a:t>
            </a:r>
            <a:r>
              <a:rPr sz="2100" i="1" spc="-75" dirty="0">
                <a:latin typeface="Arial"/>
                <a:cs typeface="Arial"/>
              </a:rPr>
              <a:t> </a:t>
            </a:r>
            <a:r>
              <a:rPr sz="2100" i="1" spc="-10" dirty="0">
                <a:latin typeface="Arial"/>
                <a:cs typeface="Arial"/>
              </a:rPr>
              <a:t>from</a:t>
            </a:r>
            <a:r>
              <a:rPr sz="2100" i="1" spc="-105" dirty="0">
                <a:latin typeface="Arial"/>
                <a:cs typeface="Arial"/>
              </a:rPr>
              <a:t> </a:t>
            </a:r>
            <a:r>
              <a:rPr sz="2100" i="1" spc="-50" dirty="0">
                <a:latin typeface="Arial"/>
                <a:cs typeface="Arial"/>
              </a:rPr>
              <a:t>a </a:t>
            </a:r>
            <a:r>
              <a:rPr sz="2100" i="1" spc="-10" dirty="0">
                <a:latin typeface="Arial"/>
                <a:cs typeface="Arial"/>
              </a:rPr>
              <a:t>given</a:t>
            </a:r>
            <a:r>
              <a:rPr sz="2100" i="1" spc="-100" dirty="0">
                <a:latin typeface="Arial"/>
                <a:cs typeface="Arial"/>
              </a:rPr>
              <a:t> </a:t>
            </a:r>
            <a:r>
              <a:rPr sz="2100" i="1" spc="-10" dirty="0">
                <a:latin typeface="Arial"/>
                <a:cs typeface="Arial"/>
              </a:rPr>
              <a:t>problem</a:t>
            </a:r>
            <a:endParaRPr sz="2100">
              <a:latin typeface="Arial"/>
              <a:cs typeface="Arial"/>
            </a:endParaRPr>
          </a:p>
          <a:p>
            <a:pPr marL="458470" indent="-365760">
              <a:lnSpc>
                <a:spcPct val="100000"/>
              </a:lnSpc>
              <a:spcBef>
                <a:spcPts val="170"/>
              </a:spcBef>
              <a:buChar char="•"/>
              <a:tabLst>
                <a:tab pos="458470" algn="l"/>
              </a:tabLst>
            </a:pPr>
            <a:r>
              <a:rPr sz="2300" dirty="0">
                <a:latin typeface="Arial"/>
                <a:cs typeface="Arial"/>
              </a:rPr>
              <a:t>Prompts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influence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depth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and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linguistic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complexity.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66161" y="2857561"/>
            <a:ext cx="7466965" cy="34182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200"/>
              </a:lnSpc>
              <a:spcBef>
                <a:spcPts val="95"/>
              </a:spcBef>
            </a:pPr>
            <a:r>
              <a:rPr sz="2300" b="1" i="1" spc="-20" dirty="0">
                <a:solidFill>
                  <a:srgbClr val="434343"/>
                </a:solidFill>
                <a:latin typeface="Calibri"/>
                <a:cs typeface="Calibri"/>
              </a:rPr>
              <a:t>Prompt</a:t>
            </a:r>
            <a:r>
              <a:rPr sz="2300" b="1" i="1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434343"/>
                </a:solidFill>
                <a:latin typeface="Calibri"/>
                <a:cs typeface="Calibri"/>
              </a:rPr>
              <a:t>A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:</a:t>
            </a:r>
            <a:r>
              <a:rPr sz="2300" spc="-6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three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5" dirty="0">
                <a:solidFill>
                  <a:srgbClr val="434343"/>
                </a:solidFill>
                <a:latin typeface="Calibri"/>
                <a:cs typeface="Calibri"/>
              </a:rPr>
              <a:t>different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problems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that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can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be</a:t>
            </a:r>
            <a:r>
              <a:rPr sz="2300" spc="-1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solved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using</a:t>
            </a:r>
            <a:r>
              <a:rPr sz="230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this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information.</a:t>
            </a:r>
            <a:endParaRPr sz="2300">
              <a:latin typeface="Calibri"/>
              <a:cs typeface="Calibri"/>
            </a:endParaRPr>
          </a:p>
          <a:p>
            <a:pPr marL="12700" marR="389255">
              <a:lnSpc>
                <a:spcPct val="113599"/>
              </a:lnSpc>
              <a:spcBef>
                <a:spcPts val="875"/>
              </a:spcBef>
            </a:pPr>
            <a:r>
              <a:rPr sz="2300" b="1" i="1" spc="-20" dirty="0">
                <a:solidFill>
                  <a:srgbClr val="434343"/>
                </a:solidFill>
                <a:latin typeface="Calibri"/>
                <a:cs typeface="Calibri"/>
              </a:rPr>
              <a:t>Prompt</a:t>
            </a:r>
            <a:r>
              <a:rPr sz="2300" b="1" i="1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434343"/>
                </a:solidFill>
                <a:latin typeface="Calibri"/>
                <a:cs typeface="Calibri"/>
              </a:rPr>
              <a:t>B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: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easy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problem,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one </a:t>
            </a:r>
            <a:r>
              <a:rPr sz="2300" spc="-30" dirty="0">
                <a:solidFill>
                  <a:srgbClr val="434343"/>
                </a:solidFill>
                <a:latin typeface="Calibri"/>
                <a:cs typeface="Calibri"/>
              </a:rPr>
              <a:t>moderately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difficult</a:t>
            </a:r>
            <a:r>
              <a:rPr sz="2300" spc="-6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problem,</a:t>
            </a:r>
            <a:r>
              <a:rPr sz="2300" spc="-6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and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one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difficult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</a:t>
            </a:r>
            <a:r>
              <a:rPr sz="2300" spc="-10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that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can</a:t>
            </a:r>
            <a:r>
              <a:rPr sz="2300" spc="-8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be</a:t>
            </a:r>
            <a:r>
              <a:rPr sz="2300" spc="-9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solved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using</a:t>
            </a:r>
            <a:r>
              <a:rPr sz="2300" spc="-9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this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information.</a:t>
            </a:r>
            <a:endParaRPr sz="2300">
              <a:latin typeface="Calibri"/>
              <a:cs typeface="Calibri"/>
            </a:endParaRPr>
          </a:p>
          <a:p>
            <a:pPr marL="12700" marR="40640">
              <a:lnSpc>
                <a:spcPct val="112200"/>
              </a:lnSpc>
              <a:spcBef>
                <a:spcPts val="910"/>
              </a:spcBef>
            </a:pPr>
            <a:r>
              <a:rPr sz="2300" b="1" i="1" spc="-20" dirty="0">
                <a:solidFill>
                  <a:srgbClr val="434343"/>
                </a:solidFill>
                <a:latin typeface="Calibri"/>
                <a:cs typeface="Calibri"/>
              </a:rPr>
              <a:t>Prompt</a:t>
            </a:r>
            <a:r>
              <a:rPr sz="2300" b="1" i="1" spc="-6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b="1" i="1" dirty="0">
                <a:solidFill>
                  <a:srgbClr val="434343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:</a:t>
            </a:r>
            <a:r>
              <a:rPr sz="2300" spc="-6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Pose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three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434343"/>
                </a:solidFill>
                <a:latin typeface="Calibri"/>
                <a:cs typeface="Calibri"/>
              </a:rPr>
              <a:t>mathematical</a:t>
            </a:r>
            <a:r>
              <a:rPr sz="2300" spc="-6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problems</a:t>
            </a:r>
            <a:r>
              <a:rPr sz="2300" spc="-5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to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challenge</a:t>
            </a:r>
            <a:r>
              <a:rPr sz="2300" spc="-7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434343"/>
                </a:solidFill>
                <a:latin typeface="Calibri"/>
                <a:cs typeface="Calibri"/>
              </a:rPr>
              <a:t>your </a:t>
            </a:r>
            <a:r>
              <a:rPr sz="2300" spc="-25" dirty="0">
                <a:solidFill>
                  <a:srgbClr val="434343"/>
                </a:solidFill>
                <a:latin typeface="Calibri"/>
                <a:cs typeface="Calibri"/>
              </a:rPr>
              <a:t>teachers</a:t>
            </a:r>
            <a:r>
              <a:rPr sz="2300" spc="-75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434343"/>
                </a:solidFill>
                <a:latin typeface="Calibri"/>
                <a:cs typeface="Calibri"/>
              </a:rPr>
              <a:t>to</a:t>
            </a:r>
            <a:r>
              <a:rPr sz="2300" spc="-80" dirty="0">
                <a:solidFill>
                  <a:srgbClr val="43434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434343"/>
                </a:solidFill>
                <a:latin typeface="Calibri"/>
                <a:cs typeface="Calibri"/>
              </a:rPr>
              <a:t>solve.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865684" y="1349764"/>
            <a:ext cx="7957820" cy="119062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50"/>
              </a:spcBef>
            </a:pPr>
            <a:r>
              <a:rPr sz="3800" dirty="0">
                <a:solidFill>
                  <a:srgbClr val="666666"/>
                </a:solidFill>
              </a:rPr>
              <a:t>How</a:t>
            </a:r>
            <a:r>
              <a:rPr sz="3800" spc="65" dirty="0">
                <a:solidFill>
                  <a:srgbClr val="666666"/>
                </a:solidFill>
              </a:rPr>
              <a:t> </a:t>
            </a:r>
            <a:r>
              <a:rPr sz="3800" dirty="0">
                <a:solidFill>
                  <a:srgbClr val="666666"/>
                </a:solidFill>
              </a:rPr>
              <a:t>do</a:t>
            </a:r>
            <a:r>
              <a:rPr sz="3800" spc="65" dirty="0">
                <a:solidFill>
                  <a:srgbClr val="666666"/>
                </a:solidFill>
              </a:rPr>
              <a:t> </a:t>
            </a:r>
            <a:r>
              <a:rPr sz="3800" dirty="0">
                <a:solidFill>
                  <a:srgbClr val="666666"/>
                </a:solidFill>
              </a:rPr>
              <a:t>students</a:t>
            </a:r>
            <a:r>
              <a:rPr sz="3800" spc="60" dirty="0">
                <a:solidFill>
                  <a:srgbClr val="666666"/>
                </a:solidFill>
              </a:rPr>
              <a:t> </a:t>
            </a:r>
            <a:r>
              <a:rPr sz="3800" dirty="0">
                <a:solidFill>
                  <a:srgbClr val="666666"/>
                </a:solidFill>
              </a:rPr>
              <a:t>interpret</a:t>
            </a:r>
            <a:r>
              <a:rPr sz="3800" spc="45" dirty="0">
                <a:solidFill>
                  <a:srgbClr val="666666"/>
                </a:solidFill>
              </a:rPr>
              <a:t> </a:t>
            </a:r>
            <a:r>
              <a:rPr sz="3800" spc="-10" dirty="0">
                <a:solidFill>
                  <a:srgbClr val="666666"/>
                </a:solidFill>
              </a:rPr>
              <a:t>these prompts?</a:t>
            </a:r>
            <a:endParaRPr sz="3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23916" y="1273643"/>
            <a:ext cx="6002655" cy="100774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50"/>
              </a:spcBef>
            </a:pPr>
            <a:r>
              <a:rPr sz="3200" dirty="0">
                <a:latin typeface="Times New Roman"/>
                <a:cs typeface="Times New Roman"/>
              </a:rPr>
              <a:t>Further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research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Task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variables </a:t>
            </a:r>
            <a:r>
              <a:rPr sz="3200" dirty="0">
                <a:latin typeface="Times New Roman"/>
                <a:cs typeface="Times New Roman"/>
              </a:rPr>
              <a:t>(Cai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et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al.,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2024)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2682" y="2265885"/>
            <a:ext cx="7294245" cy="398843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427990" marR="76835" indent="-415925">
              <a:lnSpc>
                <a:spcPct val="98000"/>
              </a:lnSpc>
              <a:spcBef>
                <a:spcPts val="155"/>
              </a:spcBef>
              <a:buAutoNum type="alphaLcParenR"/>
              <a:tabLst>
                <a:tab pos="427990" algn="l"/>
              </a:tabLst>
            </a:pPr>
            <a:r>
              <a:rPr sz="2300" dirty="0">
                <a:latin typeface="Times New Roman"/>
                <a:cs typeface="Times New Roman"/>
              </a:rPr>
              <a:t>How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can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systematic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variation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PP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situations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prompts </a:t>
            </a:r>
            <a:r>
              <a:rPr sz="2300" dirty="0">
                <a:latin typeface="Times New Roman"/>
                <a:cs typeface="Times New Roman"/>
              </a:rPr>
              <a:t>inform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our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understanding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relationship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between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PP </a:t>
            </a:r>
            <a:r>
              <a:rPr sz="2300" spc="-20" dirty="0">
                <a:latin typeface="Times New Roman"/>
                <a:cs typeface="Times New Roman"/>
              </a:rPr>
              <a:t>processes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products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as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well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relationship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between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PP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PS?</a:t>
            </a:r>
            <a:endParaRPr sz="2300">
              <a:latin typeface="Times New Roman"/>
              <a:cs typeface="Times New Roman"/>
            </a:endParaRPr>
          </a:p>
          <a:p>
            <a:pPr marL="427990" marR="198755" indent="-415925">
              <a:lnSpc>
                <a:spcPts val="2710"/>
              </a:lnSpc>
              <a:spcBef>
                <a:spcPts val="1475"/>
              </a:spcBef>
              <a:buAutoNum type="alphaLcParenR"/>
              <a:tabLst>
                <a:tab pos="427990" algn="l"/>
              </a:tabLst>
            </a:pPr>
            <a:r>
              <a:rPr sz="2300" dirty="0">
                <a:latin typeface="Times New Roman"/>
                <a:cs typeface="Times New Roman"/>
              </a:rPr>
              <a:t>How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do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student-</a:t>
            </a:r>
            <a:r>
              <a:rPr sz="2300" spc="-10" dirty="0">
                <a:latin typeface="Times New Roman"/>
                <a:cs typeface="Times New Roman"/>
              </a:rPr>
              <a:t>related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variables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(e.g.,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knowledge,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affect, </a:t>
            </a:r>
            <a:r>
              <a:rPr sz="2300" spc="-25" dirty="0">
                <a:latin typeface="Times New Roman"/>
                <a:cs typeface="Times New Roman"/>
              </a:rPr>
              <a:t>experiences)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interact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with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30" dirty="0">
                <a:latin typeface="Times New Roman"/>
                <a:cs typeface="Times New Roman"/>
              </a:rPr>
              <a:t>task-</a:t>
            </a:r>
            <a:r>
              <a:rPr sz="2300" spc="-10" dirty="0">
                <a:latin typeface="Times New Roman"/>
                <a:cs typeface="Times New Roman"/>
              </a:rPr>
              <a:t>related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PP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variables?</a:t>
            </a:r>
            <a:endParaRPr sz="2300">
              <a:latin typeface="Times New Roman"/>
              <a:cs typeface="Times New Roman"/>
            </a:endParaRPr>
          </a:p>
          <a:p>
            <a:pPr marL="427990" marR="282575" indent="-415925">
              <a:lnSpc>
                <a:spcPts val="2690"/>
              </a:lnSpc>
              <a:spcBef>
                <a:spcPts val="1320"/>
              </a:spcBef>
              <a:buAutoNum type="alphaLcParenR"/>
              <a:tabLst>
                <a:tab pos="427990" algn="l"/>
              </a:tabLst>
            </a:pPr>
            <a:r>
              <a:rPr sz="2300" dirty="0">
                <a:latin typeface="Times New Roman"/>
                <a:cs typeface="Times New Roman"/>
              </a:rPr>
              <a:t>How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do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30" dirty="0">
                <a:latin typeface="Times New Roman"/>
                <a:cs typeface="Times New Roman"/>
              </a:rPr>
              <a:t>problem-</a:t>
            </a:r>
            <a:r>
              <a:rPr sz="2300" spc="-10" dirty="0">
                <a:latin typeface="Times New Roman"/>
                <a:cs typeface="Times New Roman"/>
              </a:rPr>
              <a:t>posing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tasks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(with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variations)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influence students’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beliefs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about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mathematics?</a:t>
            </a:r>
            <a:endParaRPr sz="2300">
              <a:latin typeface="Times New Roman"/>
              <a:cs typeface="Times New Roman"/>
            </a:endParaRPr>
          </a:p>
          <a:p>
            <a:pPr marL="427990" marR="5080" indent="-415925">
              <a:lnSpc>
                <a:spcPts val="2710"/>
              </a:lnSpc>
              <a:spcBef>
                <a:spcPts val="1395"/>
              </a:spcBef>
              <a:buAutoNum type="alphaLcParenR"/>
              <a:tabLst>
                <a:tab pos="427990" algn="l"/>
                <a:tab pos="5894705" algn="l"/>
              </a:tabLst>
            </a:pPr>
            <a:r>
              <a:rPr sz="2300" dirty="0">
                <a:latin typeface="Times New Roman"/>
                <a:cs typeface="Times New Roman"/>
              </a:rPr>
              <a:t>How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do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30" dirty="0">
                <a:latin typeface="Times New Roman"/>
                <a:cs typeface="Times New Roman"/>
              </a:rPr>
              <a:t>problem-</a:t>
            </a:r>
            <a:r>
              <a:rPr sz="2300" spc="-10" dirty="0">
                <a:latin typeface="Times New Roman"/>
                <a:cs typeface="Times New Roman"/>
              </a:rPr>
              <a:t>posing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tasks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(with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variation)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300" spc="-10" dirty="0">
                <a:latin typeface="Times New Roman"/>
                <a:cs typeface="Times New Roman"/>
              </a:rPr>
              <a:t>influence students’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35" dirty="0">
                <a:latin typeface="Times New Roman"/>
                <a:cs typeface="Times New Roman"/>
              </a:rPr>
              <a:t>sense-</a:t>
            </a:r>
            <a:r>
              <a:rPr sz="2300" spc="-10" dirty="0">
                <a:latin typeface="Times New Roman"/>
                <a:cs typeface="Times New Roman"/>
              </a:rPr>
              <a:t>making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motivation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about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mathematics?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474" y="1530422"/>
            <a:ext cx="6020435" cy="683895"/>
            <a:chOff x="353474" y="1530422"/>
            <a:chExt cx="6020435" cy="683895"/>
          </a:xfrm>
        </p:grpSpPr>
        <p:sp>
          <p:nvSpPr>
            <p:cNvPr id="3" name="object 3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75387" y="1694425"/>
            <a:ext cx="40430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presents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situation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3658" y="1327556"/>
            <a:ext cx="2426970" cy="1158875"/>
          </a:xfrm>
          <a:custGeom>
            <a:avLst/>
            <a:gdLst/>
            <a:ahLst/>
            <a:cxnLst/>
            <a:rect l="l" t="t" r="r" b="b"/>
            <a:pathLst>
              <a:path w="2426970" h="1158875">
                <a:moveTo>
                  <a:pt x="2426919" y="863790"/>
                </a:moveTo>
                <a:lnTo>
                  <a:pt x="2409672" y="822096"/>
                </a:lnTo>
                <a:lnTo>
                  <a:pt x="2368042" y="804837"/>
                </a:lnTo>
                <a:lnTo>
                  <a:pt x="58915" y="804570"/>
                </a:lnTo>
                <a:lnTo>
                  <a:pt x="35991" y="809193"/>
                </a:lnTo>
                <a:lnTo>
                  <a:pt x="17272" y="821829"/>
                </a:lnTo>
                <a:lnTo>
                  <a:pt x="4660" y="840562"/>
                </a:lnTo>
                <a:lnTo>
                  <a:pt x="25" y="863511"/>
                </a:lnTo>
                <a:lnTo>
                  <a:pt x="0" y="1099286"/>
                </a:lnTo>
                <a:lnTo>
                  <a:pt x="4622" y="1122235"/>
                </a:lnTo>
                <a:lnTo>
                  <a:pt x="17246" y="1140980"/>
                </a:lnTo>
                <a:lnTo>
                  <a:pt x="35953" y="1153604"/>
                </a:lnTo>
                <a:lnTo>
                  <a:pt x="58877" y="1158240"/>
                </a:lnTo>
                <a:lnTo>
                  <a:pt x="2368004" y="1158506"/>
                </a:lnTo>
                <a:lnTo>
                  <a:pt x="2390914" y="1153883"/>
                </a:lnTo>
                <a:lnTo>
                  <a:pt x="2409634" y="1141247"/>
                </a:lnTo>
                <a:lnTo>
                  <a:pt x="2422258" y="1122514"/>
                </a:lnTo>
                <a:lnTo>
                  <a:pt x="2426893" y="1099566"/>
                </a:lnTo>
                <a:lnTo>
                  <a:pt x="2426919" y="863790"/>
                </a:lnTo>
                <a:close/>
              </a:path>
              <a:path w="2426970" h="1158875">
                <a:moveTo>
                  <a:pt x="2426919" y="441248"/>
                </a:moveTo>
                <a:lnTo>
                  <a:pt x="2409672" y="399567"/>
                </a:lnTo>
                <a:lnTo>
                  <a:pt x="2368042" y="382295"/>
                </a:lnTo>
                <a:lnTo>
                  <a:pt x="58915" y="382041"/>
                </a:lnTo>
                <a:lnTo>
                  <a:pt x="35991" y="386664"/>
                </a:lnTo>
                <a:lnTo>
                  <a:pt x="17272" y="399300"/>
                </a:lnTo>
                <a:lnTo>
                  <a:pt x="4660" y="418033"/>
                </a:lnTo>
                <a:lnTo>
                  <a:pt x="25" y="440982"/>
                </a:lnTo>
                <a:lnTo>
                  <a:pt x="0" y="676757"/>
                </a:lnTo>
                <a:lnTo>
                  <a:pt x="4622" y="699706"/>
                </a:lnTo>
                <a:lnTo>
                  <a:pt x="17246" y="718439"/>
                </a:lnTo>
                <a:lnTo>
                  <a:pt x="35953" y="731075"/>
                </a:lnTo>
                <a:lnTo>
                  <a:pt x="58877" y="735711"/>
                </a:lnTo>
                <a:lnTo>
                  <a:pt x="2368004" y="735977"/>
                </a:lnTo>
                <a:lnTo>
                  <a:pt x="2390914" y="731354"/>
                </a:lnTo>
                <a:lnTo>
                  <a:pt x="2409634" y="718718"/>
                </a:lnTo>
                <a:lnTo>
                  <a:pt x="2422258" y="699985"/>
                </a:lnTo>
                <a:lnTo>
                  <a:pt x="2426893" y="677037"/>
                </a:lnTo>
                <a:lnTo>
                  <a:pt x="2426919" y="441248"/>
                </a:lnTo>
                <a:close/>
              </a:path>
              <a:path w="2426970" h="1158875">
                <a:moveTo>
                  <a:pt x="2426919" y="52476"/>
                </a:moveTo>
                <a:lnTo>
                  <a:pt x="2411653" y="15557"/>
                </a:lnTo>
                <a:lnTo>
                  <a:pt x="2374773" y="266"/>
                </a:lnTo>
                <a:lnTo>
                  <a:pt x="52171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0" y="260972"/>
                </a:lnTo>
                <a:lnTo>
                  <a:pt x="4102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46" y="313182"/>
                </a:lnTo>
                <a:lnTo>
                  <a:pt x="2374747" y="313448"/>
                </a:lnTo>
                <a:lnTo>
                  <a:pt x="2395042" y="309346"/>
                </a:lnTo>
                <a:lnTo>
                  <a:pt x="2411615" y="298170"/>
                </a:lnTo>
                <a:lnTo>
                  <a:pt x="2422791" y="281571"/>
                </a:lnTo>
                <a:lnTo>
                  <a:pt x="2426893" y="261251"/>
                </a:lnTo>
                <a:lnTo>
                  <a:pt x="2426919" y="5247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32007" y="1349559"/>
            <a:ext cx="101282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Real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life</a:t>
            </a:r>
            <a:endParaRPr sz="1500">
              <a:latin typeface="Calibri"/>
              <a:cs typeface="Calibri"/>
            </a:endParaRPr>
          </a:p>
          <a:p>
            <a:pPr marL="12700" marR="5080" algn="ctr">
              <a:lnSpc>
                <a:spcPts val="3340"/>
              </a:lnSpc>
            </a:pPr>
            <a:r>
              <a:rPr sz="1500" spc="-35" dirty="0">
                <a:latin typeface="Calibri"/>
                <a:cs typeface="Calibri"/>
              </a:rPr>
              <a:t>Mathematics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69966" y="1480301"/>
            <a:ext cx="858519" cy="833119"/>
            <a:chOff x="6269966" y="1480301"/>
            <a:chExt cx="858519" cy="833119"/>
          </a:xfrm>
        </p:grpSpPr>
        <p:sp>
          <p:nvSpPr>
            <p:cNvPr id="9" name="object 9"/>
            <p:cNvSpPr/>
            <p:nvPr/>
          </p:nvSpPr>
          <p:spPr>
            <a:xfrm>
              <a:off x="6869446" y="1484152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231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786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69446" y="1886436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231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86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73820" y="1885944"/>
              <a:ext cx="850265" cy="635"/>
            </a:xfrm>
            <a:custGeom>
              <a:avLst/>
              <a:gdLst/>
              <a:ahLst/>
              <a:cxnLst/>
              <a:rect l="l" t="t" r="r" b="b"/>
              <a:pathLst>
                <a:path w="850265" h="635">
                  <a:moveTo>
                    <a:pt x="0" y="0"/>
                  </a:moveTo>
                  <a:lnTo>
                    <a:pt x="424928" y="0"/>
                  </a:lnTo>
                  <a:lnTo>
                    <a:pt x="424928" y="491"/>
                  </a:lnTo>
                  <a:lnTo>
                    <a:pt x="849856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3473" y="2811294"/>
            <a:ext cx="6020435" cy="683895"/>
            <a:chOff x="353473" y="2811294"/>
            <a:chExt cx="6020435" cy="683895"/>
          </a:xfrm>
        </p:grpSpPr>
        <p:sp>
          <p:nvSpPr>
            <p:cNvPr id="13" name="object 13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9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4"/>
                  </a:lnTo>
                  <a:lnTo>
                    <a:pt x="8834" y="606470"/>
                  </a:lnTo>
                  <a:lnTo>
                    <a:pt x="32927" y="642242"/>
                  </a:lnTo>
                  <a:lnTo>
                    <a:pt x="68662" y="666360"/>
                  </a:lnTo>
                  <a:lnTo>
                    <a:pt x="112422" y="675204"/>
                  </a:lnTo>
                  <a:lnTo>
                    <a:pt x="5899229" y="675204"/>
                  </a:lnTo>
                  <a:lnTo>
                    <a:pt x="5942989" y="666360"/>
                  </a:lnTo>
                  <a:lnTo>
                    <a:pt x="5978724" y="642242"/>
                  </a:lnTo>
                  <a:lnTo>
                    <a:pt x="6002817" y="606470"/>
                  </a:lnTo>
                  <a:lnTo>
                    <a:pt x="6011652" y="562664"/>
                  </a:lnTo>
                  <a:lnTo>
                    <a:pt x="6011652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9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5386" y="2974585"/>
            <a:ext cx="56419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2: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presents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problem-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posing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prompt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5830" y="2661437"/>
            <a:ext cx="2392680" cy="1158875"/>
          </a:xfrm>
          <a:custGeom>
            <a:avLst/>
            <a:gdLst/>
            <a:ahLst/>
            <a:cxnLst/>
            <a:rect l="l" t="t" r="r" b="b"/>
            <a:pathLst>
              <a:path w="2392679" h="1158875">
                <a:moveTo>
                  <a:pt x="2392489" y="863777"/>
                </a:moveTo>
                <a:lnTo>
                  <a:pt x="2375255" y="822096"/>
                </a:lnTo>
                <a:lnTo>
                  <a:pt x="2333612" y="804824"/>
                </a:lnTo>
                <a:lnTo>
                  <a:pt x="58928" y="804570"/>
                </a:lnTo>
                <a:lnTo>
                  <a:pt x="36004" y="809193"/>
                </a:lnTo>
                <a:lnTo>
                  <a:pt x="17284" y="821829"/>
                </a:lnTo>
                <a:lnTo>
                  <a:pt x="4660" y="840562"/>
                </a:lnTo>
                <a:lnTo>
                  <a:pt x="38" y="863511"/>
                </a:lnTo>
                <a:lnTo>
                  <a:pt x="0" y="1099299"/>
                </a:lnTo>
                <a:lnTo>
                  <a:pt x="4635" y="1122235"/>
                </a:lnTo>
                <a:lnTo>
                  <a:pt x="17246" y="1140980"/>
                </a:lnTo>
                <a:lnTo>
                  <a:pt x="35966" y="1153617"/>
                </a:lnTo>
                <a:lnTo>
                  <a:pt x="58889" y="1158252"/>
                </a:lnTo>
                <a:lnTo>
                  <a:pt x="2333574" y="1158506"/>
                </a:lnTo>
                <a:lnTo>
                  <a:pt x="2356497" y="1153883"/>
                </a:lnTo>
                <a:lnTo>
                  <a:pt x="2375217" y="1141247"/>
                </a:lnTo>
                <a:lnTo>
                  <a:pt x="2387841" y="1122514"/>
                </a:lnTo>
                <a:lnTo>
                  <a:pt x="2392464" y="1099566"/>
                </a:lnTo>
                <a:lnTo>
                  <a:pt x="2392489" y="863777"/>
                </a:lnTo>
                <a:close/>
              </a:path>
              <a:path w="2392679" h="1158875">
                <a:moveTo>
                  <a:pt x="2392489" y="441248"/>
                </a:moveTo>
                <a:lnTo>
                  <a:pt x="2375255" y="399567"/>
                </a:lnTo>
                <a:lnTo>
                  <a:pt x="2333612" y="382295"/>
                </a:lnTo>
                <a:lnTo>
                  <a:pt x="58928" y="382041"/>
                </a:lnTo>
                <a:lnTo>
                  <a:pt x="36004" y="386664"/>
                </a:lnTo>
                <a:lnTo>
                  <a:pt x="17284" y="399300"/>
                </a:lnTo>
                <a:lnTo>
                  <a:pt x="4660" y="418033"/>
                </a:lnTo>
                <a:lnTo>
                  <a:pt x="38" y="440982"/>
                </a:lnTo>
                <a:lnTo>
                  <a:pt x="0" y="676757"/>
                </a:lnTo>
                <a:lnTo>
                  <a:pt x="4635" y="699706"/>
                </a:lnTo>
                <a:lnTo>
                  <a:pt x="17246" y="718451"/>
                </a:lnTo>
                <a:lnTo>
                  <a:pt x="35966" y="731088"/>
                </a:lnTo>
                <a:lnTo>
                  <a:pt x="58889" y="735711"/>
                </a:lnTo>
                <a:lnTo>
                  <a:pt x="2333574" y="735977"/>
                </a:lnTo>
                <a:lnTo>
                  <a:pt x="2356497" y="731342"/>
                </a:lnTo>
                <a:lnTo>
                  <a:pt x="2375217" y="718718"/>
                </a:lnTo>
                <a:lnTo>
                  <a:pt x="2387841" y="699985"/>
                </a:lnTo>
                <a:lnTo>
                  <a:pt x="2392464" y="677037"/>
                </a:lnTo>
                <a:lnTo>
                  <a:pt x="2392489" y="441248"/>
                </a:lnTo>
                <a:close/>
              </a:path>
              <a:path w="2392679" h="1158875">
                <a:moveTo>
                  <a:pt x="2392489" y="52463"/>
                </a:moveTo>
                <a:lnTo>
                  <a:pt x="2377224" y="15557"/>
                </a:lnTo>
                <a:lnTo>
                  <a:pt x="2340356" y="266"/>
                </a:lnTo>
                <a:lnTo>
                  <a:pt x="52184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12" y="260985"/>
                </a:lnTo>
                <a:lnTo>
                  <a:pt x="4102" y="281305"/>
                </a:lnTo>
                <a:lnTo>
                  <a:pt x="15278" y="297891"/>
                </a:lnTo>
                <a:lnTo>
                  <a:pt x="31851" y="309079"/>
                </a:lnTo>
                <a:lnTo>
                  <a:pt x="52146" y="313182"/>
                </a:lnTo>
                <a:lnTo>
                  <a:pt x="2340318" y="313448"/>
                </a:lnTo>
                <a:lnTo>
                  <a:pt x="2360612" y="309346"/>
                </a:lnTo>
                <a:lnTo>
                  <a:pt x="2377186" y="298157"/>
                </a:lnTo>
                <a:lnTo>
                  <a:pt x="2388374" y="281571"/>
                </a:lnTo>
                <a:lnTo>
                  <a:pt x="2392464" y="261251"/>
                </a:lnTo>
                <a:lnTo>
                  <a:pt x="2392489" y="52463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72743" y="2684583"/>
            <a:ext cx="70167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Quantity</a:t>
            </a:r>
            <a:endParaRPr sz="1500">
              <a:latin typeface="Calibri"/>
              <a:cs typeface="Calibri"/>
            </a:endParaRPr>
          </a:p>
          <a:p>
            <a:pPr marL="130175" marR="5080" indent="-118110">
              <a:lnSpc>
                <a:spcPts val="3340"/>
              </a:lnSpc>
            </a:pPr>
            <a:r>
              <a:rPr sz="1500" spc="-30" dirty="0">
                <a:latin typeface="Calibri"/>
                <a:cs typeface="Calibri"/>
              </a:rPr>
              <a:t>Difficulty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84200" y="2814182"/>
            <a:ext cx="846455" cy="833119"/>
            <a:chOff x="6284200" y="2814182"/>
            <a:chExt cx="846455" cy="833119"/>
          </a:xfrm>
        </p:grpSpPr>
        <p:sp>
          <p:nvSpPr>
            <p:cNvPr id="19" name="object 19"/>
            <p:cNvSpPr/>
            <p:nvPr/>
          </p:nvSpPr>
          <p:spPr>
            <a:xfrm>
              <a:off x="6871718" y="2818033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136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683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71718" y="3220317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36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68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88054" y="3219825"/>
              <a:ext cx="838200" cy="635"/>
            </a:xfrm>
            <a:custGeom>
              <a:avLst/>
              <a:gdLst/>
              <a:ahLst/>
              <a:cxnLst/>
              <a:rect l="l" t="t" r="r" b="b"/>
              <a:pathLst>
                <a:path w="838200" h="635">
                  <a:moveTo>
                    <a:pt x="0" y="0"/>
                  </a:moveTo>
                  <a:lnTo>
                    <a:pt x="418900" y="0"/>
                  </a:lnTo>
                  <a:lnTo>
                    <a:pt x="418900" y="491"/>
                  </a:lnTo>
                  <a:lnTo>
                    <a:pt x="837799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39254" y="4010795"/>
            <a:ext cx="6020435" cy="683895"/>
            <a:chOff x="339254" y="4010795"/>
            <a:chExt cx="6020435" cy="683895"/>
          </a:xfrm>
        </p:grpSpPr>
        <p:sp>
          <p:nvSpPr>
            <p:cNvPr id="23" name="object 23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30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30" y="675205"/>
                  </a:lnTo>
                  <a:lnTo>
                    <a:pt x="5942990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2" y="562665"/>
                  </a:lnTo>
                  <a:lnTo>
                    <a:pt x="6011652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90" y="8843"/>
                  </a:lnTo>
                  <a:lnTo>
                    <a:pt x="589923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61167" y="4175497"/>
            <a:ext cx="33991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Students</a:t>
            </a:r>
            <a:r>
              <a:rPr sz="200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pose</a:t>
            </a:r>
            <a:r>
              <a:rPr sz="200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21804" y="3995381"/>
            <a:ext cx="2477770" cy="751840"/>
          </a:xfrm>
          <a:custGeom>
            <a:avLst/>
            <a:gdLst/>
            <a:ahLst/>
            <a:cxnLst/>
            <a:rect l="l" t="t" r="r" b="b"/>
            <a:pathLst>
              <a:path w="2477770" h="751839">
                <a:moveTo>
                  <a:pt x="2477630" y="52476"/>
                </a:moveTo>
                <a:lnTo>
                  <a:pt x="2462365" y="15570"/>
                </a:lnTo>
                <a:lnTo>
                  <a:pt x="2425496" y="279"/>
                </a:lnTo>
                <a:lnTo>
                  <a:pt x="52171" y="0"/>
                </a:lnTo>
                <a:lnTo>
                  <a:pt x="31877" y="4102"/>
                </a:lnTo>
                <a:lnTo>
                  <a:pt x="15290" y="15290"/>
                </a:lnTo>
                <a:lnTo>
                  <a:pt x="4114" y="31877"/>
                </a:lnTo>
                <a:lnTo>
                  <a:pt x="25" y="52197"/>
                </a:lnTo>
                <a:lnTo>
                  <a:pt x="0" y="260985"/>
                </a:lnTo>
                <a:lnTo>
                  <a:pt x="4089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33" y="313182"/>
                </a:lnTo>
                <a:lnTo>
                  <a:pt x="2425458" y="313448"/>
                </a:lnTo>
                <a:lnTo>
                  <a:pt x="2445766" y="309359"/>
                </a:lnTo>
                <a:lnTo>
                  <a:pt x="2462339" y="298170"/>
                </a:lnTo>
                <a:lnTo>
                  <a:pt x="2473515" y="281584"/>
                </a:lnTo>
                <a:lnTo>
                  <a:pt x="2477617" y="261264"/>
                </a:lnTo>
                <a:lnTo>
                  <a:pt x="2477630" y="52476"/>
                </a:lnTo>
                <a:close/>
              </a:path>
              <a:path w="2477770" h="751839">
                <a:moveTo>
                  <a:pt x="2477643" y="456806"/>
                </a:moveTo>
                <a:lnTo>
                  <a:pt x="2460396" y="415124"/>
                </a:lnTo>
                <a:lnTo>
                  <a:pt x="2418753" y="397852"/>
                </a:lnTo>
                <a:lnTo>
                  <a:pt x="58915" y="397586"/>
                </a:lnTo>
                <a:lnTo>
                  <a:pt x="35991" y="402209"/>
                </a:lnTo>
                <a:lnTo>
                  <a:pt x="17272" y="414845"/>
                </a:lnTo>
                <a:lnTo>
                  <a:pt x="4648" y="433578"/>
                </a:lnTo>
                <a:lnTo>
                  <a:pt x="25" y="456526"/>
                </a:lnTo>
                <a:lnTo>
                  <a:pt x="0" y="692302"/>
                </a:lnTo>
                <a:lnTo>
                  <a:pt x="4622" y="715251"/>
                </a:lnTo>
                <a:lnTo>
                  <a:pt x="17233" y="733996"/>
                </a:lnTo>
                <a:lnTo>
                  <a:pt x="35953" y="746633"/>
                </a:lnTo>
                <a:lnTo>
                  <a:pt x="58877" y="751255"/>
                </a:lnTo>
                <a:lnTo>
                  <a:pt x="2418715" y="751535"/>
                </a:lnTo>
                <a:lnTo>
                  <a:pt x="2441638" y="746899"/>
                </a:lnTo>
                <a:lnTo>
                  <a:pt x="2460358" y="734275"/>
                </a:lnTo>
                <a:lnTo>
                  <a:pt x="2472982" y="715530"/>
                </a:lnTo>
                <a:lnTo>
                  <a:pt x="2477605" y="692594"/>
                </a:lnTo>
                <a:lnTo>
                  <a:pt x="2477643" y="45680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863645" y="4019606"/>
            <a:ext cx="99631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Independent</a:t>
            </a:r>
            <a:endParaRPr sz="15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490"/>
              </a:spcBef>
            </a:pPr>
            <a:r>
              <a:rPr sz="1500" spc="-20" dirty="0">
                <a:latin typeface="Calibri"/>
                <a:cs typeface="Calibri"/>
              </a:rPr>
              <a:t>Small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Group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351180" y="4148129"/>
            <a:ext cx="775335" cy="426084"/>
            <a:chOff x="6351180" y="4148129"/>
            <a:chExt cx="775335" cy="426084"/>
          </a:xfrm>
        </p:grpSpPr>
        <p:sp>
          <p:nvSpPr>
            <p:cNvPr id="29" name="object 29"/>
            <p:cNvSpPr/>
            <p:nvPr/>
          </p:nvSpPr>
          <p:spPr>
            <a:xfrm>
              <a:off x="6867754" y="4151980"/>
              <a:ext cx="254635" cy="418465"/>
            </a:xfrm>
            <a:custGeom>
              <a:avLst/>
              <a:gdLst/>
              <a:ahLst/>
              <a:cxnLst/>
              <a:rect l="l" t="t" r="r" b="b"/>
              <a:pathLst>
                <a:path w="254634" h="418464">
                  <a:moveTo>
                    <a:pt x="254064" y="0"/>
                  </a:moveTo>
                  <a:lnTo>
                    <a:pt x="0" y="0"/>
                  </a:lnTo>
                  <a:lnTo>
                    <a:pt x="0" y="417877"/>
                  </a:lnTo>
                  <a:lnTo>
                    <a:pt x="254423" y="41787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5034" y="4352526"/>
              <a:ext cx="524510" cy="15240"/>
            </a:xfrm>
            <a:custGeom>
              <a:avLst/>
              <a:gdLst/>
              <a:ahLst/>
              <a:cxnLst/>
              <a:rect l="l" t="t" r="r" b="b"/>
              <a:pathLst>
                <a:path w="524509" h="15239">
                  <a:moveTo>
                    <a:pt x="0" y="0"/>
                  </a:moveTo>
                  <a:lnTo>
                    <a:pt x="524046" y="1474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53474" y="5210298"/>
            <a:ext cx="6020435" cy="683895"/>
            <a:chOff x="353474" y="5210298"/>
            <a:chExt cx="6020435" cy="683895"/>
          </a:xfrm>
        </p:grpSpPr>
        <p:sp>
          <p:nvSpPr>
            <p:cNvPr id="32" name="object 32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5387" y="5376409"/>
            <a:ext cx="50158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 4: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and students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handle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responses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60986" y="4990919"/>
            <a:ext cx="3338829" cy="1578610"/>
            <a:chOff x="6260986" y="4990919"/>
            <a:chExt cx="3338829" cy="1578610"/>
          </a:xfrm>
        </p:grpSpPr>
        <p:sp>
          <p:nvSpPr>
            <p:cNvPr id="36" name="object 36"/>
            <p:cNvSpPr/>
            <p:nvPr/>
          </p:nvSpPr>
          <p:spPr>
            <a:xfrm>
              <a:off x="7129907" y="4990922"/>
              <a:ext cx="2470150" cy="1171575"/>
            </a:xfrm>
            <a:custGeom>
              <a:avLst/>
              <a:gdLst/>
              <a:ahLst/>
              <a:cxnLst/>
              <a:rect l="l" t="t" r="r" b="b"/>
              <a:pathLst>
                <a:path w="2470150" h="1171575">
                  <a:moveTo>
                    <a:pt x="2469629" y="876503"/>
                  </a:moveTo>
                  <a:lnTo>
                    <a:pt x="2452395" y="834821"/>
                  </a:lnTo>
                  <a:lnTo>
                    <a:pt x="2410752" y="817549"/>
                  </a:lnTo>
                  <a:lnTo>
                    <a:pt x="58915" y="817283"/>
                  </a:lnTo>
                  <a:lnTo>
                    <a:pt x="36004" y="821905"/>
                  </a:lnTo>
                  <a:lnTo>
                    <a:pt x="17284" y="834542"/>
                  </a:lnTo>
                  <a:lnTo>
                    <a:pt x="4660" y="853274"/>
                  </a:lnTo>
                  <a:lnTo>
                    <a:pt x="25" y="876223"/>
                  </a:lnTo>
                  <a:lnTo>
                    <a:pt x="0" y="1111999"/>
                  </a:lnTo>
                  <a:lnTo>
                    <a:pt x="4622" y="1134948"/>
                  </a:lnTo>
                  <a:lnTo>
                    <a:pt x="17246" y="1153693"/>
                  </a:lnTo>
                  <a:lnTo>
                    <a:pt x="35953" y="1166317"/>
                  </a:lnTo>
                  <a:lnTo>
                    <a:pt x="58877" y="1170952"/>
                  </a:lnTo>
                  <a:lnTo>
                    <a:pt x="2410714" y="1171232"/>
                  </a:lnTo>
                  <a:lnTo>
                    <a:pt x="2433637" y="1166596"/>
                  </a:lnTo>
                  <a:lnTo>
                    <a:pt x="2452357" y="1153960"/>
                  </a:lnTo>
                  <a:lnTo>
                    <a:pt x="2464981" y="1135227"/>
                  </a:lnTo>
                  <a:lnTo>
                    <a:pt x="2469604" y="1112291"/>
                  </a:lnTo>
                  <a:lnTo>
                    <a:pt x="2469629" y="876503"/>
                  </a:lnTo>
                  <a:close/>
                </a:path>
                <a:path w="2470150" h="1171575">
                  <a:moveTo>
                    <a:pt x="2469629" y="453974"/>
                  </a:moveTo>
                  <a:lnTo>
                    <a:pt x="2452395" y="412292"/>
                  </a:lnTo>
                  <a:lnTo>
                    <a:pt x="2410752" y="395020"/>
                  </a:lnTo>
                  <a:lnTo>
                    <a:pt x="58915" y="394754"/>
                  </a:lnTo>
                  <a:lnTo>
                    <a:pt x="36004" y="399376"/>
                  </a:lnTo>
                  <a:lnTo>
                    <a:pt x="17284" y="412013"/>
                  </a:lnTo>
                  <a:lnTo>
                    <a:pt x="4660" y="430745"/>
                  </a:lnTo>
                  <a:lnTo>
                    <a:pt x="25" y="453694"/>
                  </a:lnTo>
                  <a:lnTo>
                    <a:pt x="0" y="689470"/>
                  </a:lnTo>
                  <a:lnTo>
                    <a:pt x="4622" y="712419"/>
                  </a:lnTo>
                  <a:lnTo>
                    <a:pt x="17246" y="731151"/>
                  </a:lnTo>
                  <a:lnTo>
                    <a:pt x="35953" y="743788"/>
                  </a:lnTo>
                  <a:lnTo>
                    <a:pt x="58877" y="748423"/>
                  </a:lnTo>
                  <a:lnTo>
                    <a:pt x="2410714" y="748690"/>
                  </a:lnTo>
                  <a:lnTo>
                    <a:pt x="2433637" y="744067"/>
                  </a:lnTo>
                  <a:lnTo>
                    <a:pt x="2452357" y="731431"/>
                  </a:lnTo>
                  <a:lnTo>
                    <a:pt x="2464981" y="712698"/>
                  </a:lnTo>
                  <a:lnTo>
                    <a:pt x="2469604" y="689749"/>
                  </a:lnTo>
                  <a:lnTo>
                    <a:pt x="2469629" y="453974"/>
                  </a:lnTo>
                  <a:close/>
                </a:path>
                <a:path w="2470150" h="1171575">
                  <a:moveTo>
                    <a:pt x="2469629" y="52476"/>
                  </a:moveTo>
                  <a:lnTo>
                    <a:pt x="2454364" y="15570"/>
                  </a:lnTo>
                  <a:lnTo>
                    <a:pt x="2417495" y="279"/>
                  </a:lnTo>
                  <a:lnTo>
                    <a:pt x="52171" y="0"/>
                  </a:lnTo>
                  <a:lnTo>
                    <a:pt x="31877" y="4102"/>
                  </a:lnTo>
                  <a:lnTo>
                    <a:pt x="15303" y="15290"/>
                  </a:lnTo>
                  <a:lnTo>
                    <a:pt x="4127" y="31877"/>
                  </a:lnTo>
                  <a:lnTo>
                    <a:pt x="25" y="52197"/>
                  </a:lnTo>
                  <a:lnTo>
                    <a:pt x="0" y="260985"/>
                  </a:lnTo>
                  <a:lnTo>
                    <a:pt x="4102" y="281292"/>
                  </a:lnTo>
                  <a:lnTo>
                    <a:pt x="15265" y="297891"/>
                  </a:lnTo>
                  <a:lnTo>
                    <a:pt x="31838" y="309079"/>
                  </a:lnTo>
                  <a:lnTo>
                    <a:pt x="52146" y="313182"/>
                  </a:lnTo>
                  <a:lnTo>
                    <a:pt x="2417457" y="313448"/>
                  </a:lnTo>
                  <a:lnTo>
                    <a:pt x="2437752" y="309359"/>
                  </a:lnTo>
                  <a:lnTo>
                    <a:pt x="2454325" y="298170"/>
                  </a:lnTo>
                  <a:lnTo>
                    <a:pt x="2465514" y="281584"/>
                  </a:lnTo>
                  <a:lnTo>
                    <a:pt x="2469604" y="261264"/>
                  </a:lnTo>
                  <a:lnTo>
                    <a:pt x="2469629" y="5247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75730" y="5147522"/>
              <a:ext cx="255270" cy="415290"/>
            </a:xfrm>
            <a:custGeom>
              <a:avLst/>
              <a:gdLst/>
              <a:ahLst/>
              <a:cxnLst/>
              <a:rect l="l" t="t" r="r" b="b"/>
              <a:pathLst>
                <a:path w="255270" h="415289">
                  <a:moveTo>
                    <a:pt x="254198" y="0"/>
                  </a:moveTo>
                  <a:lnTo>
                    <a:pt x="0" y="0"/>
                  </a:lnTo>
                  <a:lnTo>
                    <a:pt x="0" y="415037"/>
                  </a:lnTo>
                  <a:lnTo>
                    <a:pt x="254763" y="41503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75730" y="5562515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98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6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65114" y="5562024"/>
              <a:ext cx="864869" cy="635"/>
            </a:xfrm>
            <a:custGeom>
              <a:avLst/>
              <a:gdLst/>
              <a:ahLst/>
              <a:cxnLst/>
              <a:rect l="l" t="t" r="r" b="b"/>
              <a:pathLst>
                <a:path w="864870" h="635">
                  <a:moveTo>
                    <a:pt x="0" y="0"/>
                  </a:moveTo>
                  <a:lnTo>
                    <a:pt x="432407" y="0"/>
                  </a:lnTo>
                  <a:lnTo>
                    <a:pt x="432407" y="491"/>
                  </a:lnTo>
                  <a:lnTo>
                    <a:pt x="864814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29972" y="6215192"/>
              <a:ext cx="2470150" cy="354330"/>
            </a:xfrm>
            <a:custGeom>
              <a:avLst/>
              <a:gdLst/>
              <a:ahLst/>
              <a:cxnLst/>
              <a:rect l="l" t="t" r="r" b="b"/>
              <a:pathLst>
                <a:path w="2470150" h="354329">
                  <a:moveTo>
                    <a:pt x="58949" y="0"/>
                  </a:moveTo>
                  <a:lnTo>
                    <a:pt x="17295" y="17263"/>
                  </a:lnTo>
                  <a:lnTo>
                    <a:pt x="36" y="58954"/>
                  </a:lnTo>
                  <a:lnTo>
                    <a:pt x="0" y="294812"/>
                  </a:lnTo>
                  <a:lnTo>
                    <a:pt x="4625" y="317764"/>
                  </a:lnTo>
                  <a:lnTo>
                    <a:pt x="17245" y="336509"/>
                  </a:lnTo>
                  <a:lnTo>
                    <a:pt x="35967" y="349148"/>
                  </a:lnTo>
                  <a:lnTo>
                    <a:pt x="58894" y="353785"/>
                  </a:lnTo>
                  <a:lnTo>
                    <a:pt x="2410645" y="354154"/>
                  </a:lnTo>
                  <a:lnTo>
                    <a:pt x="2433573" y="349524"/>
                  </a:lnTo>
                  <a:lnTo>
                    <a:pt x="2452299" y="336891"/>
                  </a:lnTo>
                  <a:lnTo>
                    <a:pt x="2464925" y="318150"/>
                  </a:lnTo>
                  <a:lnTo>
                    <a:pt x="2469558" y="295199"/>
                  </a:lnTo>
                  <a:lnTo>
                    <a:pt x="2469595" y="59342"/>
                  </a:lnTo>
                  <a:lnTo>
                    <a:pt x="2464969" y="36389"/>
                  </a:lnTo>
                  <a:lnTo>
                    <a:pt x="2452349" y="17645"/>
                  </a:lnTo>
                  <a:lnTo>
                    <a:pt x="2433627" y="5005"/>
                  </a:lnTo>
                  <a:lnTo>
                    <a:pt x="2410700" y="368"/>
                  </a:lnTo>
                  <a:lnTo>
                    <a:pt x="58949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85614" y="5016303"/>
            <a:ext cx="760730" cy="150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Analyze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65"/>
              </a:spcBef>
            </a:pPr>
            <a:r>
              <a:rPr sz="1500" spc="-10" dirty="0">
                <a:latin typeface="Calibri"/>
                <a:cs typeface="Calibri"/>
              </a:rPr>
              <a:t>Select</a:t>
            </a:r>
            <a:endParaRPr sz="1500">
              <a:latin typeface="Calibri"/>
              <a:cs typeface="Calibri"/>
            </a:endParaRPr>
          </a:p>
          <a:p>
            <a:pPr marL="12065" marR="5080" algn="ctr">
              <a:lnSpc>
                <a:spcPct val="178700"/>
              </a:lnSpc>
              <a:spcBef>
                <a:spcPts val="120"/>
              </a:spcBef>
            </a:pPr>
            <a:r>
              <a:rPr sz="1500" spc="-30" dirty="0">
                <a:latin typeface="Calibri"/>
                <a:cs typeface="Calibri"/>
              </a:rPr>
              <a:t>Sequence </a:t>
            </a:r>
            <a:r>
              <a:rPr sz="1500" spc="-10" dirty="0">
                <a:latin typeface="Calibri"/>
                <a:cs typeface="Calibri"/>
              </a:rPr>
              <a:t>Solve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875821" y="5985047"/>
            <a:ext cx="255270" cy="407034"/>
          </a:xfrm>
          <a:custGeom>
            <a:avLst/>
            <a:gdLst/>
            <a:ahLst/>
            <a:cxnLst/>
            <a:rect l="l" t="t" r="r" b="b"/>
            <a:pathLst>
              <a:path w="255270" h="407035">
                <a:moveTo>
                  <a:pt x="254106" y="0"/>
                </a:moveTo>
                <a:lnTo>
                  <a:pt x="0" y="0"/>
                </a:lnTo>
                <a:lnTo>
                  <a:pt x="0" y="406982"/>
                </a:lnTo>
                <a:lnTo>
                  <a:pt x="254747" y="406982"/>
                </a:lnTo>
              </a:path>
            </a:pathLst>
          </a:custGeom>
          <a:ln w="7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2069" y="3009518"/>
            <a:ext cx="5773420" cy="2909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latin typeface="Arial"/>
                <a:cs typeface="Arial"/>
              </a:rPr>
              <a:t>“[…] there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is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not yet a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general problem-</a:t>
            </a:r>
            <a:r>
              <a:rPr sz="2900" dirty="0">
                <a:latin typeface="Arial"/>
                <a:cs typeface="Arial"/>
              </a:rPr>
              <a:t>posing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analogue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to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well-</a:t>
            </a:r>
            <a:r>
              <a:rPr sz="2900" dirty="0">
                <a:latin typeface="Arial"/>
                <a:cs typeface="Arial"/>
              </a:rPr>
              <a:t>established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general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frameworks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spc="-25" dirty="0">
                <a:latin typeface="Arial"/>
                <a:cs typeface="Arial"/>
              </a:rPr>
              <a:t>for </a:t>
            </a:r>
            <a:r>
              <a:rPr sz="2900" dirty="0">
                <a:latin typeface="Arial"/>
                <a:cs typeface="Arial"/>
              </a:rPr>
              <a:t>problem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solving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such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as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Polya’s </a:t>
            </a:r>
            <a:r>
              <a:rPr sz="2900" dirty="0">
                <a:latin typeface="Arial"/>
                <a:cs typeface="Arial"/>
              </a:rPr>
              <a:t>(1957)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four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steps”</a:t>
            </a:r>
            <a:endParaRPr sz="2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sz="2900" dirty="0">
                <a:latin typeface="Arial"/>
                <a:cs typeface="Arial"/>
              </a:rPr>
              <a:t>(Cai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et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al.,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2015,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p.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20" dirty="0">
                <a:latin typeface="Arial"/>
                <a:cs typeface="Arial"/>
              </a:rPr>
              <a:t>14).</a:t>
            </a:r>
            <a:endParaRPr sz="29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530743" y="1208746"/>
            <a:ext cx="6536690" cy="10896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4100"/>
              </a:lnSpc>
              <a:spcBef>
                <a:spcPts val="380"/>
              </a:spcBef>
            </a:pPr>
            <a:r>
              <a:rPr sz="3400" dirty="0"/>
              <a:t>Models</a:t>
            </a:r>
            <a:r>
              <a:rPr sz="3400" spc="-5" dirty="0"/>
              <a:t> </a:t>
            </a:r>
            <a:r>
              <a:rPr sz="3400" dirty="0"/>
              <a:t>of</a:t>
            </a:r>
            <a:r>
              <a:rPr sz="3400" spc="-10" dirty="0"/>
              <a:t> </a:t>
            </a:r>
            <a:r>
              <a:rPr sz="3400" dirty="0"/>
              <a:t>the</a:t>
            </a:r>
            <a:r>
              <a:rPr sz="3400" spc="5" dirty="0"/>
              <a:t> </a:t>
            </a:r>
            <a:r>
              <a:rPr sz="3400" spc="-10" dirty="0"/>
              <a:t>problem-</a:t>
            </a:r>
            <a:r>
              <a:rPr sz="3600" i="1" spc="-70" dirty="0">
                <a:latin typeface="Tahoma"/>
                <a:cs typeface="Tahoma"/>
              </a:rPr>
              <a:t>posing </a:t>
            </a:r>
            <a:r>
              <a:rPr sz="3400" spc="-10" dirty="0"/>
              <a:t>process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2393" y="2319597"/>
            <a:ext cx="7333065" cy="39836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18196" y="6302116"/>
            <a:ext cx="68389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Arial"/>
                <a:cs typeface="Arial"/>
              </a:rPr>
              <a:t>Rott, </a:t>
            </a:r>
            <a:r>
              <a:rPr sz="1000" dirty="0">
                <a:latin typeface="Arial"/>
                <a:cs typeface="Arial"/>
              </a:rPr>
              <a:t>B.,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Specht,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B.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&amp;</a:t>
            </a:r>
            <a:r>
              <a:rPr sz="1000" spc="-20" dirty="0">
                <a:latin typeface="Arial"/>
                <a:cs typeface="Arial"/>
              </a:rPr>
              <a:t> Knipping,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C.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-75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descriptive </a:t>
            </a:r>
            <a:r>
              <a:rPr sz="1000" spc="-10" dirty="0">
                <a:latin typeface="Arial"/>
                <a:cs typeface="Arial"/>
              </a:rPr>
              <a:t>phase</a:t>
            </a:r>
            <a:r>
              <a:rPr sz="1000" spc="-20" dirty="0">
                <a:latin typeface="Arial"/>
                <a:cs typeface="Arial"/>
              </a:rPr>
              <a:t> model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of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30" dirty="0">
                <a:latin typeface="Arial"/>
                <a:cs typeface="Arial"/>
              </a:rPr>
              <a:t>problem-</a:t>
            </a:r>
            <a:r>
              <a:rPr sz="1000" spc="-20" dirty="0">
                <a:latin typeface="Arial"/>
                <a:cs typeface="Arial"/>
              </a:rPr>
              <a:t>solving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processes.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i="1" spc="-20" dirty="0">
                <a:latin typeface="Arial"/>
                <a:cs typeface="Arial"/>
              </a:rPr>
              <a:t>ZDM Mathematics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spc="-20" dirty="0">
                <a:latin typeface="Arial"/>
                <a:cs typeface="Arial"/>
              </a:rPr>
              <a:t>Education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53,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Arial"/>
                <a:cs typeface="Arial"/>
              </a:rPr>
              <a:t>737–</a:t>
            </a:r>
            <a:r>
              <a:rPr sz="1000" dirty="0">
                <a:latin typeface="Arial"/>
                <a:cs typeface="Arial"/>
              </a:rPr>
              <a:t>752</a:t>
            </a:r>
            <a:r>
              <a:rPr sz="1000" spc="10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(2021).</a:t>
            </a:r>
            <a:r>
              <a:rPr sz="1000" spc="13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  <a:hlinkClick r:id="rId3"/>
              </a:rPr>
              <a:t>https://doi.org/10.1007/s11858-021-01244-</a:t>
            </a:r>
            <a:r>
              <a:rPr sz="1000" spc="-50" dirty="0">
                <a:latin typeface="Arial"/>
                <a:cs typeface="Arial"/>
                <a:hlinkClick r:id="rId3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514101" y="1370290"/>
            <a:ext cx="8097520" cy="573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/>
              <a:t>Models</a:t>
            </a:r>
            <a:r>
              <a:rPr sz="3400" spc="-45" dirty="0"/>
              <a:t> </a:t>
            </a:r>
            <a:r>
              <a:rPr sz="3400" dirty="0"/>
              <a:t>of</a:t>
            </a:r>
            <a:r>
              <a:rPr sz="3400" spc="-50" dirty="0"/>
              <a:t> </a:t>
            </a:r>
            <a:r>
              <a:rPr sz="3400" spc="-10" dirty="0"/>
              <a:t>Problem-</a:t>
            </a:r>
            <a:r>
              <a:rPr sz="3600" i="1" spc="-90" dirty="0">
                <a:latin typeface="Tahoma"/>
                <a:cs typeface="Tahoma"/>
              </a:rPr>
              <a:t>solving</a:t>
            </a:r>
            <a:r>
              <a:rPr sz="3600" i="1" spc="-95" dirty="0">
                <a:latin typeface="Tahoma"/>
                <a:cs typeface="Tahoma"/>
              </a:rPr>
              <a:t> </a:t>
            </a:r>
            <a:r>
              <a:rPr sz="3400" spc="-10" dirty="0"/>
              <a:t>Processes</a:t>
            </a:r>
            <a:endParaRPr sz="3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54153" y="1310219"/>
            <a:ext cx="78867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Effort</a:t>
            </a:r>
            <a:r>
              <a:rPr sz="3200" spc="85" dirty="0"/>
              <a:t> </a:t>
            </a:r>
            <a:r>
              <a:rPr sz="3200" dirty="0"/>
              <a:t>for</a:t>
            </a:r>
            <a:r>
              <a:rPr sz="3200" spc="90" dirty="0"/>
              <a:t> </a:t>
            </a:r>
            <a:r>
              <a:rPr sz="3200" dirty="0"/>
              <a:t>Understanding</a:t>
            </a:r>
            <a:r>
              <a:rPr sz="3200" spc="95" dirty="0"/>
              <a:t> </a:t>
            </a:r>
            <a:r>
              <a:rPr sz="3200" dirty="0"/>
              <a:t>PP</a:t>
            </a:r>
            <a:r>
              <a:rPr sz="3200" spc="90" dirty="0"/>
              <a:t> </a:t>
            </a:r>
            <a:r>
              <a:rPr sz="3200" spc="-10" dirty="0"/>
              <a:t>Processes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036175" y="2420733"/>
            <a:ext cx="6624320" cy="302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Times New Roman"/>
                <a:cs typeface="Times New Roman"/>
              </a:rPr>
              <a:t>There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were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two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types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of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attempts</a:t>
            </a:r>
            <a:r>
              <a:rPr sz="3000" spc="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made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spc="-25" dirty="0">
                <a:latin typeface="Times New Roman"/>
                <a:cs typeface="Times New Roman"/>
              </a:rPr>
              <a:t>to </a:t>
            </a:r>
            <a:r>
              <a:rPr sz="3000" dirty="0">
                <a:latin typeface="Times New Roman"/>
                <a:cs typeface="Times New Roman"/>
              </a:rPr>
              <a:t>understand</a:t>
            </a:r>
            <a:r>
              <a:rPr sz="3000" spc="8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problem-</a:t>
            </a:r>
            <a:r>
              <a:rPr sz="3000" dirty="0">
                <a:latin typeface="Times New Roman"/>
                <a:cs typeface="Times New Roman"/>
              </a:rPr>
              <a:t>posing</a:t>
            </a:r>
            <a:r>
              <a:rPr sz="3000" spc="8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processes: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30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buChar char="•"/>
              <a:tabLst>
                <a:tab pos="378460" algn="l"/>
              </a:tabLst>
            </a:pPr>
            <a:r>
              <a:rPr sz="3000" dirty="0">
                <a:latin typeface="Times New Roman"/>
                <a:cs typeface="Times New Roman"/>
              </a:rPr>
              <a:t>Through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the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products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of</a:t>
            </a:r>
            <a:r>
              <a:rPr sz="3000" spc="1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problem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posing</a:t>
            </a:r>
            <a:endParaRPr sz="30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spcBef>
                <a:spcPts val="1900"/>
              </a:spcBef>
              <a:buChar char="•"/>
              <a:tabLst>
                <a:tab pos="378460" algn="l"/>
              </a:tabLst>
            </a:pPr>
            <a:r>
              <a:rPr sz="3000" dirty="0">
                <a:latin typeface="Times New Roman"/>
                <a:cs typeface="Times New Roman"/>
              </a:rPr>
              <a:t>By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direct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10" dirty="0">
                <a:latin typeface="Times New Roman"/>
                <a:cs typeface="Times New Roman"/>
              </a:rPr>
              <a:t>investigation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1767" rIns="0" bIns="0" rtlCol="0">
            <a:spAutoFit/>
          </a:bodyPr>
          <a:lstStyle/>
          <a:p>
            <a:pPr marL="960119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Driving</a:t>
            </a:r>
            <a:r>
              <a:rPr sz="3400" spc="-20" dirty="0"/>
              <a:t> </a:t>
            </a:r>
            <a:r>
              <a:rPr sz="3400" dirty="0"/>
              <a:t>Task</a:t>
            </a:r>
            <a:r>
              <a:rPr sz="3400" spc="-25" dirty="0"/>
              <a:t> </a:t>
            </a:r>
            <a:r>
              <a:rPr sz="3400" dirty="0"/>
              <a:t>(Silver</a:t>
            </a:r>
            <a:r>
              <a:rPr sz="3400" spc="-25" dirty="0"/>
              <a:t> </a:t>
            </a:r>
            <a:r>
              <a:rPr sz="3400" dirty="0"/>
              <a:t>&amp;</a:t>
            </a:r>
            <a:r>
              <a:rPr sz="3400" spc="-20" dirty="0"/>
              <a:t> </a:t>
            </a:r>
            <a:r>
              <a:rPr sz="3400" dirty="0"/>
              <a:t>Cai,</a:t>
            </a:r>
            <a:r>
              <a:rPr sz="3400" spc="-25" dirty="0"/>
              <a:t> </a:t>
            </a:r>
            <a:r>
              <a:rPr sz="3400" spc="-10" dirty="0"/>
              <a:t>1996)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90750" y="2528977"/>
            <a:ext cx="6950709" cy="39700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78460" marR="16510" indent="-366395">
              <a:lnSpc>
                <a:spcPct val="101000"/>
              </a:lnSpc>
              <a:spcBef>
                <a:spcPts val="70"/>
              </a:spcBef>
              <a:buFont typeface="Times New Roman"/>
              <a:buChar char="•"/>
              <a:tabLst>
                <a:tab pos="378460" algn="l"/>
              </a:tabLst>
            </a:pPr>
            <a:r>
              <a:rPr sz="2700" i="1" dirty="0">
                <a:latin typeface="Times New Roman"/>
                <a:cs typeface="Times New Roman"/>
              </a:rPr>
              <a:t>Jerome,</a:t>
            </a:r>
            <a:r>
              <a:rPr sz="2700" i="1" spc="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Elliot,</a:t>
            </a:r>
            <a:r>
              <a:rPr sz="2700" i="1" spc="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and</a:t>
            </a:r>
            <a:r>
              <a:rPr sz="2700" i="1" spc="-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Arturo</a:t>
            </a:r>
            <a:r>
              <a:rPr sz="2700" i="1" spc="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took</a:t>
            </a:r>
            <a:r>
              <a:rPr sz="2700" i="1" spc="1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turns</a:t>
            </a:r>
            <a:r>
              <a:rPr sz="2700" i="1" spc="10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driving </a:t>
            </a:r>
            <a:r>
              <a:rPr sz="2700" i="1" dirty="0">
                <a:latin typeface="Times New Roman"/>
                <a:cs typeface="Times New Roman"/>
              </a:rPr>
              <a:t>home from</a:t>
            </a:r>
            <a:r>
              <a:rPr sz="2700" i="1" spc="-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</a:t>
            </a:r>
            <a:r>
              <a:rPr sz="2700" i="1" spc="-1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trip.</a:t>
            </a:r>
            <a:r>
              <a:rPr sz="2700" i="1" spc="-5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Arturo drove 80 miles </a:t>
            </a:r>
            <a:r>
              <a:rPr sz="2700" i="1" spc="-20" dirty="0">
                <a:latin typeface="Times New Roman"/>
                <a:cs typeface="Times New Roman"/>
              </a:rPr>
              <a:t>more </a:t>
            </a:r>
            <a:r>
              <a:rPr sz="2700" i="1" dirty="0">
                <a:latin typeface="Times New Roman"/>
                <a:cs typeface="Times New Roman"/>
              </a:rPr>
              <a:t>than</a:t>
            </a:r>
            <a:r>
              <a:rPr sz="2700" i="1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Elliot.</a:t>
            </a:r>
            <a:r>
              <a:rPr sz="2700" i="1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Elliot</a:t>
            </a:r>
            <a:r>
              <a:rPr sz="2700" i="1" spc="3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drove</a:t>
            </a:r>
            <a:r>
              <a:rPr sz="2700" i="1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twice</a:t>
            </a:r>
            <a:r>
              <a:rPr sz="2700" i="1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as</a:t>
            </a:r>
            <a:r>
              <a:rPr sz="2700" i="1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many</a:t>
            </a:r>
            <a:r>
              <a:rPr sz="2700" i="1" spc="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miles</a:t>
            </a:r>
            <a:r>
              <a:rPr sz="2700" i="1" spc="30" dirty="0">
                <a:latin typeface="Times New Roman"/>
                <a:cs typeface="Times New Roman"/>
              </a:rPr>
              <a:t> </a:t>
            </a:r>
            <a:r>
              <a:rPr sz="2700" i="1" spc="-25" dirty="0">
                <a:latin typeface="Times New Roman"/>
                <a:cs typeface="Times New Roman"/>
              </a:rPr>
              <a:t>as </a:t>
            </a:r>
            <a:r>
              <a:rPr sz="2700" i="1" dirty="0">
                <a:latin typeface="Times New Roman"/>
                <a:cs typeface="Times New Roman"/>
              </a:rPr>
              <a:t>Jerome.</a:t>
            </a:r>
            <a:r>
              <a:rPr sz="2700" i="1" spc="-4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Jerome</a:t>
            </a:r>
            <a:r>
              <a:rPr sz="2700" i="1" spc="-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drove</a:t>
            </a:r>
            <a:r>
              <a:rPr sz="2700" i="1" spc="-3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50</a:t>
            </a:r>
            <a:r>
              <a:rPr sz="2700" i="1" spc="-40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miles</a:t>
            </a:r>
            <a:r>
              <a:rPr sz="2700" spc="-10" dirty="0">
                <a:latin typeface="Times New Roman"/>
                <a:cs typeface="Times New Roman"/>
              </a:rPr>
              <a:t>.</a:t>
            </a: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Char char="•"/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Font typeface="Times New Roman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buChar char="•"/>
              <a:tabLst>
                <a:tab pos="378460" algn="l"/>
              </a:tabLst>
            </a:pPr>
            <a:r>
              <a:rPr sz="2700" dirty="0">
                <a:latin typeface="Times New Roman"/>
                <a:cs typeface="Times New Roman"/>
              </a:rPr>
              <a:t>Pose</a:t>
            </a:r>
            <a:r>
              <a:rPr sz="2700" spc="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related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and</a:t>
            </a:r>
            <a:r>
              <a:rPr sz="2700" spc="1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parallel</a:t>
            </a:r>
            <a:r>
              <a:rPr sz="2700" spc="1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problems</a:t>
            </a:r>
            <a:endParaRPr sz="2700">
              <a:latin typeface="Times New Roman"/>
              <a:cs typeface="Times New Roman"/>
            </a:endParaRPr>
          </a:p>
          <a:p>
            <a:pPr marL="378460" marR="5080" indent="-366395">
              <a:lnSpc>
                <a:spcPct val="101499"/>
              </a:lnSpc>
              <a:spcBef>
                <a:spcPts val="1610"/>
              </a:spcBef>
              <a:buChar char="•"/>
              <a:tabLst>
                <a:tab pos="378460" algn="l"/>
              </a:tabLst>
            </a:pPr>
            <a:r>
              <a:rPr sz="2700" dirty="0">
                <a:latin typeface="Times New Roman"/>
                <a:cs typeface="Times New Roman"/>
              </a:rPr>
              <a:t>Later</a:t>
            </a:r>
            <a:r>
              <a:rPr sz="2700" spc="3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problems</a:t>
            </a:r>
            <a:r>
              <a:rPr sz="2700" spc="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are</a:t>
            </a:r>
            <a:r>
              <a:rPr sz="2700" spc="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more</a:t>
            </a:r>
            <a:r>
              <a:rPr sz="2700" spc="4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complex</a:t>
            </a:r>
            <a:r>
              <a:rPr sz="2700" spc="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to</a:t>
            </a:r>
            <a:r>
              <a:rPr sz="2700" spc="4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solve</a:t>
            </a:r>
            <a:r>
              <a:rPr sz="2700" spc="40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than </a:t>
            </a:r>
            <a:r>
              <a:rPr sz="2700" dirty="0">
                <a:latin typeface="Times New Roman"/>
                <a:cs typeface="Times New Roman"/>
              </a:rPr>
              <a:t>earlier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ones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(Silver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&amp;</a:t>
            </a:r>
            <a:r>
              <a:rPr sz="2700" spc="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Cai;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Silber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&amp;</a:t>
            </a:r>
            <a:r>
              <a:rPr sz="2700" spc="3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Cai,</a:t>
            </a:r>
            <a:r>
              <a:rPr sz="2700" spc="2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2017)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76525" y="2283020"/>
            <a:ext cx="4872355" cy="4124960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610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Arial"/>
                <a:cs typeface="Arial"/>
              </a:rPr>
              <a:t>Cai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&amp;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Cifiralli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(2005)</a:t>
            </a:r>
            <a:endParaRPr sz="26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510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Arial"/>
                <a:cs typeface="Arial"/>
              </a:rPr>
              <a:t>Cruz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(2006)</a:t>
            </a:r>
            <a:endParaRPr sz="26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65"/>
              </a:spcBef>
              <a:buChar char="•"/>
              <a:tabLst>
                <a:tab pos="378460" algn="l"/>
              </a:tabLst>
            </a:pPr>
            <a:r>
              <a:rPr sz="2600" spc="-10" dirty="0">
                <a:latin typeface="Arial"/>
                <a:cs typeface="Arial"/>
              </a:rPr>
              <a:t>Pelczer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&amp;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Gamboa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(2009)</a:t>
            </a:r>
            <a:endParaRPr sz="26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90"/>
              </a:spcBef>
              <a:buChar char="•"/>
              <a:tabLst>
                <a:tab pos="378460" algn="l"/>
              </a:tabLst>
            </a:pPr>
            <a:r>
              <a:rPr sz="2600" spc="-10" dirty="0">
                <a:latin typeface="Arial"/>
                <a:cs typeface="Arial"/>
              </a:rPr>
              <a:t>Koichu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&amp;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Kontorovich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(2013)</a:t>
            </a:r>
            <a:endParaRPr sz="26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485"/>
              </a:spcBef>
              <a:buChar char="•"/>
              <a:tabLst>
                <a:tab pos="378460" algn="l"/>
              </a:tabLst>
            </a:pPr>
            <a:r>
              <a:rPr sz="2600" spc="-20" dirty="0">
                <a:latin typeface="Arial"/>
                <a:cs typeface="Arial"/>
              </a:rPr>
              <a:t>Zhang,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Cai,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et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al.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(2022)</a:t>
            </a:r>
            <a:endParaRPr sz="26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395"/>
              </a:spcBef>
              <a:buChar char="•"/>
              <a:tabLst>
                <a:tab pos="378460" algn="l"/>
              </a:tabLst>
            </a:pPr>
            <a:r>
              <a:rPr sz="2600" spc="-25" dirty="0">
                <a:latin typeface="Arial"/>
                <a:cs typeface="Arial"/>
              </a:rPr>
              <a:t>Baumanns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&amp;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Rott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(2021,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2022)</a:t>
            </a:r>
            <a:endParaRPr sz="26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585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Arial"/>
                <a:cs typeface="Arial"/>
              </a:rPr>
              <a:t>Cai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&amp;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Rott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(2024)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3956" rIns="0" bIns="0" rtlCol="0">
            <a:spAutoFit/>
          </a:bodyPr>
          <a:lstStyle/>
          <a:p>
            <a:pPr marL="1945639">
              <a:lnSpc>
                <a:spcPct val="100000"/>
              </a:lnSpc>
              <a:spcBef>
                <a:spcPts val="105"/>
              </a:spcBef>
            </a:pPr>
            <a:r>
              <a:rPr sz="4600" dirty="0">
                <a:solidFill>
                  <a:srgbClr val="000000"/>
                </a:solidFill>
                <a:latin typeface="Times New Roman"/>
                <a:cs typeface="Times New Roman"/>
              </a:rPr>
              <a:t>Direct</a:t>
            </a:r>
            <a:r>
              <a:rPr sz="4600" spc="-2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600" spc="-20" dirty="0">
                <a:solidFill>
                  <a:srgbClr val="000000"/>
                </a:solidFill>
                <a:latin typeface="Times New Roman"/>
                <a:cs typeface="Times New Roman"/>
              </a:rPr>
              <a:t>Investigation</a:t>
            </a:r>
            <a:endParaRPr sz="4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86524" y="1182045"/>
            <a:ext cx="67532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" dirty="0"/>
              <a:t>Problem-</a:t>
            </a:r>
            <a:r>
              <a:rPr sz="4400" dirty="0"/>
              <a:t>Posing</a:t>
            </a:r>
            <a:r>
              <a:rPr sz="4400" spc="-90" dirty="0"/>
              <a:t> </a:t>
            </a:r>
            <a:r>
              <a:rPr sz="4400" spc="-10" dirty="0"/>
              <a:t>Process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183969"/>
            <a:ext cx="6493510" cy="3345179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sz="2900" b="1" dirty="0">
                <a:latin typeface="Arial"/>
                <a:cs typeface="Arial"/>
              </a:rPr>
              <a:t>Cai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&amp;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Rott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(2024):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Four-</a:t>
            </a:r>
            <a:r>
              <a:rPr sz="2900" dirty="0">
                <a:latin typeface="Arial"/>
                <a:cs typeface="Arial"/>
              </a:rPr>
              <a:t>phase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process</a:t>
            </a:r>
            <a:endParaRPr sz="2900">
              <a:latin typeface="Arial"/>
              <a:cs typeface="Arial"/>
            </a:endParaRPr>
          </a:p>
          <a:p>
            <a:pPr marL="376555" indent="-363855">
              <a:lnSpc>
                <a:spcPct val="100000"/>
              </a:lnSpc>
              <a:spcBef>
                <a:spcPts val="1730"/>
              </a:spcBef>
              <a:buAutoNum type="arabicPeriod"/>
              <a:tabLst>
                <a:tab pos="376555" algn="l"/>
              </a:tabLst>
            </a:pPr>
            <a:r>
              <a:rPr sz="2900" b="1" dirty="0">
                <a:latin typeface="Arial"/>
                <a:cs typeface="Arial"/>
              </a:rPr>
              <a:t>Orientation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–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understand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the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20" dirty="0">
                <a:latin typeface="Arial"/>
                <a:cs typeface="Arial"/>
              </a:rPr>
              <a:t>task</a:t>
            </a:r>
            <a:endParaRPr sz="2900">
              <a:latin typeface="Arial"/>
              <a:cs typeface="Arial"/>
            </a:endParaRPr>
          </a:p>
          <a:p>
            <a:pPr marL="376555" indent="-363855">
              <a:lnSpc>
                <a:spcPct val="100000"/>
              </a:lnSpc>
              <a:spcBef>
                <a:spcPts val="1825"/>
              </a:spcBef>
              <a:buAutoNum type="arabicPeriod"/>
              <a:tabLst>
                <a:tab pos="376555" algn="l"/>
              </a:tabLst>
            </a:pPr>
            <a:r>
              <a:rPr sz="2900" b="1" dirty="0">
                <a:latin typeface="Arial"/>
                <a:cs typeface="Arial"/>
              </a:rPr>
              <a:t>Connection</a:t>
            </a:r>
            <a:r>
              <a:rPr sz="2900" b="1" spc="-3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–</a:t>
            </a:r>
            <a:r>
              <a:rPr sz="2900" spc="-4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explore</a:t>
            </a:r>
            <a:r>
              <a:rPr sz="2900" spc="-40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relationships</a:t>
            </a:r>
            <a:endParaRPr sz="2900">
              <a:latin typeface="Arial"/>
              <a:cs typeface="Arial"/>
            </a:endParaRPr>
          </a:p>
          <a:p>
            <a:pPr marL="376555" indent="-363855">
              <a:lnSpc>
                <a:spcPct val="100000"/>
              </a:lnSpc>
              <a:spcBef>
                <a:spcPts val="1725"/>
              </a:spcBef>
              <a:buAutoNum type="arabicPeriod"/>
              <a:tabLst>
                <a:tab pos="376555" algn="l"/>
              </a:tabLst>
            </a:pPr>
            <a:r>
              <a:rPr sz="2900" b="1" dirty="0">
                <a:latin typeface="Arial"/>
                <a:cs typeface="Arial"/>
              </a:rPr>
              <a:t>Generation</a:t>
            </a:r>
            <a:r>
              <a:rPr sz="2900" b="1" spc="-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–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create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problems</a:t>
            </a:r>
            <a:endParaRPr sz="2900">
              <a:latin typeface="Arial"/>
              <a:cs typeface="Arial"/>
            </a:endParaRPr>
          </a:p>
          <a:p>
            <a:pPr marL="376555" indent="-363855">
              <a:lnSpc>
                <a:spcPct val="100000"/>
              </a:lnSpc>
              <a:spcBef>
                <a:spcPts val="1730"/>
              </a:spcBef>
              <a:buAutoNum type="arabicPeriod"/>
              <a:tabLst>
                <a:tab pos="376555" algn="l"/>
              </a:tabLst>
            </a:pPr>
            <a:r>
              <a:rPr sz="2900" b="1" dirty="0">
                <a:latin typeface="Arial"/>
                <a:cs typeface="Arial"/>
              </a:rPr>
              <a:t>Reflection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–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refine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and</a:t>
            </a:r>
            <a:r>
              <a:rPr sz="2900" spc="-10" dirty="0">
                <a:latin typeface="Arial"/>
                <a:cs typeface="Arial"/>
              </a:rPr>
              <a:t> evaluate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104900"/>
            <a:ext cx="8879768" cy="50506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15154" y="6174542"/>
            <a:ext cx="137160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ahoma"/>
                <a:cs typeface="Tahoma"/>
              </a:rPr>
              <a:t>Cai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&amp;</a:t>
            </a:r>
            <a:r>
              <a:rPr sz="1500" spc="-80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Rott,</a:t>
            </a:r>
            <a:r>
              <a:rPr sz="1500" spc="-60" dirty="0">
                <a:latin typeface="Tahoma"/>
                <a:cs typeface="Tahoma"/>
              </a:rPr>
              <a:t> </a:t>
            </a:r>
            <a:r>
              <a:rPr sz="1500" spc="-20" dirty="0">
                <a:latin typeface="Tahoma"/>
                <a:cs typeface="Tahoma"/>
              </a:rPr>
              <a:t>2024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230" y="1092915"/>
            <a:ext cx="659166" cy="854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62511" y="3803784"/>
            <a:ext cx="512684" cy="30527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0705" y="2301816"/>
            <a:ext cx="3906169" cy="317489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6481" y="1080704"/>
            <a:ext cx="989330" cy="5483225"/>
            <a:chOff x="146481" y="1080704"/>
            <a:chExt cx="989330" cy="5483225"/>
          </a:xfrm>
        </p:grpSpPr>
        <p:sp>
          <p:nvSpPr>
            <p:cNvPr id="6" name="object 6"/>
            <p:cNvSpPr/>
            <p:nvPr/>
          </p:nvSpPr>
          <p:spPr>
            <a:xfrm>
              <a:off x="198360" y="1080704"/>
              <a:ext cx="0" cy="5483225"/>
            </a:xfrm>
            <a:custGeom>
              <a:avLst/>
              <a:gdLst/>
              <a:ahLst/>
              <a:cxnLst/>
              <a:rect l="l" t="t" r="r" b="b"/>
              <a:pathLst>
                <a:path h="5483225">
                  <a:moveTo>
                    <a:pt x="0" y="5482797"/>
                  </a:moveTo>
                  <a:lnTo>
                    <a:pt x="0" y="0"/>
                  </a:lnTo>
                </a:path>
              </a:pathLst>
            </a:custGeom>
            <a:ln w="88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6481" y="1111232"/>
              <a:ext cx="989330" cy="0"/>
            </a:xfrm>
            <a:custGeom>
              <a:avLst/>
              <a:gdLst/>
              <a:ahLst/>
              <a:cxnLst/>
              <a:rect l="l" t="t" r="r" b="b"/>
              <a:pathLst>
                <a:path w="989330">
                  <a:moveTo>
                    <a:pt x="0" y="0"/>
                  </a:moveTo>
                  <a:lnTo>
                    <a:pt x="988748" y="0"/>
                  </a:lnTo>
                </a:path>
              </a:pathLst>
            </a:custGeom>
            <a:ln w="549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675195" y="3956425"/>
            <a:ext cx="915669" cy="0"/>
          </a:xfrm>
          <a:custGeom>
            <a:avLst/>
            <a:gdLst/>
            <a:ahLst/>
            <a:cxnLst/>
            <a:rect l="l" t="t" r="r" b="b"/>
            <a:pathLst>
              <a:path w="915670">
                <a:moveTo>
                  <a:pt x="0" y="0"/>
                </a:moveTo>
                <a:lnTo>
                  <a:pt x="915508" y="0"/>
                </a:lnTo>
              </a:path>
            </a:pathLst>
          </a:custGeom>
          <a:ln w="885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15508" y="1850005"/>
            <a:ext cx="1593215" cy="24765"/>
            <a:chOff x="915508" y="1850005"/>
            <a:chExt cx="1593215" cy="24765"/>
          </a:xfrm>
        </p:grpSpPr>
        <p:sp>
          <p:nvSpPr>
            <p:cNvPr id="10" name="object 10"/>
            <p:cNvSpPr/>
            <p:nvPr/>
          </p:nvSpPr>
          <p:spPr>
            <a:xfrm>
              <a:off x="915508" y="1862217"/>
              <a:ext cx="766445" cy="0"/>
            </a:xfrm>
            <a:custGeom>
              <a:avLst/>
              <a:gdLst/>
              <a:ahLst/>
              <a:cxnLst/>
              <a:rect l="l" t="t" r="r" b="b"/>
              <a:pathLst>
                <a:path w="766444">
                  <a:moveTo>
                    <a:pt x="0" y="0"/>
                  </a:moveTo>
                  <a:lnTo>
                    <a:pt x="7659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81483" y="1862217"/>
              <a:ext cx="826769" cy="0"/>
            </a:xfrm>
            <a:custGeom>
              <a:avLst/>
              <a:gdLst/>
              <a:ahLst/>
              <a:cxnLst/>
              <a:rect l="l" t="t" r="r" b="b"/>
              <a:pathLst>
                <a:path w="826769">
                  <a:moveTo>
                    <a:pt x="0" y="0"/>
                  </a:moveTo>
                  <a:lnTo>
                    <a:pt x="826672" y="0"/>
                  </a:lnTo>
                </a:path>
              </a:pathLst>
            </a:custGeom>
            <a:ln w="24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2569189" y="1862217"/>
            <a:ext cx="610870" cy="0"/>
          </a:xfrm>
          <a:custGeom>
            <a:avLst/>
            <a:gdLst/>
            <a:ahLst/>
            <a:cxnLst/>
            <a:rect l="l" t="t" r="r" b="b"/>
            <a:pathLst>
              <a:path w="610869">
                <a:moveTo>
                  <a:pt x="0" y="0"/>
                </a:moveTo>
                <a:lnTo>
                  <a:pt x="610675" y="0"/>
                </a:lnTo>
              </a:path>
            </a:pathLst>
          </a:custGeom>
          <a:ln w="244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1611" y="1862217"/>
            <a:ext cx="0" cy="1917700"/>
          </a:xfrm>
          <a:custGeom>
            <a:avLst/>
            <a:gdLst/>
            <a:ahLst/>
            <a:cxnLst/>
            <a:rect l="l" t="t" r="r" b="b"/>
            <a:pathLst>
              <a:path h="1917700">
                <a:moveTo>
                  <a:pt x="0" y="1917147"/>
                </a:moveTo>
                <a:lnTo>
                  <a:pt x="0" y="0"/>
                </a:lnTo>
              </a:path>
            </a:pathLst>
          </a:custGeom>
          <a:ln w="24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155451" y="2497195"/>
            <a:ext cx="668655" cy="31115"/>
            <a:chOff x="3155451" y="2497195"/>
            <a:chExt cx="668655" cy="31115"/>
          </a:xfrm>
        </p:grpSpPr>
        <p:sp>
          <p:nvSpPr>
            <p:cNvPr id="15" name="object 15"/>
            <p:cNvSpPr/>
            <p:nvPr/>
          </p:nvSpPr>
          <p:spPr>
            <a:xfrm>
              <a:off x="3155451" y="2512459"/>
              <a:ext cx="626110" cy="0"/>
            </a:xfrm>
            <a:custGeom>
              <a:avLst/>
              <a:gdLst/>
              <a:ahLst/>
              <a:cxnLst/>
              <a:rect l="l" t="t" r="r" b="b"/>
              <a:pathLst>
                <a:path w="626110">
                  <a:moveTo>
                    <a:pt x="0" y="0"/>
                  </a:moveTo>
                  <a:lnTo>
                    <a:pt x="625597" y="0"/>
                  </a:lnTo>
                </a:path>
              </a:pathLst>
            </a:custGeom>
            <a:ln w="30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1049" y="2512459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>
                  <a:moveTo>
                    <a:pt x="0" y="0"/>
                  </a:moveTo>
                  <a:lnTo>
                    <a:pt x="42723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341219" y="1850005"/>
            <a:ext cx="2247900" cy="906780"/>
            <a:chOff x="1341219" y="1850005"/>
            <a:chExt cx="2247900" cy="906780"/>
          </a:xfrm>
        </p:grpSpPr>
        <p:sp>
          <p:nvSpPr>
            <p:cNvPr id="18" name="object 18"/>
            <p:cNvSpPr/>
            <p:nvPr/>
          </p:nvSpPr>
          <p:spPr>
            <a:xfrm>
              <a:off x="1356478" y="2726154"/>
              <a:ext cx="0" cy="31115"/>
            </a:xfrm>
            <a:custGeom>
              <a:avLst/>
              <a:gdLst/>
              <a:ahLst/>
              <a:cxnLst/>
              <a:rect l="l" t="t" r="r" b="b"/>
              <a:pathLst>
                <a:path h="31114">
                  <a:moveTo>
                    <a:pt x="0" y="30527"/>
                  </a:moveTo>
                  <a:lnTo>
                    <a:pt x="0" y="0"/>
                  </a:lnTo>
                </a:path>
              </a:pathLst>
            </a:custGeom>
            <a:ln w="30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70210" y="2741418"/>
              <a:ext cx="2218690" cy="0"/>
            </a:xfrm>
            <a:custGeom>
              <a:avLst/>
              <a:gdLst/>
              <a:ahLst/>
              <a:cxnLst/>
              <a:rect l="l" t="t" r="r" b="b"/>
              <a:pathLst>
                <a:path w="2218690">
                  <a:moveTo>
                    <a:pt x="0" y="0"/>
                  </a:moveTo>
                  <a:lnTo>
                    <a:pt x="2218581" y="0"/>
                  </a:lnTo>
                </a:path>
              </a:pathLst>
            </a:custGeom>
            <a:ln w="24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67658" y="1850005"/>
              <a:ext cx="0" cy="904240"/>
            </a:xfrm>
            <a:custGeom>
              <a:avLst/>
              <a:gdLst/>
              <a:ahLst/>
              <a:cxnLst/>
              <a:rect l="l" t="t" r="r" b="b"/>
              <a:pathLst>
                <a:path h="904239">
                  <a:moveTo>
                    <a:pt x="0" y="903623"/>
                  </a:moveTo>
                  <a:lnTo>
                    <a:pt x="0" y="0"/>
                  </a:lnTo>
                </a:path>
              </a:pathLst>
            </a:custGeom>
            <a:ln w="30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781049" y="2500248"/>
            <a:ext cx="0" cy="369570"/>
          </a:xfrm>
          <a:custGeom>
            <a:avLst/>
            <a:gdLst/>
            <a:ahLst/>
            <a:cxnLst/>
            <a:rect l="l" t="t" r="r" b="b"/>
            <a:pathLst>
              <a:path h="369569">
                <a:moveTo>
                  <a:pt x="0" y="369386"/>
                </a:moveTo>
                <a:lnTo>
                  <a:pt x="0" y="0"/>
                </a:lnTo>
              </a:path>
            </a:pathLst>
          </a:custGeom>
          <a:ln w="24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42745" y="2741418"/>
            <a:ext cx="0" cy="1224280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65"/>
                </a:moveTo>
                <a:lnTo>
                  <a:pt x="0" y="0"/>
                </a:lnTo>
              </a:path>
            </a:pathLst>
          </a:custGeom>
          <a:ln w="24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81049" y="3034485"/>
            <a:ext cx="0" cy="1764664"/>
          </a:xfrm>
          <a:custGeom>
            <a:avLst/>
            <a:gdLst/>
            <a:ahLst/>
            <a:cxnLst/>
            <a:rect l="l" t="t" r="r" b="b"/>
            <a:pathLst>
              <a:path h="1764664">
                <a:moveTo>
                  <a:pt x="0" y="1764508"/>
                </a:moveTo>
                <a:lnTo>
                  <a:pt x="0" y="0"/>
                </a:lnTo>
              </a:path>
            </a:pathLst>
          </a:custGeom>
          <a:ln w="24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88792" y="2729207"/>
            <a:ext cx="0" cy="1249045"/>
          </a:xfrm>
          <a:custGeom>
            <a:avLst/>
            <a:gdLst/>
            <a:ahLst/>
            <a:cxnLst/>
            <a:rect l="l" t="t" r="r" b="b"/>
            <a:pathLst>
              <a:path h="1249045">
                <a:moveTo>
                  <a:pt x="0" y="1248588"/>
                </a:moveTo>
                <a:lnTo>
                  <a:pt x="0" y="0"/>
                </a:lnTo>
              </a:path>
            </a:pathLst>
          </a:custGeom>
          <a:ln w="305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887814" y="3715230"/>
            <a:ext cx="2952115" cy="1969770"/>
            <a:chOff x="887814" y="3715230"/>
            <a:chExt cx="2952115" cy="1969770"/>
          </a:xfrm>
        </p:grpSpPr>
        <p:sp>
          <p:nvSpPr>
            <p:cNvPr id="26" name="object 26"/>
            <p:cNvSpPr/>
            <p:nvPr/>
          </p:nvSpPr>
          <p:spPr>
            <a:xfrm>
              <a:off x="909404" y="3764100"/>
              <a:ext cx="445770" cy="0"/>
            </a:xfrm>
            <a:custGeom>
              <a:avLst/>
              <a:gdLst/>
              <a:ahLst/>
              <a:cxnLst/>
              <a:rect l="l" t="t" r="r" b="b"/>
              <a:pathLst>
                <a:path w="445769">
                  <a:moveTo>
                    <a:pt x="0" y="0"/>
                  </a:moveTo>
                  <a:lnTo>
                    <a:pt x="445547" y="0"/>
                  </a:lnTo>
                </a:path>
              </a:pathLst>
            </a:custGeom>
            <a:ln w="427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50374" y="3739678"/>
              <a:ext cx="0" cy="48895"/>
            </a:xfrm>
            <a:custGeom>
              <a:avLst/>
              <a:gdLst/>
              <a:ahLst/>
              <a:cxnLst/>
              <a:rect l="l" t="t" r="r" b="b"/>
              <a:pathLst>
                <a:path h="48895">
                  <a:moveTo>
                    <a:pt x="0" y="48844"/>
                  </a:moveTo>
                  <a:lnTo>
                    <a:pt x="0" y="0"/>
                  </a:lnTo>
                </a:path>
              </a:pathLst>
            </a:custGeom>
            <a:ln w="488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38281" y="3748836"/>
              <a:ext cx="0" cy="1923414"/>
            </a:xfrm>
            <a:custGeom>
              <a:avLst/>
              <a:gdLst/>
              <a:ahLst/>
              <a:cxnLst/>
              <a:rect l="l" t="t" r="r" b="b"/>
              <a:pathLst>
                <a:path h="1923414">
                  <a:moveTo>
                    <a:pt x="0" y="1923252"/>
                  </a:moveTo>
                  <a:lnTo>
                    <a:pt x="0" y="0"/>
                  </a:lnTo>
                </a:path>
              </a:pathLst>
            </a:custGeom>
            <a:ln w="24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30538" y="3965583"/>
              <a:ext cx="2270760" cy="0"/>
            </a:xfrm>
            <a:custGeom>
              <a:avLst/>
              <a:gdLst/>
              <a:ahLst/>
              <a:cxnLst/>
              <a:rect l="l" t="t" r="r" b="b"/>
              <a:pathLst>
                <a:path w="2270760">
                  <a:moveTo>
                    <a:pt x="0" y="0"/>
                  </a:moveTo>
                  <a:lnTo>
                    <a:pt x="2270460" y="0"/>
                  </a:lnTo>
                </a:path>
              </a:pathLst>
            </a:custGeom>
            <a:ln w="30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50260" y="3953372"/>
              <a:ext cx="0" cy="830580"/>
            </a:xfrm>
            <a:custGeom>
              <a:avLst/>
              <a:gdLst/>
              <a:ahLst/>
              <a:cxnLst/>
              <a:rect l="l" t="t" r="r" b="b"/>
              <a:pathLst>
                <a:path h="830579">
                  <a:moveTo>
                    <a:pt x="0" y="830356"/>
                  </a:moveTo>
                  <a:lnTo>
                    <a:pt x="0" y="0"/>
                  </a:lnTo>
                </a:path>
              </a:pathLst>
            </a:custGeom>
            <a:ln w="24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38053" y="4783729"/>
              <a:ext cx="2286000" cy="0"/>
            </a:xfrm>
            <a:custGeom>
              <a:avLst/>
              <a:gdLst/>
              <a:ahLst/>
              <a:cxnLst/>
              <a:rect l="l" t="t" r="r" b="b"/>
              <a:pathLst>
                <a:path w="2286000">
                  <a:moveTo>
                    <a:pt x="0" y="0"/>
                  </a:moveTo>
                  <a:lnTo>
                    <a:pt x="2285718" y="0"/>
                  </a:lnTo>
                </a:path>
              </a:pathLst>
            </a:custGeom>
            <a:ln w="305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26075" y="4771518"/>
              <a:ext cx="1885950" cy="861060"/>
            </a:xfrm>
            <a:custGeom>
              <a:avLst/>
              <a:gdLst/>
              <a:ahLst/>
              <a:cxnLst/>
              <a:rect l="l" t="t" r="r" b="b"/>
              <a:pathLst>
                <a:path w="1885950" h="861060">
                  <a:moveTo>
                    <a:pt x="1873740" y="860884"/>
                  </a:moveTo>
                  <a:lnTo>
                    <a:pt x="1873740" y="0"/>
                  </a:lnTo>
                </a:path>
                <a:path w="1885950" h="861060">
                  <a:moveTo>
                    <a:pt x="0" y="848673"/>
                  </a:moveTo>
                  <a:lnTo>
                    <a:pt x="1885947" y="848673"/>
                  </a:lnTo>
                </a:path>
              </a:pathLst>
            </a:custGeom>
            <a:ln w="244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45247" y="4259351"/>
              <a:ext cx="831215" cy="355600"/>
            </a:xfrm>
            <a:custGeom>
              <a:avLst/>
              <a:gdLst/>
              <a:ahLst/>
              <a:cxnLst/>
              <a:rect l="l" t="t" r="r" b="b"/>
              <a:pathLst>
                <a:path w="831214" h="355600">
                  <a:moveTo>
                    <a:pt x="6096" y="0"/>
                  </a:moveTo>
                  <a:lnTo>
                    <a:pt x="0" y="0"/>
                  </a:lnTo>
                  <a:lnTo>
                    <a:pt x="0" y="355219"/>
                  </a:lnTo>
                  <a:lnTo>
                    <a:pt x="6096" y="355219"/>
                  </a:lnTo>
                  <a:lnTo>
                    <a:pt x="6096" y="0"/>
                  </a:lnTo>
                  <a:close/>
                </a:path>
                <a:path w="831214" h="355600">
                  <a:moveTo>
                    <a:pt x="830922" y="0"/>
                  </a:moveTo>
                  <a:lnTo>
                    <a:pt x="824814" y="0"/>
                  </a:lnTo>
                  <a:lnTo>
                    <a:pt x="824814" y="355219"/>
                  </a:lnTo>
                  <a:lnTo>
                    <a:pt x="830922" y="355219"/>
                  </a:lnTo>
                  <a:lnTo>
                    <a:pt x="830922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9492" y="1114813"/>
            <a:ext cx="3526154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29310" algn="l"/>
              </a:tabLst>
            </a:pPr>
            <a:r>
              <a:rPr sz="2200" spc="-25" dirty="0">
                <a:solidFill>
                  <a:srgbClr val="3F3F3F"/>
                </a:solidFill>
                <a:latin typeface="Times New Roman"/>
                <a:cs typeface="Times New Roman"/>
              </a:rPr>
              <a:t>COG</a:t>
            </a:r>
            <a:r>
              <a:rPr sz="2200" dirty="0">
                <a:solidFill>
                  <a:srgbClr val="3F3F3F"/>
                </a:solidFill>
                <a:latin typeface="Times New Roman"/>
                <a:cs typeface="Times New Roman"/>
              </a:rPr>
              <a:t>	</a:t>
            </a:r>
            <a:r>
              <a:rPr sz="225" spc="-7" baseline="277777" dirty="0">
                <a:solidFill>
                  <a:srgbClr val="777B79"/>
                </a:solidFill>
                <a:latin typeface="Arial"/>
                <a:cs typeface="Arial"/>
              </a:rPr>
              <a:t>1</a:t>
            </a:r>
            <a:r>
              <a:rPr sz="2200" spc="-5" dirty="0">
                <a:solidFill>
                  <a:srgbClr val="2B2D2D"/>
                </a:solidFill>
                <a:latin typeface="Times New Roman"/>
                <a:cs typeface="Times New Roman"/>
              </a:rPr>
              <a:t>IT</a:t>
            </a:r>
            <a:r>
              <a:rPr sz="2200" spc="-10" dirty="0">
                <a:solidFill>
                  <a:srgbClr val="2B2D2D"/>
                </a:solidFill>
                <a:latin typeface="Times New Roman"/>
                <a:cs typeface="Times New Roman"/>
              </a:rPr>
              <a:t>I</a:t>
            </a:r>
            <a:r>
              <a:rPr sz="2200" spc="5" dirty="0">
                <a:solidFill>
                  <a:srgbClr val="2B2D2D"/>
                </a:solidFill>
                <a:latin typeface="Times New Roman"/>
                <a:cs typeface="Times New Roman"/>
              </a:rPr>
              <a:t>V</a:t>
            </a:r>
            <a:r>
              <a:rPr sz="2200" spc="-5" dirty="0">
                <a:solidFill>
                  <a:srgbClr val="2B2D2D"/>
                </a:solidFill>
                <a:latin typeface="Times New Roman"/>
                <a:cs typeface="Times New Roman"/>
              </a:rPr>
              <a:t>E</a:t>
            </a:r>
            <a:r>
              <a:rPr sz="2200" spc="475" dirty="0">
                <a:solidFill>
                  <a:srgbClr val="2B2D2D"/>
                </a:solidFill>
                <a:latin typeface="Times New Roman"/>
                <a:cs typeface="Times New Roman"/>
              </a:rPr>
              <a:t> </a:t>
            </a:r>
            <a:r>
              <a:rPr sz="2200" spc="-10" dirty="0">
                <a:solidFill>
                  <a:srgbClr val="2B2D2D"/>
                </a:solidFill>
                <a:latin typeface="Times New Roman"/>
                <a:cs typeface="Times New Roman"/>
              </a:rPr>
              <a:t>C01\1PONENT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823299" y="1076531"/>
            <a:ext cx="6350" cy="414020"/>
          </a:xfrm>
          <a:custGeom>
            <a:avLst/>
            <a:gdLst/>
            <a:ahLst/>
            <a:cxnLst/>
            <a:rect l="l" t="t" r="r" b="b"/>
            <a:pathLst>
              <a:path w="6350" h="414019">
                <a:moveTo>
                  <a:pt x="6103" y="413493"/>
                </a:moveTo>
                <a:lnTo>
                  <a:pt x="0" y="413493"/>
                </a:lnTo>
                <a:lnTo>
                  <a:pt x="0" y="0"/>
                </a:lnTo>
                <a:lnTo>
                  <a:pt x="6103" y="0"/>
                </a:lnTo>
                <a:lnTo>
                  <a:pt x="6103" y="413493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xfrm>
            <a:off x="5358409" y="1080469"/>
            <a:ext cx="429577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spc="-175" dirty="0">
                <a:solidFill>
                  <a:srgbClr val="3F3F3F"/>
                </a:solidFill>
                <a:latin typeface="Times New Roman"/>
                <a:cs typeface="Times New Roman"/>
              </a:rPr>
              <a:t>l\1E</a:t>
            </a:r>
            <a:r>
              <a:rPr sz="2350" spc="-175" dirty="0">
                <a:solidFill>
                  <a:srgbClr val="BABABA"/>
                </a:solidFill>
                <a:latin typeface="Times New Roman"/>
                <a:cs typeface="Times New Roman"/>
              </a:rPr>
              <a:t>'</a:t>
            </a:r>
            <a:r>
              <a:rPr sz="2350" spc="-175" dirty="0">
                <a:solidFill>
                  <a:srgbClr val="2B2D2D"/>
                </a:solidFill>
                <a:latin typeface="Times New Roman"/>
                <a:cs typeface="Times New Roman"/>
              </a:rPr>
              <a:t>TACOGNITIVE</a:t>
            </a:r>
            <a:r>
              <a:rPr sz="2350" spc="-75" dirty="0">
                <a:solidFill>
                  <a:srgbClr val="2B2D2D"/>
                </a:solidFill>
                <a:latin typeface="Times New Roman"/>
                <a:cs typeface="Times New Roman"/>
              </a:rPr>
              <a:t> </a:t>
            </a:r>
            <a:r>
              <a:rPr sz="2350" spc="-140" dirty="0">
                <a:solidFill>
                  <a:srgbClr val="3F3F3F"/>
                </a:solidFill>
                <a:latin typeface="Times New Roman"/>
                <a:cs typeface="Times New Roman"/>
              </a:rPr>
              <a:t>COMPONENT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508155" y="1812900"/>
            <a:ext cx="61594" cy="111760"/>
          </a:xfrm>
          <a:custGeom>
            <a:avLst/>
            <a:gdLst/>
            <a:ahLst/>
            <a:cxnLst/>
            <a:rect l="l" t="t" r="r" b="b"/>
            <a:pathLst>
              <a:path w="61594" h="111760">
                <a:moveTo>
                  <a:pt x="61033" y="111302"/>
                </a:moveTo>
                <a:lnTo>
                  <a:pt x="0" y="111302"/>
                </a:lnTo>
                <a:lnTo>
                  <a:pt x="0" y="0"/>
                </a:lnTo>
                <a:lnTo>
                  <a:pt x="61033" y="0"/>
                </a:lnTo>
                <a:lnTo>
                  <a:pt x="61033" y="111302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495456" y="1803469"/>
            <a:ext cx="7556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solidFill>
                  <a:srgbClr val="BABABA"/>
                </a:solidFill>
                <a:latin typeface="Times New Roman"/>
                <a:cs typeface="Times New Roman"/>
              </a:rPr>
              <a:t>-</a:t>
            </a:r>
            <a:r>
              <a:rPr sz="650" spc="-50" dirty="0">
                <a:solidFill>
                  <a:srgbClr val="BABABA"/>
                </a:solidFill>
                <a:latin typeface="Times New Roman"/>
                <a:cs typeface="Times New Roman"/>
              </a:rPr>
              <a:t>-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16483" y="2114853"/>
            <a:ext cx="4635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50" dirty="0">
                <a:solidFill>
                  <a:srgbClr val="8E9390"/>
                </a:solidFill>
                <a:latin typeface="Arial"/>
                <a:cs typeface="Arial"/>
              </a:rPr>
              <a:t>I</a:t>
            </a:r>
            <a:endParaRPr sz="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25168" y="2234420"/>
            <a:ext cx="1634489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2B2D2D"/>
                </a:solidFill>
                <a:latin typeface="Arial"/>
                <a:cs typeface="Arial"/>
              </a:rPr>
              <a:t>ORIENTATION</a:t>
            </a:r>
            <a:endParaRPr sz="175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188619" y="2256566"/>
            <a:ext cx="3175" cy="95885"/>
          </a:xfrm>
          <a:custGeom>
            <a:avLst/>
            <a:gdLst/>
            <a:ahLst/>
            <a:cxnLst/>
            <a:rect l="l" t="t" r="r" b="b"/>
            <a:pathLst>
              <a:path w="3175" h="95885">
                <a:moveTo>
                  <a:pt x="3051" y="95442"/>
                </a:moveTo>
                <a:lnTo>
                  <a:pt x="0" y="95442"/>
                </a:lnTo>
                <a:lnTo>
                  <a:pt x="0" y="0"/>
                </a:lnTo>
                <a:lnTo>
                  <a:pt x="3051" y="0"/>
                </a:lnTo>
                <a:lnTo>
                  <a:pt x="3051" y="95442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175920" y="2246632"/>
            <a:ext cx="4318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0" dirty="0">
                <a:solidFill>
                  <a:srgbClr val="BABABA"/>
                </a:solidFill>
                <a:latin typeface="Arial"/>
                <a:cs typeface="Arial"/>
              </a:rPr>
              <a:t>I</a:t>
            </a:r>
            <a:endParaRPr sz="55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45071" y="2741434"/>
            <a:ext cx="6350" cy="51435"/>
          </a:xfrm>
          <a:custGeom>
            <a:avLst/>
            <a:gdLst/>
            <a:ahLst/>
            <a:cxnLst/>
            <a:rect l="l" t="t" r="r" b="b"/>
            <a:pathLst>
              <a:path w="6350" h="51435">
                <a:moveTo>
                  <a:pt x="6103" y="51370"/>
                </a:moveTo>
                <a:lnTo>
                  <a:pt x="0" y="51370"/>
                </a:lnTo>
                <a:lnTo>
                  <a:pt x="0" y="0"/>
                </a:lnTo>
                <a:lnTo>
                  <a:pt x="6103" y="0"/>
                </a:lnTo>
                <a:lnTo>
                  <a:pt x="6103" y="5137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932371" y="2730243"/>
            <a:ext cx="36195" cy="71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00" spc="-50" dirty="0">
                <a:solidFill>
                  <a:srgbClr val="BABABA"/>
                </a:solidFill>
                <a:latin typeface="Times New Roman"/>
                <a:cs typeface="Times New Roman"/>
              </a:rPr>
              <a:t>I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562795" y="2783685"/>
            <a:ext cx="3175" cy="113030"/>
          </a:xfrm>
          <a:custGeom>
            <a:avLst/>
            <a:gdLst/>
            <a:ahLst/>
            <a:cxnLst/>
            <a:rect l="l" t="t" r="r" b="b"/>
            <a:pathLst>
              <a:path w="3175" h="113030">
                <a:moveTo>
                  <a:pt x="3051" y="112796"/>
                </a:moveTo>
                <a:lnTo>
                  <a:pt x="0" y="112796"/>
                </a:lnTo>
                <a:lnTo>
                  <a:pt x="0" y="0"/>
                </a:lnTo>
                <a:lnTo>
                  <a:pt x="3051" y="0"/>
                </a:lnTo>
                <a:lnTo>
                  <a:pt x="3051" y="112796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3550095" y="2774254"/>
            <a:ext cx="4318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50" dirty="0">
                <a:solidFill>
                  <a:srgbClr val="BABABA"/>
                </a:solidFill>
                <a:latin typeface="Arial"/>
                <a:cs typeface="Arial"/>
              </a:rPr>
              <a:t>I</a:t>
            </a:r>
            <a:endParaRPr sz="65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334321" y="2880345"/>
            <a:ext cx="3175" cy="78105"/>
          </a:xfrm>
          <a:custGeom>
            <a:avLst/>
            <a:gdLst/>
            <a:ahLst/>
            <a:cxnLst/>
            <a:rect l="l" t="t" r="r" b="b"/>
            <a:pathLst>
              <a:path w="3175" h="78105">
                <a:moveTo>
                  <a:pt x="3051" y="78089"/>
                </a:moveTo>
                <a:lnTo>
                  <a:pt x="0" y="78089"/>
                </a:lnTo>
                <a:lnTo>
                  <a:pt x="0" y="0"/>
                </a:lnTo>
                <a:lnTo>
                  <a:pt x="3051" y="0"/>
                </a:lnTo>
                <a:lnTo>
                  <a:pt x="3051" y="78089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321621" y="2869907"/>
            <a:ext cx="29209" cy="9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50" spc="-50" dirty="0">
                <a:solidFill>
                  <a:srgbClr val="BABABA"/>
                </a:solidFill>
                <a:latin typeface="Arial"/>
                <a:cs typeface="Arial"/>
              </a:rPr>
              <a:t>:</a:t>
            </a:r>
            <a:endParaRPr sz="4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57759" y="2675801"/>
            <a:ext cx="349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spc="-330" dirty="0">
                <a:solidFill>
                  <a:srgbClr val="2B2D2D"/>
                </a:solidFill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192034" y="2779131"/>
            <a:ext cx="18415" cy="188595"/>
          </a:xfrm>
          <a:custGeom>
            <a:avLst/>
            <a:gdLst/>
            <a:ahLst/>
            <a:cxnLst/>
            <a:rect l="l" t="t" r="r" b="b"/>
            <a:pathLst>
              <a:path w="18414" h="188594">
                <a:moveTo>
                  <a:pt x="18310" y="188358"/>
                </a:moveTo>
                <a:lnTo>
                  <a:pt x="0" y="188358"/>
                </a:lnTo>
                <a:lnTo>
                  <a:pt x="0" y="0"/>
                </a:lnTo>
                <a:lnTo>
                  <a:pt x="18310" y="0"/>
                </a:lnTo>
                <a:lnTo>
                  <a:pt x="18310" y="188358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132820" y="2771964"/>
            <a:ext cx="1187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solidFill>
                  <a:srgbClr val="777B79"/>
                </a:solidFill>
                <a:latin typeface="Times New Roman"/>
                <a:cs typeface="Times New Roman"/>
              </a:rPr>
              <a:t>.</a:t>
            </a:r>
            <a:r>
              <a:rPr sz="1100" spc="65" dirty="0">
                <a:solidFill>
                  <a:srgbClr val="BABABA"/>
                </a:solidFill>
                <a:latin typeface="Times New Roman"/>
                <a:cs typeface="Times New Roman"/>
              </a:rPr>
              <a:t>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808488" y="2861551"/>
            <a:ext cx="3810" cy="206375"/>
          </a:xfrm>
          <a:custGeom>
            <a:avLst/>
            <a:gdLst/>
            <a:ahLst/>
            <a:cxnLst/>
            <a:rect l="l" t="t" r="r" b="b"/>
            <a:pathLst>
              <a:path w="3810" h="206375">
                <a:moveTo>
                  <a:pt x="3784" y="0"/>
                </a:moveTo>
                <a:lnTo>
                  <a:pt x="736" y="0"/>
                </a:lnTo>
                <a:lnTo>
                  <a:pt x="736" y="91770"/>
                </a:lnTo>
                <a:lnTo>
                  <a:pt x="0" y="91770"/>
                </a:lnTo>
                <a:lnTo>
                  <a:pt x="0" y="206133"/>
                </a:lnTo>
                <a:lnTo>
                  <a:pt x="3048" y="206133"/>
                </a:lnTo>
                <a:lnTo>
                  <a:pt x="3048" y="136982"/>
                </a:lnTo>
                <a:lnTo>
                  <a:pt x="3784" y="136982"/>
                </a:lnTo>
                <a:lnTo>
                  <a:pt x="3784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3753497" y="2852862"/>
            <a:ext cx="92710" cy="21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44"/>
              </a:lnSpc>
              <a:spcBef>
                <a:spcPts val="100"/>
              </a:spcBef>
            </a:pPr>
            <a:r>
              <a:rPr sz="800" spc="-25" dirty="0">
                <a:solidFill>
                  <a:srgbClr val="2B2D2D"/>
                </a:solidFill>
                <a:latin typeface="Times New Roman"/>
                <a:cs typeface="Times New Roman"/>
              </a:rPr>
              <a:t>1</a:t>
            </a:r>
            <a:r>
              <a:rPr sz="800" spc="-25" dirty="0">
                <a:solidFill>
                  <a:srgbClr val="BABABA"/>
                </a:solidFill>
                <a:latin typeface="Times New Roman"/>
                <a:cs typeface="Times New Roman"/>
              </a:rPr>
              <a:t>:</a:t>
            </a:r>
            <a:endParaRPr sz="800">
              <a:latin typeface="Times New Roman"/>
              <a:cs typeface="Times New Roman"/>
            </a:endParaRPr>
          </a:p>
          <a:p>
            <a:pPr marL="18415">
              <a:lnSpc>
                <a:spcPts val="665"/>
              </a:lnSpc>
            </a:pPr>
            <a:r>
              <a:rPr sz="650" b="1" spc="-25" dirty="0">
                <a:solidFill>
                  <a:srgbClr val="3F3F3F"/>
                </a:solidFill>
                <a:latin typeface="Times New Roman"/>
                <a:cs typeface="Times New Roman"/>
              </a:rPr>
              <a:t>1</a:t>
            </a:r>
            <a:r>
              <a:rPr sz="650" b="1" spc="-25" dirty="0">
                <a:solidFill>
                  <a:srgbClr val="BABABA"/>
                </a:solidFill>
                <a:latin typeface="Times New Roman"/>
                <a:cs typeface="Times New Roman"/>
              </a:rPr>
              <a:t>: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477446" y="2948516"/>
            <a:ext cx="88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777B79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786949" y="3167307"/>
            <a:ext cx="3175" cy="78105"/>
          </a:xfrm>
          <a:custGeom>
            <a:avLst/>
            <a:gdLst/>
            <a:ahLst/>
            <a:cxnLst/>
            <a:rect l="l" t="t" r="r" b="b"/>
            <a:pathLst>
              <a:path w="3175" h="78105">
                <a:moveTo>
                  <a:pt x="3051" y="78089"/>
                </a:moveTo>
                <a:lnTo>
                  <a:pt x="0" y="78089"/>
                </a:lnTo>
                <a:lnTo>
                  <a:pt x="0" y="0"/>
                </a:lnTo>
                <a:lnTo>
                  <a:pt x="3051" y="0"/>
                </a:lnTo>
                <a:lnTo>
                  <a:pt x="3051" y="78089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3774249" y="3156868"/>
            <a:ext cx="27940" cy="9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50" spc="-50" dirty="0">
                <a:solidFill>
                  <a:srgbClr val="BABABA"/>
                </a:solidFill>
                <a:latin typeface="Arial"/>
                <a:cs typeface="Arial"/>
              </a:rPr>
              <a:t>I</a:t>
            </a:r>
            <a:endParaRPr sz="45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026180" y="3260466"/>
            <a:ext cx="6350" cy="319405"/>
          </a:xfrm>
          <a:custGeom>
            <a:avLst/>
            <a:gdLst/>
            <a:ahLst/>
            <a:cxnLst/>
            <a:rect l="l" t="t" r="r" b="b"/>
            <a:pathLst>
              <a:path w="6350" h="319404">
                <a:moveTo>
                  <a:pt x="6103" y="318790"/>
                </a:moveTo>
                <a:lnTo>
                  <a:pt x="0" y="318790"/>
                </a:lnTo>
                <a:lnTo>
                  <a:pt x="0" y="0"/>
                </a:lnTo>
                <a:lnTo>
                  <a:pt x="6103" y="0"/>
                </a:lnTo>
                <a:lnTo>
                  <a:pt x="6103" y="31879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540612" y="3260155"/>
            <a:ext cx="171132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10" dirty="0">
                <a:solidFill>
                  <a:srgbClr val="2B2D2D"/>
                </a:solidFill>
                <a:latin typeface="Arial"/>
                <a:cs typeface="Arial"/>
              </a:rPr>
              <a:t>VER</a:t>
            </a:r>
            <a:r>
              <a:rPr sz="1750" b="1" spc="-10" dirty="0">
                <a:solidFill>
                  <a:srgbClr val="BABABA"/>
                </a:solidFill>
                <a:latin typeface="Arial"/>
                <a:cs typeface="Arial"/>
              </a:rPr>
              <a:t>,</a:t>
            </a:r>
            <a:r>
              <a:rPr sz="1750" b="1" spc="-10" dirty="0">
                <a:solidFill>
                  <a:srgbClr val="3F3F3F"/>
                </a:solidFill>
                <a:latin typeface="Arial"/>
                <a:cs typeface="Arial"/>
              </a:rPr>
              <a:t>IFICATION</a:t>
            </a:r>
            <a:endParaRPr sz="17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797770" y="3247719"/>
            <a:ext cx="5080" cy="192405"/>
          </a:xfrm>
          <a:custGeom>
            <a:avLst/>
            <a:gdLst/>
            <a:ahLst/>
            <a:cxnLst/>
            <a:rect l="l" t="t" r="r" b="b"/>
            <a:pathLst>
              <a:path w="5079" h="192404">
                <a:moveTo>
                  <a:pt x="4826" y="105308"/>
                </a:moveTo>
                <a:lnTo>
                  <a:pt x="3048" y="105308"/>
                </a:lnTo>
                <a:lnTo>
                  <a:pt x="3048" y="0"/>
                </a:lnTo>
                <a:lnTo>
                  <a:pt x="0" y="0"/>
                </a:lnTo>
                <a:lnTo>
                  <a:pt x="0" y="112788"/>
                </a:lnTo>
                <a:lnTo>
                  <a:pt x="1778" y="112788"/>
                </a:lnTo>
                <a:lnTo>
                  <a:pt x="1778" y="192074"/>
                </a:lnTo>
                <a:lnTo>
                  <a:pt x="4826" y="192074"/>
                </a:lnTo>
                <a:lnTo>
                  <a:pt x="4826" y="105308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785076" y="3231332"/>
            <a:ext cx="45085" cy="2133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650" spc="-50" dirty="0">
                <a:solidFill>
                  <a:srgbClr val="BABABA"/>
                </a:solidFill>
                <a:latin typeface="Arial"/>
                <a:cs typeface="Arial"/>
              </a:rPr>
              <a:t>I</a:t>
            </a:r>
            <a:endParaRPr sz="6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40"/>
              </a:spcBef>
            </a:pPr>
            <a:r>
              <a:rPr sz="500" spc="-50" dirty="0">
                <a:solidFill>
                  <a:srgbClr val="BABABA"/>
                </a:solidFill>
                <a:latin typeface="Arial"/>
                <a:cs typeface="Arial"/>
              </a:rPr>
              <a:t>I</a:t>
            </a:r>
            <a:endParaRPr sz="5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55056" y="3565433"/>
            <a:ext cx="4889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0" dirty="0">
                <a:solidFill>
                  <a:srgbClr val="3F3F3F"/>
                </a:solidFill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532552" y="4260450"/>
            <a:ext cx="209740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spc="-10" dirty="0">
                <a:solidFill>
                  <a:srgbClr val="BABABA"/>
                </a:solidFill>
                <a:latin typeface="Arial"/>
                <a:cs typeface="Arial"/>
              </a:rPr>
              <a:t>,</a:t>
            </a:r>
            <a:r>
              <a:rPr sz="1950" b="1" spc="-10" dirty="0">
                <a:solidFill>
                  <a:srgbClr val="2B2D2D"/>
                </a:solidFill>
                <a:latin typeface="Arial"/>
                <a:cs typeface="Arial"/>
              </a:rPr>
              <a:t>QRGA</a:t>
            </a:r>
            <a:r>
              <a:rPr sz="1950" b="1" spc="-10" dirty="0">
                <a:solidFill>
                  <a:srgbClr val="BABABA"/>
                </a:solidFill>
                <a:latin typeface="Arial"/>
                <a:cs typeface="Arial"/>
              </a:rPr>
              <a:t>'</a:t>
            </a:r>
            <a:r>
              <a:rPr sz="1950" b="1" spc="-10" dirty="0">
                <a:solidFill>
                  <a:srgbClr val="2B2D2D"/>
                </a:solidFill>
                <a:latin typeface="Arial"/>
                <a:cs typeface="Arial"/>
              </a:rPr>
              <a:t>NIZATION</a:t>
            </a:r>
            <a:endParaRPr sz="195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570668" y="4625001"/>
            <a:ext cx="6350" cy="51435"/>
          </a:xfrm>
          <a:custGeom>
            <a:avLst/>
            <a:gdLst/>
            <a:ahLst/>
            <a:cxnLst/>
            <a:rect l="l" t="t" r="r" b="b"/>
            <a:pathLst>
              <a:path w="6350" h="51435">
                <a:moveTo>
                  <a:pt x="6103" y="51370"/>
                </a:moveTo>
                <a:lnTo>
                  <a:pt x="0" y="51370"/>
                </a:lnTo>
                <a:lnTo>
                  <a:pt x="0" y="0"/>
                </a:lnTo>
                <a:lnTo>
                  <a:pt x="6103" y="0"/>
                </a:lnTo>
                <a:lnTo>
                  <a:pt x="6103" y="5137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1557968" y="4607705"/>
            <a:ext cx="36195" cy="129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3500"/>
              </a:lnSpc>
              <a:spcBef>
                <a:spcPts val="100"/>
              </a:spcBef>
            </a:pPr>
            <a:r>
              <a:rPr sz="300" spc="-50" dirty="0">
                <a:solidFill>
                  <a:srgbClr val="A8AAA8"/>
                </a:solidFill>
                <a:latin typeface="Times New Roman"/>
                <a:cs typeface="Times New Roman"/>
              </a:rPr>
              <a:t>I</a:t>
            </a:r>
            <a:r>
              <a:rPr sz="300" spc="500" dirty="0">
                <a:solidFill>
                  <a:srgbClr val="A8AAA8"/>
                </a:solidFill>
                <a:latin typeface="Times New Roman"/>
                <a:cs typeface="Times New Roman"/>
              </a:rPr>
              <a:t> </a:t>
            </a:r>
            <a:r>
              <a:rPr sz="300" spc="-50" dirty="0">
                <a:solidFill>
                  <a:srgbClr val="8E9390"/>
                </a:solidFill>
                <a:latin typeface="Times New Roman"/>
                <a:cs typeface="Times New Roman"/>
              </a:rPr>
              <a:t>I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537026" y="4704629"/>
            <a:ext cx="75565" cy="9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spc="-25" dirty="0">
                <a:solidFill>
                  <a:srgbClr val="3F3F3F"/>
                </a:solidFill>
                <a:latin typeface="Times New Roman"/>
                <a:cs typeface="Times New Roman"/>
              </a:rPr>
              <a:t>1</a:t>
            </a:r>
            <a:r>
              <a:rPr sz="450" spc="-25" dirty="0">
                <a:solidFill>
                  <a:srgbClr val="8E9390"/>
                </a:solidFill>
                <a:latin typeface="Times New Roman"/>
                <a:cs typeface="Times New Roman"/>
              </a:rPr>
              <a:t>1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142938" y="4803081"/>
            <a:ext cx="3619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00" spc="-50" dirty="0">
                <a:solidFill>
                  <a:srgbClr val="8E9390"/>
                </a:solidFill>
                <a:latin typeface="Times New Roman"/>
                <a:cs typeface="Times New Roman"/>
              </a:rPr>
              <a:t>I</a:t>
            </a:r>
            <a:r>
              <a:rPr sz="300" spc="500" dirty="0">
                <a:solidFill>
                  <a:srgbClr val="8E9390"/>
                </a:solidFill>
                <a:latin typeface="Times New Roman"/>
                <a:cs typeface="Times New Roman"/>
              </a:rPr>
              <a:t> </a:t>
            </a:r>
            <a:r>
              <a:rPr sz="300" spc="-50" dirty="0">
                <a:solidFill>
                  <a:srgbClr val="8E9390"/>
                </a:solidFill>
                <a:latin typeface="Times New Roman"/>
                <a:cs typeface="Times New Roman"/>
              </a:rPr>
              <a:t>I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344319" y="5143720"/>
            <a:ext cx="14014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50" dirty="0">
                <a:solidFill>
                  <a:srgbClr val="2B2D2D"/>
                </a:solidFill>
                <a:latin typeface="Arial"/>
                <a:cs typeface="Arial"/>
              </a:rPr>
              <a:t>EXECUTION</a:t>
            </a:r>
            <a:endParaRPr sz="17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395050" y="5009143"/>
            <a:ext cx="88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8E9390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468291" y="5357161"/>
            <a:ext cx="88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626262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2918303" y="5583086"/>
            <a:ext cx="99695" cy="111760"/>
            <a:chOff x="2918303" y="5583086"/>
            <a:chExt cx="99695" cy="111760"/>
          </a:xfrm>
        </p:grpSpPr>
        <p:sp>
          <p:nvSpPr>
            <p:cNvPr id="71" name="object 71"/>
            <p:cNvSpPr/>
            <p:nvPr/>
          </p:nvSpPr>
          <p:spPr>
            <a:xfrm>
              <a:off x="2918303" y="5596310"/>
              <a:ext cx="15875" cy="95885"/>
            </a:xfrm>
            <a:custGeom>
              <a:avLst/>
              <a:gdLst/>
              <a:ahLst/>
              <a:cxnLst/>
              <a:rect l="l" t="t" r="r" b="b"/>
              <a:pathLst>
                <a:path w="15875" h="95885">
                  <a:moveTo>
                    <a:pt x="15258" y="95442"/>
                  </a:moveTo>
                  <a:lnTo>
                    <a:pt x="0" y="95442"/>
                  </a:lnTo>
                  <a:lnTo>
                    <a:pt x="0" y="0"/>
                  </a:lnTo>
                  <a:lnTo>
                    <a:pt x="15258" y="0"/>
                  </a:lnTo>
                  <a:lnTo>
                    <a:pt x="15258" y="95442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999478" y="5583086"/>
              <a:ext cx="18415" cy="111760"/>
            </a:xfrm>
            <a:custGeom>
              <a:avLst/>
              <a:gdLst/>
              <a:ahLst/>
              <a:cxnLst/>
              <a:rect l="l" t="t" r="r" b="b"/>
              <a:pathLst>
                <a:path w="18414" h="111760">
                  <a:moveTo>
                    <a:pt x="18310" y="111302"/>
                  </a:moveTo>
                  <a:lnTo>
                    <a:pt x="0" y="111302"/>
                  </a:lnTo>
                  <a:lnTo>
                    <a:pt x="0" y="0"/>
                  </a:lnTo>
                  <a:lnTo>
                    <a:pt x="18310" y="0"/>
                  </a:lnTo>
                  <a:lnTo>
                    <a:pt x="18310" y="111302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2905603" y="5573653"/>
            <a:ext cx="13462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A8AAA8"/>
                </a:solidFill>
                <a:latin typeface="Arial"/>
                <a:cs typeface="Arial"/>
              </a:rPr>
              <a:t>-</a:t>
            </a:r>
            <a:r>
              <a:rPr sz="550" spc="285" dirty="0">
                <a:solidFill>
                  <a:srgbClr val="A8AAA8"/>
                </a:solidFill>
                <a:latin typeface="Arial"/>
                <a:cs typeface="Arial"/>
              </a:rPr>
              <a:t> </a:t>
            </a:r>
            <a:r>
              <a:rPr sz="650" spc="-50" dirty="0">
                <a:solidFill>
                  <a:srgbClr val="A8AAA8"/>
                </a:solidFill>
                <a:latin typeface="Times New Roman"/>
                <a:cs typeface="Times New Roman"/>
              </a:rPr>
              <a:t>-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7856108" y="6045661"/>
            <a:ext cx="6350" cy="342900"/>
          </a:xfrm>
          <a:custGeom>
            <a:avLst/>
            <a:gdLst/>
            <a:ahLst/>
            <a:cxnLst/>
            <a:rect l="l" t="t" r="r" b="b"/>
            <a:pathLst>
              <a:path w="6350" h="342900">
                <a:moveTo>
                  <a:pt x="6103" y="342469"/>
                </a:moveTo>
                <a:lnTo>
                  <a:pt x="0" y="342469"/>
                </a:lnTo>
                <a:lnTo>
                  <a:pt x="0" y="0"/>
                </a:lnTo>
                <a:lnTo>
                  <a:pt x="6103" y="0"/>
                </a:lnTo>
                <a:lnTo>
                  <a:pt x="6103" y="342469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1443720" y="6043019"/>
            <a:ext cx="74161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i="1" spc="-85" dirty="0">
                <a:solidFill>
                  <a:srgbClr val="3F3F3F"/>
                </a:solidFill>
                <a:latin typeface="Arial"/>
                <a:cs typeface="Arial"/>
              </a:rPr>
              <a:t>Figure</a:t>
            </a:r>
            <a:r>
              <a:rPr sz="2000" i="1" spc="-20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F3F3F"/>
                </a:solidFill>
                <a:latin typeface="Times New Roman"/>
                <a:cs typeface="Times New Roman"/>
              </a:rPr>
              <a:t>1.</a:t>
            </a:r>
            <a:r>
              <a:rPr sz="2000" spc="40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F3F3F"/>
                </a:solidFill>
                <a:latin typeface="Times New Roman"/>
                <a:cs typeface="Times New Roman"/>
              </a:rPr>
              <a:t>Garafola</a:t>
            </a:r>
            <a:r>
              <a:rPr sz="2000" spc="12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2000" spc="95" dirty="0">
                <a:solidFill>
                  <a:srgbClr val="3F3F3F"/>
                </a:solidFill>
                <a:latin typeface="Times New Roman"/>
                <a:cs typeface="Times New Roman"/>
              </a:rPr>
              <a:t>and</a:t>
            </a:r>
            <a:r>
              <a:rPr sz="2000" spc="-2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F3F3F"/>
                </a:solidFill>
                <a:latin typeface="Times New Roman"/>
                <a:cs typeface="Times New Roman"/>
              </a:rPr>
              <a:t>Lester's</a:t>
            </a:r>
            <a:r>
              <a:rPr sz="2000" spc="18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3F3F3F"/>
                </a:solidFill>
                <a:latin typeface="Times New Roman"/>
                <a:cs typeface="Times New Roman"/>
              </a:rPr>
              <a:t>(1985)</a:t>
            </a:r>
            <a:r>
              <a:rPr sz="2000" spc="16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F3F3F"/>
                </a:solidFill>
                <a:latin typeface="Times New Roman"/>
                <a:cs typeface="Times New Roman"/>
              </a:rPr>
              <a:t>cognifive-metacognitiv</a:t>
            </a:r>
            <a:r>
              <a:rPr sz="2000" dirty="0">
                <a:solidFill>
                  <a:srgbClr val="BABABA"/>
                </a:solidFill>
                <a:latin typeface="Times New Roman"/>
                <a:cs typeface="Times New Roman"/>
              </a:rPr>
              <a:t>,</a:t>
            </a:r>
            <a:r>
              <a:rPr sz="2000" dirty="0">
                <a:solidFill>
                  <a:srgbClr val="3F3F3F"/>
                </a:solidFill>
                <a:latin typeface="Times New Roman"/>
                <a:cs typeface="Times New Roman"/>
              </a:rPr>
              <a:t>e</a:t>
            </a:r>
            <a:r>
              <a:rPr sz="2000" spc="-4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2000" spc="70" dirty="0">
                <a:solidFill>
                  <a:srgbClr val="3F3F3F"/>
                </a:solidFill>
                <a:latin typeface="Times New Roman"/>
                <a:cs typeface="Times New Roman"/>
              </a:rPr>
              <a:t>model.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29502" y="6483891"/>
            <a:ext cx="11430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5" dirty="0">
                <a:solidFill>
                  <a:srgbClr val="59A17E"/>
                </a:solidFill>
                <a:latin typeface="Arial"/>
                <a:cs typeface="Arial"/>
              </a:rPr>
              <a:t>..</a:t>
            </a:r>
            <a:endParaRPr sz="115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680334" y="6436555"/>
            <a:ext cx="36830" cy="209550"/>
          </a:xfrm>
          <a:custGeom>
            <a:avLst/>
            <a:gdLst/>
            <a:ahLst/>
            <a:cxnLst/>
            <a:rect l="l" t="t" r="r" b="b"/>
            <a:pathLst>
              <a:path w="36829" h="209550">
                <a:moveTo>
                  <a:pt x="36620" y="209490"/>
                </a:moveTo>
                <a:lnTo>
                  <a:pt x="0" y="209490"/>
                </a:lnTo>
                <a:lnTo>
                  <a:pt x="0" y="0"/>
                </a:lnTo>
                <a:lnTo>
                  <a:pt x="36620" y="0"/>
                </a:lnTo>
                <a:lnTo>
                  <a:pt x="36620" y="20949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498788" y="6436555"/>
            <a:ext cx="110489" cy="209550"/>
          </a:xfrm>
          <a:custGeom>
            <a:avLst/>
            <a:gdLst/>
            <a:ahLst/>
            <a:cxnLst/>
            <a:rect l="l" t="t" r="r" b="b"/>
            <a:pathLst>
              <a:path w="110490" h="209550">
                <a:moveTo>
                  <a:pt x="110264" y="209490"/>
                </a:moveTo>
                <a:lnTo>
                  <a:pt x="0" y="209490"/>
                </a:lnTo>
                <a:lnTo>
                  <a:pt x="0" y="0"/>
                </a:lnTo>
                <a:lnTo>
                  <a:pt x="110264" y="0"/>
                </a:lnTo>
                <a:lnTo>
                  <a:pt x="110264" y="20949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90522" y="6352962"/>
            <a:ext cx="3175" cy="308610"/>
          </a:xfrm>
          <a:custGeom>
            <a:avLst/>
            <a:gdLst/>
            <a:ahLst/>
            <a:cxnLst/>
            <a:rect l="l" t="t" r="r" b="b"/>
            <a:pathLst>
              <a:path w="3175" h="308609">
                <a:moveTo>
                  <a:pt x="3051" y="308222"/>
                </a:moveTo>
                <a:lnTo>
                  <a:pt x="0" y="308222"/>
                </a:lnTo>
                <a:lnTo>
                  <a:pt x="0" y="0"/>
                </a:lnTo>
                <a:lnTo>
                  <a:pt x="3051" y="0"/>
                </a:lnTo>
                <a:lnTo>
                  <a:pt x="3051" y="308222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591825" y="6394298"/>
            <a:ext cx="6350" cy="260985"/>
          </a:xfrm>
          <a:custGeom>
            <a:avLst/>
            <a:gdLst/>
            <a:ahLst/>
            <a:cxnLst/>
            <a:rect l="l" t="t" r="r" b="b"/>
            <a:pathLst>
              <a:path w="6350" h="260984">
                <a:moveTo>
                  <a:pt x="6103" y="260696"/>
                </a:moveTo>
                <a:lnTo>
                  <a:pt x="0" y="260696"/>
                </a:lnTo>
                <a:lnTo>
                  <a:pt x="0" y="0"/>
                </a:lnTo>
                <a:lnTo>
                  <a:pt x="6103" y="0"/>
                </a:lnTo>
                <a:lnTo>
                  <a:pt x="6103" y="260696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302590" y="6342955"/>
            <a:ext cx="9319260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21805" algn="l"/>
              </a:tabLst>
            </a:pPr>
            <a:r>
              <a:rPr sz="1150" b="1" spc="60" dirty="0">
                <a:solidFill>
                  <a:srgbClr val="59A17E"/>
                </a:solidFill>
                <a:latin typeface="Arial"/>
                <a:cs typeface="Arial"/>
              </a:rPr>
              <a:t>-</a:t>
            </a:r>
            <a:r>
              <a:rPr sz="1150" b="1" spc="105" dirty="0">
                <a:solidFill>
                  <a:srgbClr val="59A17E"/>
                </a:solidFill>
                <a:latin typeface="Arial"/>
                <a:cs typeface="Arial"/>
              </a:rPr>
              <a:t>==</a:t>
            </a:r>
            <a:r>
              <a:rPr sz="1150" b="1" spc="105" dirty="0">
                <a:solidFill>
                  <a:srgbClr val="7EBF9E"/>
                </a:solidFill>
                <a:latin typeface="Arial"/>
                <a:cs typeface="Arial"/>
              </a:rPr>
              <a:t>=</a:t>
            </a:r>
            <a:r>
              <a:rPr sz="1150" b="1" spc="105" dirty="0">
                <a:solidFill>
                  <a:srgbClr val="DDE2E6"/>
                </a:solidFill>
                <a:latin typeface="Arial"/>
                <a:cs typeface="Arial"/>
              </a:rPr>
              <a:t>-</a:t>
            </a:r>
            <a:r>
              <a:rPr sz="1150" b="1" spc="65" dirty="0">
                <a:solidFill>
                  <a:srgbClr val="59A17E"/>
                </a:solidFill>
                <a:latin typeface="Arial"/>
                <a:cs typeface="Arial"/>
              </a:rPr>
              <a:t>-</a:t>
            </a:r>
            <a:r>
              <a:rPr sz="1150" b="1" spc="105" dirty="0">
                <a:solidFill>
                  <a:srgbClr val="4F7E64"/>
                </a:solidFill>
                <a:latin typeface="Arial"/>
                <a:cs typeface="Arial"/>
              </a:rPr>
              <a:t>111181;;</a:t>
            </a:r>
            <a:r>
              <a:rPr sz="1150" b="1" spc="105" dirty="0">
                <a:solidFill>
                  <a:srgbClr val="BABABA"/>
                </a:solidFill>
                <a:latin typeface="Arial"/>
                <a:cs typeface="Arial"/>
              </a:rPr>
              <a:t>-</a:t>
            </a:r>
            <a:r>
              <a:rPr sz="1150" b="1" spc="65" dirty="0">
                <a:solidFill>
                  <a:srgbClr val="BABABA"/>
                </a:solidFill>
                <a:latin typeface="Arial"/>
                <a:cs typeface="Arial"/>
              </a:rPr>
              <a:t>-</a:t>
            </a:r>
            <a:r>
              <a:rPr sz="1150" b="1" spc="105" dirty="0">
                <a:solidFill>
                  <a:srgbClr val="4F7E64"/>
                </a:solidFill>
                <a:latin typeface="Arial"/>
                <a:cs typeface="Arial"/>
              </a:rPr>
              <a:t>�</a:t>
            </a:r>
            <a:r>
              <a:rPr sz="1150" b="1" spc="105" dirty="0">
                <a:solidFill>
                  <a:srgbClr val="777B79"/>
                </a:solidFill>
                <a:latin typeface="Arial"/>
                <a:cs typeface="Arial"/>
              </a:rPr>
              <a:t>,.:</a:t>
            </a:r>
            <a:r>
              <a:rPr sz="1150" b="1" spc="105" dirty="0">
                <a:solidFill>
                  <a:srgbClr val="3F3F3F"/>
                </a:solidFill>
                <a:latin typeface="Arial"/>
                <a:cs typeface="Arial"/>
              </a:rPr>
              <a:t>.inh:�d</a:t>
            </a:r>
            <a:r>
              <a:rPr sz="1150" b="1" spc="40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800" spc="135" dirty="0">
                <a:solidFill>
                  <a:srgbClr val="3F3F3F"/>
                </a:solidFill>
                <a:latin typeface="Times New Roman"/>
                <a:cs typeface="Times New Roman"/>
              </a:rPr>
              <a:t>with</a:t>
            </a:r>
            <a:r>
              <a:rPr sz="1800" spc="3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800" spc="-70" dirty="0">
                <a:solidFill>
                  <a:srgbClr val="3F3F3F"/>
                </a:solidFill>
                <a:latin typeface="Times New Roman"/>
                <a:cs typeface="Times New Roman"/>
              </a:rPr>
              <a:t>nP.rmis</a:t>
            </a:r>
            <a:r>
              <a:rPr sz="1800" spc="-70" dirty="0">
                <a:solidFill>
                  <a:srgbClr val="A8AAA8"/>
                </a:solidFill>
                <a:latin typeface="Times New Roman"/>
                <a:cs typeface="Times New Roman"/>
              </a:rPr>
              <a:t>.</a:t>
            </a:r>
            <a:r>
              <a:rPr sz="1800" spc="-70" dirty="0">
                <a:solidFill>
                  <a:srgbClr val="3F3F3F"/>
                </a:solidFill>
                <a:latin typeface="Times New Roman"/>
                <a:cs typeface="Times New Roman"/>
              </a:rPr>
              <a:t>�</a:t>
            </a:r>
            <a:r>
              <a:rPr sz="1800" spc="-70" dirty="0">
                <a:solidFill>
                  <a:srgbClr val="626262"/>
                </a:solidFill>
                <a:latin typeface="Times New Roman"/>
                <a:cs typeface="Times New Roman"/>
              </a:rPr>
              <a:t>i</a:t>
            </a:r>
            <a:r>
              <a:rPr sz="1800" spc="-70" dirty="0">
                <a:solidFill>
                  <a:srgbClr val="3F3F3F"/>
                </a:solidFill>
                <a:latin typeface="Times New Roman"/>
                <a:cs typeface="Times New Roman"/>
              </a:rPr>
              <a:t>on</a:t>
            </a:r>
            <a:r>
              <a:rPr sz="1800" spc="135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3F3F3F"/>
                </a:solidFill>
                <a:latin typeface="Times New Roman"/>
                <a:cs typeface="Times New Roman"/>
              </a:rPr>
              <a:t>from</a:t>
            </a:r>
            <a:r>
              <a:rPr sz="1800" spc="240" dirty="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sz="1550" i="1" spc="50" dirty="0">
                <a:solidFill>
                  <a:srgbClr val="3F3F3F"/>
                </a:solidFill>
                <a:latin typeface="Arial"/>
                <a:cs typeface="Arial"/>
              </a:rPr>
              <a:t>rnurnal</a:t>
            </a:r>
            <a:r>
              <a:rPr sz="1550" i="1" spc="50" dirty="0">
                <a:solidFill>
                  <a:srgbClr val="A8AAA8"/>
                </a:solidFill>
                <a:latin typeface="Arial"/>
                <a:cs typeface="Arial"/>
              </a:rPr>
              <a:t>·</a:t>
            </a:r>
            <a:r>
              <a:rPr sz="1450" i="1" spc="50" dirty="0">
                <a:solidFill>
                  <a:srgbClr val="3F3F3F"/>
                </a:solidFill>
                <a:latin typeface="Arial"/>
                <a:cs typeface="Arial"/>
              </a:rPr>
              <a:t>[nr</a:t>
            </a:r>
            <a:r>
              <a:rPr sz="1450" i="1" spc="215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450" i="1" spc="-135" dirty="0">
                <a:solidFill>
                  <a:srgbClr val="3F3F3F"/>
                </a:solidFill>
                <a:latin typeface="Arial"/>
                <a:cs typeface="Arial"/>
              </a:rPr>
              <a:t>Rit�.c;earch</a:t>
            </a:r>
            <a:r>
              <a:rPr sz="1450" i="1" spc="2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550" i="1" spc="-114" dirty="0">
                <a:solidFill>
                  <a:srgbClr val="3F3F3F"/>
                </a:solidFill>
                <a:latin typeface="Arial"/>
                <a:cs typeface="Arial"/>
              </a:rPr>
              <a:t>in</a:t>
            </a:r>
            <a:r>
              <a:rPr sz="1550" i="1" dirty="0">
                <a:solidFill>
                  <a:srgbClr val="3F3F3F"/>
                </a:solidFill>
                <a:latin typeface="Arial"/>
                <a:cs typeface="Arial"/>
              </a:rPr>
              <a:t>	</a:t>
            </a:r>
            <a:r>
              <a:rPr sz="1550" i="1" spc="5" dirty="0">
                <a:solidFill>
                  <a:srgbClr val="3F3F3F"/>
                </a:solidFill>
                <a:latin typeface="Arial"/>
                <a:cs typeface="Arial"/>
              </a:rPr>
              <a:t>Mathe.1ftafir-s</a:t>
            </a:r>
            <a:r>
              <a:rPr sz="1550" i="1" spc="150" dirty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sz="1850" i="1" spc="-65" dirty="0">
                <a:solidFill>
                  <a:srgbClr val="3F3F3F"/>
                </a:solidFill>
                <a:latin typeface="Times New Roman"/>
                <a:cs typeface="Times New Roman"/>
              </a:rPr>
              <a:t>P.du�atinn</a:t>
            </a:r>
            <a:r>
              <a:rPr sz="1850" i="1" spc="-65" dirty="0">
                <a:solidFill>
                  <a:srgbClr val="777B79"/>
                </a:solidFill>
                <a:latin typeface="Times New Roman"/>
                <a:cs typeface="Times New Roman"/>
              </a:rPr>
              <a:t>_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061893" y="6555406"/>
            <a:ext cx="12700" cy="137160"/>
          </a:xfrm>
          <a:custGeom>
            <a:avLst/>
            <a:gdLst/>
            <a:ahLst/>
            <a:cxnLst/>
            <a:rect l="l" t="t" r="r" b="b"/>
            <a:pathLst>
              <a:path w="12700" h="137159">
                <a:moveTo>
                  <a:pt x="12206" y="136987"/>
                </a:moveTo>
                <a:lnTo>
                  <a:pt x="0" y="136987"/>
                </a:lnTo>
                <a:lnTo>
                  <a:pt x="0" y="0"/>
                </a:lnTo>
                <a:lnTo>
                  <a:pt x="12206" y="0"/>
                </a:lnTo>
                <a:lnTo>
                  <a:pt x="12206" y="136987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1217272" y="6279609"/>
            <a:ext cx="880744" cy="468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42315" algn="l"/>
              </a:tabLst>
            </a:pPr>
            <a:r>
              <a:rPr sz="2900" spc="-50" dirty="0">
                <a:solidFill>
                  <a:srgbClr val="59A17E"/>
                </a:solidFill>
                <a:latin typeface="Times New Roman"/>
                <a:cs typeface="Times New Roman"/>
              </a:rPr>
              <a:t>-</a:t>
            </a:r>
            <a:r>
              <a:rPr sz="2900" dirty="0">
                <a:solidFill>
                  <a:srgbClr val="59A17E"/>
                </a:solidFill>
                <a:latin typeface="Times New Roman"/>
                <a:cs typeface="Times New Roman"/>
              </a:rPr>
              <a:t>	</a:t>
            </a:r>
            <a:r>
              <a:rPr sz="800" spc="-90" dirty="0">
                <a:solidFill>
                  <a:srgbClr val="8E9390"/>
                </a:solidFill>
                <a:latin typeface="Times New Roman"/>
                <a:cs typeface="Times New Roman"/>
              </a:rPr>
              <a:t>�..</a:t>
            </a:r>
            <a:r>
              <a:rPr sz="800" spc="-90" dirty="0">
                <a:solidFill>
                  <a:srgbClr val="A8AAA8"/>
                </a:solidFill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3474" y="1530422"/>
            <a:ext cx="6020435" cy="683895"/>
            <a:chOff x="353474" y="1530422"/>
            <a:chExt cx="6020435" cy="683895"/>
          </a:xfrm>
        </p:grpSpPr>
        <p:sp>
          <p:nvSpPr>
            <p:cNvPr id="3" name="object 3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7601" y="1534549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75387" y="1694425"/>
            <a:ext cx="40430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presents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situation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3658" y="1327556"/>
            <a:ext cx="2426970" cy="1158875"/>
          </a:xfrm>
          <a:custGeom>
            <a:avLst/>
            <a:gdLst/>
            <a:ahLst/>
            <a:cxnLst/>
            <a:rect l="l" t="t" r="r" b="b"/>
            <a:pathLst>
              <a:path w="2426970" h="1158875">
                <a:moveTo>
                  <a:pt x="2426919" y="863790"/>
                </a:moveTo>
                <a:lnTo>
                  <a:pt x="2409672" y="822096"/>
                </a:lnTo>
                <a:lnTo>
                  <a:pt x="2368042" y="804837"/>
                </a:lnTo>
                <a:lnTo>
                  <a:pt x="58915" y="804570"/>
                </a:lnTo>
                <a:lnTo>
                  <a:pt x="35991" y="809193"/>
                </a:lnTo>
                <a:lnTo>
                  <a:pt x="17272" y="821829"/>
                </a:lnTo>
                <a:lnTo>
                  <a:pt x="4660" y="840562"/>
                </a:lnTo>
                <a:lnTo>
                  <a:pt x="25" y="863511"/>
                </a:lnTo>
                <a:lnTo>
                  <a:pt x="0" y="1099286"/>
                </a:lnTo>
                <a:lnTo>
                  <a:pt x="4622" y="1122235"/>
                </a:lnTo>
                <a:lnTo>
                  <a:pt x="17246" y="1140980"/>
                </a:lnTo>
                <a:lnTo>
                  <a:pt x="35953" y="1153604"/>
                </a:lnTo>
                <a:lnTo>
                  <a:pt x="58877" y="1158240"/>
                </a:lnTo>
                <a:lnTo>
                  <a:pt x="2368004" y="1158506"/>
                </a:lnTo>
                <a:lnTo>
                  <a:pt x="2390914" y="1153883"/>
                </a:lnTo>
                <a:lnTo>
                  <a:pt x="2409634" y="1141247"/>
                </a:lnTo>
                <a:lnTo>
                  <a:pt x="2422258" y="1122514"/>
                </a:lnTo>
                <a:lnTo>
                  <a:pt x="2426893" y="1099566"/>
                </a:lnTo>
                <a:lnTo>
                  <a:pt x="2426919" y="863790"/>
                </a:lnTo>
                <a:close/>
              </a:path>
              <a:path w="2426970" h="1158875">
                <a:moveTo>
                  <a:pt x="2426919" y="441248"/>
                </a:moveTo>
                <a:lnTo>
                  <a:pt x="2409672" y="399567"/>
                </a:lnTo>
                <a:lnTo>
                  <a:pt x="2368042" y="382295"/>
                </a:lnTo>
                <a:lnTo>
                  <a:pt x="58915" y="382041"/>
                </a:lnTo>
                <a:lnTo>
                  <a:pt x="35991" y="386664"/>
                </a:lnTo>
                <a:lnTo>
                  <a:pt x="17272" y="399300"/>
                </a:lnTo>
                <a:lnTo>
                  <a:pt x="4660" y="418033"/>
                </a:lnTo>
                <a:lnTo>
                  <a:pt x="25" y="440982"/>
                </a:lnTo>
                <a:lnTo>
                  <a:pt x="0" y="676757"/>
                </a:lnTo>
                <a:lnTo>
                  <a:pt x="4622" y="699706"/>
                </a:lnTo>
                <a:lnTo>
                  <a:pt x="17246" y="718439"/>
                </a:lnTo>
                <a:lnTo>
                  <a:pt x="35953" y="731075"/>
                </a:lnTo>
                <a:lnTo>
                  <a:pt x="58877" y="735711"/>
                </a:lnTo>
                <a:lnTo>
                  <a:pt x="2368004" y="735977"/>
                </a:lnTo>
                <a:lnTo>
                  <a:pt x="2390914" y="731354"/>
                </a:lnTo>
                <a:lnTo>
                  <a:pt x="2409634" y="718718"/>
                </a:lnTo>
                <a:lnTo>
                  <a:pt x="2422258" y="699985"/>
                </a:lnTo>
                <a:lnTo>
                  <a:pt x="2426893" y="677037"/>
                </a:lnTo>
                <a:lnTo>
                  <a:pt x="2426919" y="441248"/>
                </a:lnTo>
                <a:close/>
              </a:path>
              <a:path w="2426970" h="1158875">
                <a:moveTo>
                  <a:pt x="2426919" y="52476"/>
                </a:moveTo>
                <a:lnTo>
                  <a:pt x="2411653" y="15557"/>
                </a:lnTo>
                <a:lnTo>
                  <a:pt x="2374773" y="266"/>
                </a:lnTo>
                <a:lnTo>
                  <a:pt x="52171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0" y="260972"/>
                </a:lnTo>
                <a:lnTo>
                  <a:pt x="4102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46" y="313182"/>
                </a:lnTo>
                <a:lnTo>
                  <a:pt x="2374747" y="313448"/>
                </a:lnTo>
                <a:lnTo>
                  <a:pt x="2395042" y="309346"/>
                </a:lnTo>
                <a:lnTo>
                  <a:pt x="2411615" y="298170"/>
                </a:lnTo>
                <a:lnTo>
                  <a:pt x="2422791" y="281571"/>
                </a:lnTo>
                <a:lnTo>
                  <a:pt x="2426893" y="261251"/>
                </a:lnTo>
                <a:lnTo>
                  <a:pt x="2426919" y="5247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32007" y="1349559"/>
            <a:ext cx="101282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Real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life</a:t>
            </a:r>
            <a:endParaRPr sz="1500">
              <a:latin typeface="Calibri"/>
              <a:cs typeface="Calibri"/>
            </a:endParaRPr>
          </a:p>
          <a:p>
            <a:pPr marL="12700" marR="5080" algn="ctr">
              <a:lnSpc>
                <a:spcPts val="3340"/>
              </a:lnSpc>
            </a:pPr>
            <a:r>
              <a:rPr sz="1500" spc="-35" dirty="0">
                <a:latin typeface="Calibri"/>
                <a:cs typeface="Calibri"/>
              </a:rPr>
              <a:t>Mathematics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69966" y="1480301"/>
            <a:ext cx="858519" cy="833119"/>
            <a:chOff x="6269966" y="1480301"/>
            <a:chExt cx="858519" cy="833119"/>
          </a:xfrm>
        </p:grpSpPr>
        <p:sp>
          <p:nvSpPr>
            <p:cNvPr id="9" name="object 9"/>
            <p:cNvSpPr/>
            <p:nvPr/>
          </p:nvSpPr>
          <p:spPr>
            <a:xfrm>
              <a:off x="6869446" y="1484152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231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786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69446" y="1886436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231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86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73820" y="1885944"/>
              <a:ext cx="850265" cy="635"/>
            </a:xfrm>
            <a:custGeom>
              <a:avLst/>
              <a:gdLst/>
              <a:ahLst/>
              <a:cxnLst/>
              <a:rect l="l" t="t" r="r" b="b"/>
              <a:pathLst>
                <a:path w="850265" h="635">
                  <a:moveTo>
                    <a:pt x="0" y="0"/>
                  </a:moveTo>
                  <a:lnTo>
                    <a:pt x="424928" y="0"/>
                  </a:lnTo>
                  <a:lnTo>
                    <a:pt x="424928" y="491"/>
                  </a:lnTo>
                  <a:lnTo>
                    <a:pt x="849856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3473" y="2811294"/>
            <a:ext cx="6020435" cy="683895"/>
            <a:chOff x="353473" y="2811294"/>
            <a:chExt cx="6020435" cy="683895"/>
          </a:xfrm>
        </p:grpSpPr>
        <p:sp>
          <p:nvSpPr>
            <p:cNvPr id="13" name="object 13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9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4"/>
                  </a:lnTo>
                  <a:lnTo>
                    <a:pt x="8834" y="606470"/>
                  </a:lnTo>
                  <a:lnTo>
                    <a:pt x="32927" y="642242"/>
                  </a:lnTo>
                  <a:lnTo>
                    <a:pt x="68662" y="666360"/>
                  </a:lnTo>
                  <a:lnTo>
                    <a:pt x="112422" y="675204"/>
                  </a:lnTo>
                  <a:lnTo>
                    <a:pt x="5899229" y="675204"/>
                  </a:lnTo>
                  <a:lnTo>
                    <a:pt x="5942989" y="666360"/>
                  </a:lnTo>
                  <a:lnTo>
                    <a:pt x="5978724" y="642242"/>
                  </a:lnTo>
                  <a:lnTo>
                    <a:pt x="6002817" y="606470"/>
                  </a:lnTo>
                  <a:lnTo>
                    <a:pt x="6011652" y="562664"/>
                  </a:lnTo>
                  <a:lnTo>
                    <a:pt x="6011652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9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600" y="2815422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5386" y="2974585"/>
            <a:ext cx="56419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2: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Teacher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presents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problem-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posing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prompt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5830" y="2661437"/>
            <a:ext cx="2392680" cy="1158875"/>
          </a:xfrm>
          <a:custGeom>
            <a:avLst/>
            <a:gdLst/>
            <a:ahLst/>
            <a:cxnLst/>
            <a:rect l="l" t="t" r="r" b="b"/>
            <a:pathLst>
              <a:path w="2392679" h="1158875">
                <a:moveTo>
                  <a:pt x="2392489" y="863777"/>
                </a:moveTo>
                <a:lnTo>
                  <a:pt x="2375255" y="822096"/>
                </a:lnTo>
                <a:lnTo>
                  <a:pt x="2333612" y="804824"/>
                </a:lnTo>
                <a:lnTo>
                  <a:pt x="58928" y="804570"/>
                </a:lnTo>
                <a:lnTo>
                  <a:pt x="36004" y="809193"/>
                </a:lnTo>
                <a:lnTo>
                  <a:pt x="17284" y="821829"/>
                </a:lnTo>
                <a:lnTo>
                  <a:pt x="4660" y="840562"/>
                </a:lnTo>
                <a:lnTo>
                  <a:pt x="38" y="863511"/>
                </a:lnTo>
                <a:lnTo>
                  <a:pt x="0" y="1099299"/>
                </a:lnTo>
                <a:lnTo>
                  <a:pt x="4635" y="1122235"/>
                </a:lnTo>
                <a:lnTo>
                  <a:pt x="17246" y="1140980"/>
                </a:lnTo>
                <a:lnTo>
                  <a:pt x="35966" y="1153617"/>
                </a:lnTo>
                <a:lnTo>
                  <a:pt x="58889" y="1158252"/>
                </a:lnTo>
                <a:lnTo>
                  <a:pt x="2333574" y="1158506"/>
                </a:lnTo>
                <a:lnTo>
                  <a:pt x="2356497" y="1153883"/>
                </a:lnTo>
                <a:lnTo>
                  <a:pt x="2375217" y="1141247"/>
                </a:lnTo>
                <a:lnTo>
                  <a:pt x="2387841" y="1122514"/>
                </a:lnTo>
                <a:lnTo>
                  <a:pt x="2392464" y="1099566"/>
                </a:lnTo>
                <a:lnTo>
                  <a:pt x="2392489" y="863777"/>
                </a:lnTo>
                <a:close/>
              </a:path>
              <a:path w="2392679" h="1158875">
                <a:moveTo>
                  <a:pt x="2392489" y="441248"/>
                </a:moveTo>
                <a:lnTo>
                  <a:pt x="2375255" y="399567"/>
                </a:lnTo>
                <a:lnTo>
                  <a:pt x="2333612" y="382295"/>
                </a:lnTo>
                <a:lnTo>
                  <a:pt x="58928" y="382041"/>
                </a:lnTo>
                <a:lnTo>
                  <a:pt x="36004" y="386664"/>
                </a:lnTo>
                <a:lnTo>
                  <a:pt x="17284" y="399300"/>
                </a:lnTo>
                <a:lnTo>
                  <a:pt x="4660" y="418033"/>
                </a:lnTo>
                <a:lnTo>
                  <a:pt x="38" y="440982"/>
                </a:lnTo>
                <a:lnTo>
                  <a:pt x="0" y="676757"/>
                </a:lnTo>
                <a:lnTo>
                  <a:pt x="4635" y="699706"/>
                </a:lnTo>
                <a:lnTo>
                  <a:pt x="17246" y="718451"/>
                </a:lnTo>
                <a:lnTo>
                  <a:pt x="35966" y="731088"/>
                </a:lnTo>
                <a:lnTo>
                  <a:pt x="58889" y="735711"/>
                </a:lnTo>
                <a:lnTo>
                  <a:pt x="2333574" y="735977"/>
                </a:lnTo>
                <a:lnTo>
                  <a:pt x="2356497" y="731342"/>
                </a:lnTo>
                <a:lnTo>
                  <a:pt x="2375217" y="718718"/>
                </a:lnTo>
                <a:lnTo>
                  <a:pt x="2387841" y="699985"/>
                </a:lnTo>
                <a:lnTo>
                  <a:pt x="2392464" y="677037"/>
                </a:lnTo>
                <a:lnTo>
                  <a:pt x="2392489" y="441248"/>
                </a:lnTo>
                <a:close/>
              </a:path>
              <a:path w="2392679" h="1158875">
                <a:moveTo>
                  <a:pt x="2392489" y="52463"/>
                </a:moveTo>
                <a:lnTo>
                  <a:pt x="2377224" y="15557"/>
                </a:lnTo>
                <a:lnTo>
                  <a:pt x="2340356" y="266"/>
                </a:lnTo>
                <a:lnTo>
                  <a:pt x="52184" y="0"/>
                </a:lnTo>
                <a:lnTo>
                  <a:pt x="31877" y="4102"/>
                </a:lnTo>
                <a:lnTo>
                  <a:pt x="15303" y="15290"/>
                </a:lnTo>
                <a:lnTo>
                  <a:pt x="4127" y="31877"/>
                </a:lnTo>
                <a:lnTo>
                  <a:pt x="25" y="52197"/>
                </a:lnTo>
                <a:lnTo>
                  <a:pt x="12" y="260985"/>
                </a:lnTo>
                <a:lnTo>
                  <a:pt x="4102" y="281305"/>
                </a:lnTo>
                <a:lnTo>
                  <a:pt x="15278" y="297891"/>
                </a:lnTo>
                <a:lnTo>
                  <a:pt x="31851" y="309079"/>
                </a:lnTo>
                <a:lnTo>
                  <a:pt x="52146" y="313182"/>
                </a:lnTo>
                <a:lnTo>
                  <a:pt x="2340318" y="313448"/>
                </a:lnTo>
                <a:lnTo>
                  <a:pt x="2360612" y="309346"/>
                </a:lnTo>
                <a:lnTo>
                  <a:pt x="2377186" y="298157"/>
                </a:lnTo>
                <a:lnTo>
                  <a:pt x="2388374" y="281571"/>
                </a:lnTo>
                <a:lnTo>
                  <a:pt x="2392464" y="261251"/>
                </a:lnTo>
                <a:lnTo>
                  <a:pt x="2392489" y="52463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72743" y="2684583"/>
            <a:ext cx="70167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Quantity</a:t>
            </a:r>
            <a:endParaRPr sz="1500">
              <a:latin typeface="Calibri"/>
              <a:cs typeface="Calibri"/>
            </a:endParaRPr>
          </a:p>
          <a:p>
            <a:pPr marL="130175" marR="5080" indent="-118110">
              <a:lnSpc>
                <a:spcPts val="3340"/>
              </a:lnSpc>
            </a:pPr>
            <a:r>
              <a:rPr sz="1500" spc="-30" dirty="0">
                <a:latin typeface="Calibri"/>
                <a:cs typeface="Calibri"/>
              </a:rPr>
              <a:t>Difficulty </a:t>
            </a:r>
            <a:r>
              <a:rPr sz="1500" spc="-10" dirty="0">
                <a:latin typeface="Calibri"/>
                <a:cs typeface="Calibri"/>
              </a:rPr>
              <a:t>Other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84200" y="2814182"/>
            <a:ext cx="846455" cy="833119"/>
            <a:chOff x="6284200" y="2814182"/>
            <a:chExt cx="846455" cy="833119"/>
          </a:xfrm>
        </p:grpSpPr>
        <p:sp>
          <p:nvSpPr>
            <p:cNvPr id="19" name="object 19"/>
            <p:cNvSpPr/>
            <p:nvPr/>
          </p:nvSpPr>
          <p:spPr>
            <a:xfrm>
              <a:off x="6871718" y="2818033"/>
              <a:ext cx="255270" cy="402590"/>
            </a:xfrm>
            <a:custGeom>
              <a:avLst/>
              <a:gdLst/>
              <a:ahLst/>
              <a:cxnLst/>
              <a:rect l="l" t="t" r="r" b="b"/>
              <a:pathLst>
                <a:path w="255270" h="402589">
                  <a:moveTo>
                    <a:pt x="254136" y="0"/>
                  </a:moveTo>
                  <a:lnTo>
                    <a:pt x="0" y="0"/>
                  </a:lnTo>
                  <a:lnTo>
                    <a:pt x="0" y="402274"/>
                  </a:lnTo>
                  <a:lnTo>
                    <a:pt x="254683" y="402274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71718" y="3220317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36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68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88054" y="3219825"/>
              <a:ext cx="838200" cy="635"/>
            </a:xfrm>
            <a:custGeom>
              <a:avLst/>
              <a:gdLst/>
              <a:ahLst/>
              <a:cxnLst/>
              <a:rect l="l" t="t" r="r" b="b"/>
              <a:pathLst>
                <a:path w="838200" h="635">
                  <a:moveTo>
                    <a:pt x="0" y="0"/>
                  </a:moveTo>
                  <a:lnTo>
                    <a:pt x="418900" y="0"/>
                  </a:lnTo>
                  <a:lnTo>
                    <a:pt x="418900" y="491"/>
                  </a:lnTo>
                  <a:lnTo>
                    <a:pt x="837799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339254" y="4010795"/>
            <a:ext cx="6020435" cy="683895"/>
            <a:chOff x="339254" y="4010795"/>
            <a:chExt cx="6020435" cy="683895"/>
          </a:xfrm>
        </p:grpSpPr>
        <p:sp>
          <p:nvSpPr>
            <p:cNvPr id="23" name="object 23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30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2"/>
                  </a:lnTo>
                  <a:lnTo>
                    <a:pt x="8834" y="68734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30" y="675205"/>
                  </a:lnTo>
                  <a:lnTo>
                    <a:pt x="5942990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2" y="562665"/>
                  </a:lnTo>
                  <a:lnTo>
                    <a:pt x="6011652" y="112539"/>
                  </a:lnTo>
                  <a:lnTo>
                    <a:pt x="6002817" y="68734"/>
                  </a:lnTo>
                  <a:lnTo>
                    <a:pt x="5978724" y="32962"/>
                  </a:lnTo>
                  <a:lnTo>
                    <a:pt x="5942990" y="8843"/>
                  </a:lnTo>
                  <a:lnTo>
                    <a:pt x="5899230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3382" y="4014923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4" y="32962"/>
                  </a:lnTo>
                  <a:lnTo>
                    <a:pt x="6002817" y="68734"/>
                  </a:lnTo>
                  <a:lnTo>
                    <a:pt x="6011652" y="112539"/>
                  </a:lnTo>
                  <a:lnTo>
                    <a:pt x="6011652" y="562665"/>
                  </a:lnTo>
                  <a:lnTo>
                    <a:pt x="6002817" y="606471"/>
                  </a:lnTo>
                  <a:lnTo>
                    <a:pt x="5978724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61167" y="4175497"/>
            <a:ext cx="33991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pose</a:t>
            </a:r>
            <a:r>
              <a:rPr sz="20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problems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21804" y="3995381"/>
            <a:ext cx="2477770" cy="751840"/>
          </a:xfrm>
          <a:custGeom>
            <a:avLst/>
            <a:gdLst/>
            <a:ahLst/>
            <a:cxnLst/>
            <a:rect l="l" t="t" r="r" b="b"/>
            <a:pathLst>
              <a:path w="2477770" h="751839">
                <a:moveTo>
                  <a:pt x="2477630" y="52476"/>
                </a:moveTo>
                <a:lnTo>
                  <a:pt x="2462365" y="15570"/>
                </a:lnTo>
                <a:lnTo>
                  <a:pt x="2425496" y="279"/>
                </a:lnTo>
                <a:lnTo>
                  <a:pt x="52171" y="0"/>
                </a:lnTo>
                <a:lnTo>
                  <a:pt x="31877" y="4102"/>
                </a:lnTo>
                <a:lnTo>
                  <a:pt x="15290" y="15290"/>
                </a:lnTo>
                <a:lnTo>
                  <a:pt x="4114" y="31877"/>
                </a:lnTo>
                <a:lnTo>
                  <a:pt x="25" y="52197"/>
                </a:lnTo>
                <a:lnTo>
                  <a:pt x="0" y="260985"/>
                </a:lnTo>
                <a:lnTo>
                  <a:pt x="4089" y="281292"/>
                </a:lnTo>
                <a:lnTo>
                  <a:pt x="15265" y="297891"/>
                </a:lnTo>
                <a:lnTo>
                  <a:pt x="31838" y="309079"/>
                </a:lnTo>
                <a:lnTo>
                  <a:pt x="52133" y="313182"/>
                </a:lnTo>
                <a:lnTo>
                  <a:pt x="2425458" y="313448"/>
                </a:lnTo>
                <a:lnTo>
                  <a:pt x="2445766" y="309359"/>
                </a:lnTo>
                <a:lnTo>
                  <a:pt x="2462339" y="298170"/>
                </a:lnTo>
                <a:lnTo>
                  <a:pt x="2473515" y="281584"/>
                </a:lnTo>
                <a:lnTo>
                  <a:pt x="2477617" y="261264"/>
                </a:lnTo>
                <a:lnTo>
                  <a:pt x="2477630" y="52476"/>
                </a:lnTo>
                <a:close/>
              </a:path>
              <a:path w="2477770" h="751839">
                <a:moveTo>
                  <a:pt x="2477643" y="456806"/>
                </a:moveTo>
                <a:lnTo>
                  <a:pt x="2460396" y="415124"/>
                </a:lnTo>
                <a:lnTo>
                  <a:pt x="2418753" y="397852"/>
                </a:lnTo>
                <a:lnTo>
                  <a:pt x="58915" y="397586"/>
                </a:lnTo>
                <a:lnTo>
                  <a:pt x="35991" y="402209"/>
                </a:lnTo>
                <a:lnTo>
                  <a:pt x="17272" y="414845"/>
                </a:lnTo>
                <a:lnTo>
                  <a:pt x="4648" y="433578"/>
                </a:lnTo>
                <a:lnTo>
                  <a:pt x="25" y="456526"/>
                </a:lnTo>
                <a:lnTo>
                  <a:pt x="0" y="692302"/>
                </a:lnTo>
                <a:lnTo>
                  <a:pt x="4622" y="715251"/>
                </a:lnTo>
                <a:lnTo>
                  <a:pt x="17233" y="733996"/>
                </a:lnTo>
                <a:lnTo>
                  <a:pt x="35953" y="746633"/>
                </a:lnTo>
                <a:lnTo>
                  <a:pt x="58877" y="751255"/>
                </a:lnTo>
                <a:lnTo>
                  <a:pt x="2418715" y="751535"/>
                </a:lnTo>
                <a:lnTo>
                  <a:pt x="2441638" y="746899"/>
                </a:lnTo>
                <a:lnTo>
                  <a:pt x="2460358" y="734275"/>
                </a:lnTo>
                <a:lnTo>
                  <a:pt x="2472982" y="715530"/>
                </a:lnTo>
                <a:lnTo>
                  <a:pt x="2477605" y="692594"/>
                </a:lnTo>
                <a:lnTo>
                  <a:pt x="2477643" y="456806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863645" y="4019606"/>
            <a:ext cx="996315" cy="67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latin typeface="Calibri"/>
                <a:cs typeface="Calibri"/>
              </a:rPr>
              <a:t>Independent</a:t>
            </a:r>
            <a:endParaRPr sz="15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490"/>
              </a:spcBef>
            </a:pPr>
            <a:r>
              <a:rPr sz="1500" spc="-20" dirty="0">
                <a:latin typeface="Calibri"/>
                <a:cs typeface="Calibri"/>
              </a:rPr>
              <a:t>Small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Group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351180" y="4148129"/>
            <a:ext cx="775335" cy="426084"/>
            <a:chOff x="6351180" y="4148129"/>
            <a:chExt cx="775335" cy="426084"/>
          </a:xfrm>
        </p:grpSpPr>
        <p:sp>
          <p:nvSpPr>
            <p:cNvPr id="29" name="object 29"/>
            <p:cNvSpPr/>
            <p:nvPr/>
          </p:nvSpPr>
          <p:spPr>
            <a:xfrm>
              <a:off x="6867754" y="4151980"/>
              <a:ext cx="254635" cy="418465"/>
            </a:xfrm>
            <a:custGeom>
              <a:avLst/>
              <a:gdLst/>
              <a:ahLst/>
              <a:cxnLst/>
              <a:rect l="l" t="t" r="r" b="b"/>
              <a:pathLst>
                <a:path w="254634" h="418464">
                  <a:moveTo>
                    <a:pt x="254064" y="0"/>
                  </a:moveTo>
                  <a:lnTo>
                    <a:pt x="0" y="0"/>
                  </a:lnTo>
                  <a:lnTo>
                    <a:pt x="0" y="417877"/>
                  </a:lnTo>
                  <a:lnTo>
                    <a:pt x="254423" y="41787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55034" y="4352526"/>
              <a:ext cx="524510" cy="15240"/>
            </a:xfrm>
            <a:custGeom>
              <a:avLst/>
              <a:gdLst/>
              <a:ahLst/>
              <a:cxnLst/>
              <a:rect l="l" t="t" r="r" b="b"/>
              <a:pathLst>
                <a:path w="524509" h="15239">
                  <a:moveTo>
                    <a:pt x="0" y="0"/>
                  </a:moveTo>
                  <a:lnTo>
                    <a:pt x="524046" y="1474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53474" y="5210298"/>
            <a:ext cx="6020435" cy="683895"/>
            <a:chOff x="353474" y="5210298"/>
            <a:chExt cx="6020435" cy="683895"/>
          </a:xfrm>
        </p:grpSpPr>
        <p:sp>
          <p:nvSpPr>
            <p:cNvPr id="32" name="object 32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5899228" y="0"/>
                  </a:moveTo>
                  <a:lnTo>
                    <a:pt x="112422" y="0"/>
                  </a:lnTo>
                  <a:lnTo>
                    <a:pt x="68662" y="8843"/>
                  </a:lnTo>
                  <a:lnTo>
                    <a:pt x="32927" y="32961"/>
                  </a:lnTo>
                  <a:lnTo>
                    <a:pt x="8834" y="68733"/>
                  </a:lnTo>
                  <a:lnTo>
                    <a:pt x="0" y="112539"/>
                  </a:lnTo>
                  <a:lnTo>
                    <a:pt x="0" y="562665"/>
                  </a:lnTo>
                  <a:lnTo>
                    <a:pt x="8834" y="606471"/>
                  </a:lnTo>
                  <a:lnTo>
                    <a:pt x="32927" y="642243"/>
                  </a:lnTo>
                  <a:lnTo>
                    <a:pt x="68662" y="666361"/>
                  </a:lnTo>
                  <a:lnTo>
                    <a:pt x="112422" y="675205"/>
                  </a:lnTo>
                  <a:lnTo>
                    <a:pt x="5899228" y="675205"/>
                  </a:lnTo>
                  <a:lnTo>
                    <a:pt x="5942989" y="666361"/>
                  </a:lnTo>
                  <a:lnTo>
                    <a:pt x="5978724" y="642243"/>
                  </a:lnTo>
                  <a:lnTo>
                    <a:pt x="6002817" y="606471"/>
                  </a:lnTo>
                  <a:lnTo>
                    <a:pt x="6011651" y="562665"/>
                  </a:lnTo>
                  <a:lnTo>
                    <a:pt x="6011651" y="112539"/>
                  </a:lnTo>
                  <a:lnTo>
                    <a:pt x="6002817" y="68733"/>
                  </a:lnTo>
                  <a:lnTo>
                    <a:pt x="5978724" y="32961"/>
                  </a:lnTo>
                  <a:lnTo>
                    <a:pt x="5942989" y="8843"/>
                  </a:lnTo>
                  <a:lnTo>
                    <a:pt x="5899228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7601" y="5214425"/>
              <a:ext cx="6012180" cy="675640"/>
            </a:xfrm>
            <a:custGeom>
              <a:avLst/>
              <a:gdLst/>
              <a:ahLst/>
              <a:cxnLst/>
              <a:rect l="l" t="t" r="r" b="b"/>
              <a:pathLst>
                <a:path w="6012180" h="675639">
                  <a:moveTo>
                    <a:pt x="0" y="112539"/>
                  </a:moveTo>
                  <a:lnTo>
                    <a:pt x="8834" y="68734"/>
                  </a:lnTo>
                  <a:lnTo>
                    <a:pt x="32927" y="32962"/>
                  </a:lnTo>
                  <a:lnTo>
                    <a:pt x="68662" y="8843"/>
                  </a:lnTo>
                  <a:lnTo>
                    <a:pt x="112422" y="0"/>
                  </a:lnTo>
                  <a:lnTo>
                    <a:pt x="5899229" y="0"/>
                  </a:lnTo>
                  <a:lnTo>
                    <a:pt x="5942989" y="8843"/>
                  </a:lnTo>
                  <a:lnTo>
                    <a:pt x="5978723" y="32962"/>
                  </a:lnTo>
                  <a:lnTo>
                    <a:pt x="6002816" y="68734"/>
                  </a:lnTo>
                  <a:lnTo>
                    <a:pt x="6011651" y="112539"/>
                  </a:lnTo>
                  <a:lnTo>
                    <a:pt x="6011651" y="562665"/>
                  </a:lnTo>
                  <a:lnTo>
                    <a:pt x="6002816" y="606471"/>
                  </a:lnTo>
                  <a:lnTo>
                    <a:pt x="5978723" y="642243"/>
                  </a:lnTo>
                  <a:lnTo>
                    <a:pt x="5942989" y="666361"/>
                  </a:lnTo>
                  <a:lnTo>
                    <a:pt x="5899229" y="675205"/>
                  </a:lnTo>
                  <a:lnTo>
                    <a:pt x="112422" y="675205"/>
                  </a:lnTo>
                  <a:lnTo>
                    <a:pt x="68662" y="666361"/>
                  </a:lnTo>
                  <a:lnTo>
                    <a:pt x="32927" y="642243"/>
                  </a:lnTo>
                  <a:lnTo>
                    <a:pt x="8834" y="606471"/>
                  </a:lnTo>
                  <a:lnTo>
                    <a:pt x="0" y="562665"/>
                  </a:lnTo>
                  <a:lnTo>
                    <a:pt x="0" y="112539"/>
                  </a:lnTo>
                  <a:close/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5387" y="5376409"/>
            <a:ext cx="50139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Step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Teacher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0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students handle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responses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60986" y="4990919"/>
            <a:ext cx="3338829" cy="1578610"/>
            <a:chOff x="6260986" y="4990919"/>
            <a:chExt cx="3338829" cy="1578610"/>
          </a:xfrm>
        </p:grpSpPr>
        <p:sp>
          <p:nvSpPr>
            <p:cNvPr id="36" name="object 36"/>
            <p:cNvSpPr/>
            <p:nvPr/>
          </p:nvSpPr>
          <p:spPr>
            <a:xfrm>
              <a:off x="7129907" y="4990922"/>
              <a:ext cx="2470150" cy="1171575"/>
            </a:xfrm>
            <a:custGeom>
              <a:avLst/>
              <a:gdLst/>
              <a:ahLst/>
              <a:cxnLst/>
              <a:rect l="l" t="t" r="r" b="b"/>
              <a:pathLst>
                <a:path w="2470150" h="1171575">
                  <a:moveTo>
                    <a:pt x="2469629" y="876503"/>
                  </a:moveTo>
                  <a:lnTo>
                    <a:pt x="2452395" y="834821"/>
                  </a:lnTo>
                  <a:lnTo>
                    <a:pt x="2410752" y="817549"/>
                  </a:lnTo>
                  <a:lnTo>
                    <a:pt x="58915" y="817283"/>
                  </a:lnTo>
                  <a:lnTo>
                    <a:pt x="36004" y="821905"/>
                  </a:lnTo>
                  <a:lnTo>
                    <a:pt x="17284" y="834542"/>
                  </a:lnTo>
                  <a:lnTo>
                    <a:pt x="4660" y="853274"/>
                  </a:lnTo>
                  <a:lnTo>
                    <a:pt x="25" y="876223"/>
                  </a:lnTo>
                  <a:lnTo>
                    <a:pt x="0" y="1111999"/>
                  </a:lnTo>
                  <a:lnTo>
                    <a:pt x="4622" y="1134948"/>
                  </a:lnTo>
                  <a:lnTo>
                    <a:pt x="17246" y="1153693"/>
                  </a:lnTo>
                  <a:lnTo>
                    <a:pt x="35953" y="1166317"/>
                  </a:lnTo>
                  <a:lnTo>
                    <a:pt x="58877" y="1170952"/>
                  </a:lnTo>
                  <a:lnTo>
                    <a:pt x="2410714" y="1171232"/>
                  </a:lnTo>
                  <a:lnTo>
                    <a:pt x="2433637" y="1166596"/>
                  </a:lnTo>
                  <a:lnTo>
                    <a:pt x="2452357" y="1153960"/>
                  </a:lnTo>
                  <a:lnTo>
                    <a:pt x="2464981" y="1135227"/>
                  </a:lnTo>
                  <a:lnTo>
                    <a:pt x="2469604" y="1112291"/>
                  </a:lnTo>
                  <a:lnTo>
                    <a:pt x="2469629" y="876503"/>
                  </a:lnTo>
                  <a:close/>
                </a:path>
                <a:path w="2470150" h="1171575">
                  <a:moveTo>
                    <a:pt x="2469629" y="453974"/>
                  </a:moveTo>
                  <a:lnTo>
                    <a:pt x="2452395" y="412292"/>
                  </a:lnTo>
                  <a:lnTo>
                    <a:pt x="2410752" y="395020"/>
                  </a:lnTo>
                  <a:lnTo>
                    <a:pt x="58915" y="394754"/>
                  </a:lnTo>
                  <a:lnTo>
                    <a:pt x="36004" y="399376"/>
                  </a:lnTo>
                  <a:lnTo>
                    <a:pt x="17284" y="412013"/>
                  </a:lnTo>
                  <a:lnTo>
                    <a:pt x="4660" y="430745"/>
                  </a:lnTo>
                  <a:lnTo>
                    <a:pt x="25" y="453694"/>
                  </a:lnTo>
                  <a:lnTo>
                    <a:pt x="0" y="689470"/>
                  </a:lnTo>
                  <a:lnTo>
                    <a:pt x="4622" y="712419"/>
                  </a:lnTo>
                  <a:lnTo>
                    <a:pt x="17246" y="731151"/>
                  </a:lnTo>
                  <a:lnTo>
                    <a:pt x="35953" y="743788"/>
                  </a:lnTo>
                  <a:lnTo>
                    <a:pt x="58877" y="748423"/>
                  </a:lnTo>
                  <a:lnTo>
                    <a:pt x="2410714" y="748690"/>
                  </a:lnTo>
                  <a:lnTo>
                    <a:pt x="2433637" y="744067"/>
                  </a:lnTo>
                  <a:lnTo>
                    <a:pt x="2452357" y="731431"/>
                  </a:lnTo>
                  <a:lnTo>
                    <a:pt x="2464981" y="712698"/>
                  </a:lnTo>
                  <a:lnTo>
                    <a:pt x="2469604" y="689749"/>
                  </a:lnTo>
                  <a:lnTo>
                    <a:pt x="2469629" y="453974"/>
                  </a:lnTo>
                  <a:close/>
                </a:path>
                <a:path w="2470150" h="1171575">
                  <a:moveTo>
                    <a:pt x="2469629" y="52476"/>
                  </a:moveTo>
                  <a:lnTo>
                    <a:pt x="2454364" y="15570"/>
                  </a:lnTo>
                  <a:lnTo>
                    <a:pt x="2417495" y="279"/>
                  </a:lnTo>
                  <a:lnTo>
                    <a:pt x="52171" y="0"/>
                  </a:lnTo>
                  <a:lnTo>
                    <a:pt x="31877" y="4102"/>
                  </a:lnTo>
                  <a:lnTo>
                    <a:pt x="15303" y="15290"/>
                  </a:lnTo>
                  <a:lnTo>
                    <a:pt x="4127" y="31877"/>
                  </a:lnTo>
                  <a:lnTo>
                    <a:pt x="25" y="52197"/>
                  </a:lnTo>
                  <a:lnTo>
                    <a:pt x="0" y="260985"/>
                  </a:lnTo>
                  <a:lnTo>
                    <a:pt x="4102" y="281292"/>
                  </a:lnTo>
                  <a:lnTo>
                    <a:pt x="15265" y="297891"/>
                  </a:lnTo>
                  <a:lnTo>
                    <a:pt x="31838" y="309079"/>
                  </a:lnTo>
                  <a:lnTo>
                    <a:pt x="52146" y="313182"/>
                  </a:lnTo>
                  <a:lnTo>
                    <a:pt x="2417457" y="313448"/>
                  </a:lnTo>
                  <a:lnTo>
                    <a:pt x="2437752" y="309359"/>
                  </a:lnTo>
                  <a:lnTo>
                    <a:pt x="2454325" y="298170"/>
                  </a:lnTo>
                  <a:lnTo>
                    <a:pt x="2465514" y="281584"/>
                  </a:lnTo>
                  <a:lnTo>
                    <a:pt x="2469604" y="261264"/>
                  </a:lnTo>
                  <a:lnTo>
                    <a:pt x="2469629" y="5247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75730" y="5147522"/>
              <a:ext cx="255270" cy="415290"/>
            </a:xfrm>
            <a:custGeom>
              <a:avLst/>
              <a:gdLst/>
              <a:ahLst/>
              <a:cxnLst/>
              <a:rect l="l" t="t" r="r" b="b"/>
              <a:pathLst>
                <a:path w="255270" h="415289">
                  <a:moveTo>
                    <a:pt x="254198" y="0"/>
                  </a:moveTo>
                  <a:lnTo>
                    <a:pt x="0" y="0"/>
                  </a:lnTo>
                  <a:lnTo>
                    <a:pt x="0" y="415037"/>
                  </a:lnTo>
                  <a:lnTo>
                    <a:pt x="254763" y="415037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75730" y="5562515"/>
              <a:ext cx="255270" cy="422909"/>
            </a:xfrm>
            <a:custGeom>
              <a:avLst/>
              <a:gdLst/>
              <a:ahLst/>
              <a:cxnLst/>
              <a:rect l="l" t="t" r="r" b="b"/>
              <a:pathLst>
                <a:path w="255270" h="422910">
                  <a:moveTo>
                    <a:pt x="254198" y="0"/>
                  </a:moveTo>
                  <a:lnTo>
                    <a:pt x="0" y="0"/>
                  </a:lnTo>
                  <a:lnTo>
                    <a:pt x="0" y="422646"/>
                  </a:lnTo>
                  <a:lnTo>
                    <a:pt x="254763" y="422646"/>
                  </a:lnTo>
                </a:path>
              </a:pathLst>
            </a:custGeom>
            <a:ln w="7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265114" y="5562024"/>
              <a:ext cx="864869" cy="635"/>
            </a:xfrm>
            <a:custGeom>
              <a:avLst/>
              <a:gdLst/>
              <a:ahLst/>
              <a:cxnLst/>
              <a:rect l="l" t="t" r="r" b="b"/>
              <a:pathLst>
                <a:path w="864870" h="635">
                  <a:moveTo>
                    <a:pt x="0" y="0"/>
                  </a:moveTo>
                  <a:lnTo>
                    <a:pt x="432407" y="0"/>
                  </a:lnTo>
                  <a:lnTo>
                    <a:pt x="432407" y="491"/>
                  </a:lnTo>
                  <a:lnTo>
                    <a:pt x="864814" y="491"/>
                  </a:lnTo>
                </a:path>
              </a:pathLst>
            </a:custGeom>
            <a:ln w="7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29972" y="6215192"/>
              <a:ext cx="2470150" cy="354330"/>
            </a:xfrm>
            <a:custGeom>
              <a:avLst/>
              <a:gdLst/>
              <a:ahLst/>
              <a:cxnLst/>
              <a:rect l="l" t="t" r="r" b="b"/>
              <a:pathLst>
                <a:path w="2470150" h="354329">
                  <a:moveTo>
                    <a:pt x="58949" y="0"/>
                  </a:moveTo>
                  <a:lnTo>
                    <a:pt x="17295" y="17263"/>
                  </a:lnTo>
                  <a:lnTo>
                    <a:pt x="36" y="58954"/>
                  </a:lnTo>
                  <a:lnTo>
                    <a:pt x="0" y="294812"/>
                  </a:lnTo>
                  <a:lnTo>
                    <a:pt x="4625" y="317764"/>
                  </a:lnTo>
                  <a:lnTo>
                    <a:pt x="17245" y="336509"/>
                  </a:lnTo>
                  <a:lnTo>
                    <a:pt x="35967" y="349148"/>
                  </a:lnTo>
                  <a:lnTo>
                    <a:pt x="58894" y="353785"/>
                  </a:lnTo>
                  <a:lnTo>
                    <a:pt x="2410645" y="354154"/>
                  </a:lnTo>
                  <a:lnTo>
                    <a:pt x="2433573" y="349524"/>
                  </a:lnTo>
                  <a:lnTo>
                    <a:pt x="2452299" y="336891"/>
                  </a:lnTo>
                  <a:lnTo>
                    <a:pt x="2464925" y="318150"/>
                  </a:lnTo>
                  <a:lnTo>
                    <a:pt x="2469558" y="295199"/>
                  </a:lnTo>
                  <a:lnTo>
                    <a:pt x="2469595" y="59342"/>
                  </a:lnTo>
                  <a:lnTo>
                    <a:pt x="2464969" y="36389"/>
                  </a:lnTo>
                  <a:lnTo>
                    <a:pt x="2452349" y="17645"/>
                  </a:lnTo>
                  <a:lnTo>
                    <a:pt x="2433627" y="5005"/>
                  </a:lnTo>
                  <a:lnTo>
                    <a:pt x="2410700" y="368"/>
                  </a:lnTo>
                  <a:lnTo>
                    <a:pt x="58949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985614" y="5016303"/>
            <a:ext cx="760730" cy="150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Calibri"/>
                <a:cs typeface="Calibri"/>
              </a:rPr>
              <a:t>Analyze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65"/>
              </a:spcBef>
            </a:pPr>
            <a:r>
              <a:rPr sz="1500" spc="-10" dirty="0">
                <a:latin typeface="Calibri"/>
                <a:cs typeface="Calibri"/>
              </a:rPr>
              <a:t>Select</a:t>
            </a:r>
            <a:endParaRPr sz="1500">
              <a:latin typeface="Calibri"/>
              <a:cs typeface="Calibri"/>
            </a:endParaRPr>
          </a:p>
          <a:p>
            <a:pPr marL="12065" marR="5080" algn="ctr">
              <a:lnSpc>
                <a:spcPct val="178700"/>
              </a:lnSpc>
              <a:spcBef>
                <a:spcPts val="120"/>
              </a:spcBef>
            </a:pPr>
            <a:r>
              <a:rPr sz="1500" spc="-30" dirty="0">
                <a:latin typeface="Calibri"/>
                <a:cs typeface="Calibri"/>
              </a:rPr>
              <a:t>Sequence </a:t>
            </a:r>
            <a:r>
              <a:rPr sz="1500" spc="-10" dirty="0">
                <a:latin typeface="Calibri"/>
                <a:cs typeface="Calibri"/>
              </a:rPr>
              <a:t>Solve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875821" y="5985047"/>
            <a:ext cx="255270" cy="407034"/>
          </a:xfrm>
          <a:custGeom>
            <a:avLst/>
            <a:gdLst/>
            <a:ahLst/>
            <a:cxnLst/>
            <a:rect l="l" t="t" r="r" b="b"/>
            <a:pathLst>
              <a:path w="255270" h="407035">
                <a:moveTo>
                  <a:pt x="254106" y="0"/>
                </a:moveTo>
                <a:lnTo>
                  <a:pt x="0" y="0"/>
                </a:lnTo>
                <a:lnTo>
                  <a:pt x="0" y="406982"/>
                </a:lnTo>
                <a:lnTo>
                  <a:pt x="254747" y="406982"/>
                </a:lnTo>
              </a:path>
            </a:pathLst>
          </a:custGeom>
          <a:ln w="77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223682" y="6091125"/>
            <a:ext cx="202628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Tahoma"/>
                <a:cs typeface="Tahoma"/>
              </a:rPr>
              <a:t>Cai,</a:t>
            </a:r>
            <a:r>
              <a:rPr sz="2300" spc="-120" dirty="0">
                <a:latin typeface="Tahoma"/>
                <a:cs typeface="Tahoma"/>
              </a:rPr>
              <a:t> </a:t>
            </a:r>
            <a:r>
              <a:rPr sz="2300" dirty="0">
                <a:latin typeface="Tahoma"/>
                <a:cs typeface="Tahoma"/>
              </a:rPr>
              <a:t>2022,</a:t>
            </a:r>
            <a:r>
              <a:rPr sz="2300" spc="-114" dirty="0">
                <a:latin typeface="Tahoma"/>
                <a:cs typeface="Tahoma"/>
              </a:rPr>
              <a:t> </a:t>
            </a:r>
            <a:r>
              <a:rPr sz="2300" spc="-20" dirty="0">
                <a:latin typeface="Tahoma"/>
                <a:cs typeface="Tahoma"/>
              </a:rPr>
              <a:t>2025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4180" rIns="0" bIns="0" rtlCol="0">
            <a:spAutoFit/>
          </a:bodyPr>
          <a:lstStyle/>
          <a:p>
            <a:pPr marL="1254760">
              <a:lnSpc>
                <a:spcPct val="100000"/>
              </a:lnSpc>
              <a:spcBef>
                <a:spcPts val="105"/>
              </a:spcBef>
            </a:pPr>
            <a:r>
              <a:rPr sz="3900" dirty="0"/>
              <a:t>Handling</a:t>
            </a:r>
            <a:r>
              <a:rPr sz="3900" spc="-200" dirty="0"/>
              <a:t> </a:t>
            </a:r>
            <a:r>
              <a:rPr sz="3900" dirty="0"/>
              <a:t>Students’</a:t>
            </a:r>
            <a:r>
              <a:rPr sz="3900" spc="-190" dirty="0"/>
              <a:t> </a:t>
            </a:r>
            <a:r>
              <a:rPr sz="3900" spc="-10" dirty="0"/>
              <a:t>Responses</a:t>
            </a:r>
            <a:endParaRPr sz="3900"/>
          </a:p>
        </p:txBody>
      </p:sp>
      <p:sp>
        <p:nvSpPr>
          <p:cNvPr id="3" name="object 3"/>
          <p:cNvSpPr txBox="1"/>
          <p:nvPr/>
        </p:nvSpPr>
        <p:spPr>
          <a:xfrm>
            <a:off x="2083799" y="2649854"/>
            <a:ext cx="7407275" cy="3519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 marR="46990" indent="-365760" algn="ctr">
              <a:lnSpc>
                <a:spcPct val="100000"/>
              </a:lnSpc>
              <a:spcBef>
                <a:spcPts val="100"/>
              </a:spcBef>
              <a:buChar char="•"/>
              <a:tabLst>
                <a:tab pos="365760" algn="l"/>
              </a:tabLst>
            </a:pPr>
            <a:r>
              <a:rPr sz="2900" dirty="0">
                <a:latin typeface="Arial"/>
                <a:cs typeface="Arial"/>
              </a:rPr>
              <a:t>Teachers</a:t>
            </a:r>
            <a:r>
              <a:rPr sz="2900" spc="-3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analyze</a:t>
            </a:r>
            <a:r>
              <a:rPr sz="2900" dirty="0">
                <a:latin typeface="Arial"/>
                <a:cs typeface="Arial"/>
              </a:rPr>
              <a:t>,</a:t>
            </a:r>
            <a:r>
              <a:rPr sz="2900" spc="-3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select</a:t>
            </a:r>
            <a:r>
              <a:rPr sz="2900" dirty="0">
                <a:latin typeface="Arial"/>
                <a:cs typeface="Arial"/>
              </a:rPr>
              <a:t>,</a:t>
            </a:r>
            <a:r>
              <a:rPr sz="2900" spc="-3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sequence</a:t>
            </a:r>
            <a:r>
              <a:rPr sz="2900" dirty="0">
                <a:latin typeface="Arial"/>
                <a:cs typeface="Arial"/>
              </a:rPr>
              <a:t>,</a:t>
            </a:r>
            <a:r>
              <a:rPr sz="2900" spc="-30" dirty="0">
                <a:latin typeface="Arial"/>
                <a:cs typeface="Arial"/>
              </a:rPr>
              <a:t> </a:t>
            </a:r>
            <a:r>
              <a:rPr sz="2900" spc="-25" dirty="0">
                <a:latin typeface="Arial"/>
                <a:cs typeface="Arial"/>
              </a:rPr>
              <a:t>and</a:t>
            </a:r>
            <a:endParaRPr sz="2900">
              <a:latin typeface="Arial"/>
              <a:cs typeface="Arial"/>
            </a:endParaRPr>
          </a:p>
          <a:p>
            <a:pPr marR="31115" algn="ctr">
              <a:lnSpc>
                <a:spcPct val="100000"/>
              </a:lnSpc>
              <a:spcBef>
                <a:spcPts val="25"/>
              </a:spcBef>
            </a:pPr>
            <a:r>
              <a:rPr sz="2900" b="1" dirty="0">
                <a:latin typeface="Arial"/>
                <a:cs typeface="Arial"/>
              </a:rPr>
              <a:t>solve</a:t>
            </a:r>
            <a:r>
              <a:rPr sz="2900" b="1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posed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problems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(Cai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et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al.,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2024).</a:t>
            </a:r>
            <a:endParaRPr sz="29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730"/>
              </a:spcBef>
              <a:buChar char="•"/>
              <a:tabLst>
                <a:tab pos="378460" algn="l"/>
              </a:tabLst>
            </a:pPr>
            <a:r>
              <a:rPr sz="2900" dirty="0">
                <a:latin typeface="Arial"/>
                <a:cs typeface="Arial"/>
              </a:rPr>
              <a:t>Zhang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&amp;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Cai,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2021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found:</a:t>
            </a:r>
            <a:endParaRPr sz="2900">
              <a:latin typeface="Arial"/>
              <a:cs typeface="Arial"/>
            </a:endParaRPr>
          </a:p>
          <a:p>
            <a:pPr marL="803910" marR="5080" lvl="1" indent="-377825">
              <a:lnSpc>
                <a:spcPct val="100699"/>
              </a:lnSpc>
              <a:spcBef>
                <a:spcPts val="695"/>
              </a:spcBef>
              <a:buFont typeface="Arial"/>
              <a:buChar char="►"/>
              <a:tabLst>
                <a:tab pos="805180" algn="l"/>
              </a:tabLst>
            </a:pPr>
            <a:r>
              <a:rPr sz="2900" i="1" spc="-10" dirty="0">
                <a:latin typeface="Arial"/>
                <a:cs typeface="Arial"/>
              </a:rPr>
              <a:t>Goal-</a:t>
            </a:r>
            <a:r>
              <a:rPr sz="2900" i="1" dirty="0">
                <a:latin typeface="Arial"/>
                <a:cs typeface="Arial"/>
              </a:rPr>
              <a:t>aligned</a:t>
            </a:r>
            <a:r>
              <a:rPr sz="2900" i="1" spc="-25" dirty="0">
                <a:latin typeface="Arial"/>
                <a:cs typeface="Arial"/>
              </a:rPr>
              <a:t> </a:t>
            </a:r>
            <a:r>
              <a:rPr sz="2900" i="1" dirty="0">
                <a:latin typeface="Arial"/>
                <a:cs typeface="Arial"/>
              </a:rPr>
              <a:t>problems</a:t>
            </a:r>
            <a:r>
              <a:rPr sz="2900" i="1" spc="-20" dirty="0">
                <a:latin typeface="Arial"/>
                <a:cs typeface="Arial"/>
              </a:rPr>
              <a:t> </a:t>
            </a:r>
            <a:r>
              <a:rPr sz="2900" i="1" dirty="0">
                <a:latin typeface="Arial"/>
                <a:cs typeface="Arial"/>
              </a:rPr>
              <a:t>are</a:t>
            </a:r>
            <a:r>
              <a:rPr sz="2900" i="1" spc="-20" dirty="0">
                <a:latin typeface="Arial"/>
                <a:cs typeface="Arial"/>
              </a:rPr>
              <a:t> </a:t>
            </a:r>
            <a:r>
              <a:rPr sz="2900" i="1" dirty="0">
                <a:latin typeface="Arial"/>
                <a:cs typeface="Arial"/>
              </a:rPr>
              <a:t>prioritized</a:t>
            </a:r>
            <a:r>
              <a:rPr sz="2900" i="1" spc="-25" dirty="0">
                <a:latin typeface="Arial"/>
                <a:cs typeface="Arial"/>
              </a:rPr>
              <a:t> for 	</a:t>
            </a:r>
            <a:r>
              <a:rPr sz="2900" i="1" spc="-10" dirty="0">
                <a:latin typeface="Arial"/>
                <a:cs typeface="Arial"/>
              </a:rPr>
              <a:t>discussion</a:t>
            </a:r>
            <a:endParaRPr sz="2900">
              <a:latin typeface="Arial"/>
              <a:cs typeface="Arial"/>
            </a:endParaRPr>
          </a:p>
          <a:p>
            <a:pPr marL="803910" marR="843280" lvl="1" indent="-377825">
              <a:lnSpc>
                <a:spcPts val="3410"/>
              </a:lnSpc>
              <a:spcBef>
                <a:spcPts val="890"/>
              </a:spcBef>
              <a:buFont typeface="Arial"/>
              <a:buChar char="►"/>
              <a:tabLst>
                <a:tab pos="805180" algn="l"/>
              </a:tabLst>
            </a:pPr>
            <a:r>
              <a:rPr sz="2900" i="1" dirty="0">
                <a:latin typeface="Arial"/>
                <a:cs typeface="Arial"/>
              </a:rPr>
              <a:t>Harder problems often assigned </a:t>
            </a:r>
            <a:r>
              <a:rPr sz="2900" i="1" spc="-25" dirty="0">
                <a:latin typeface="Arial"/>
                <a:cs typeface="Arial"/>
              </a:rPr>
              <a:t>as 	</a:t>
            </a:r>
            <a:r>
              <a:rPr sz="2900" i="1" spc="-10" dirty="0">
                <a:latin typeface="Arial"/>
                <a:cs typeface="Arial"/>
              </a:rPr>
              <a:t>homework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8150" rIns="0" bIns="0" rtlCol="0">
            <a:spAutoFit/>
          </a:bodyPr>
          <a:lstStyle/>
          <a:p>
            <a:pPr marL="235204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Handling</a:t>
            </a:r>
            <a:r>
              <a:rPr sz="4400" spc="-285" dirty="0"/>
              <a:t> </a:t>
            </a:r>
            <a:r>
              <a:rPr sz="4400" spc="-10" dirty="0"/>
              <a:t>Responses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83799" y="2430857"/>
            <a:ext cx="6859905" cy="2683510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825"/>
              </a:spcBef>
              <a:buFont typeface="Arial"/>
              <a:buChar char="•"/>
              <a:tabLst>
                <a:tab pos="378460" algn="l"/>
              </a:tabLst>
            </a:pPr>
            <a:r>
              <a:rPr sz="2900" b="1" dirty="0">
                <a:latin typeface="Arial"/>
                <a:cs typeface="Arial"/>
              </a:rPr>
              <a:t>Analyze: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Categorize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and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clarify</a:t>
            </a:r>
            <a:endParaRPr sz="29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730"/>
              </a:spcBef>
              <a:buFont typeface="Arial"/>
              <a:buChar char="•"/>
              <a:tabLst>
                <a:tab pos="378460" algn="l"/>
              </a:tabLst>
            </a:pPr>
            <a:r>
              <a:rPr sz="2900" b="1" dirty="0">
                <a:latin typeface="Arial"/>
                <a:cs typeface="Arial"/>
              </a:rPr>
              <a:t>Select:</a:t>
            </a:r>
            <a:r>
              <a:rPr sz="2900" b="1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Based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on</a:t>
            </a:r>
            <a:r>
              <a:rPr sz="2900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learning</a:t>
            </a:r>
            <a:r>
              <a:rPr sz="2900" spc="-10" dirty="0">
                <a:latin typeface="Arial"/>
                <a:cs typeface="Arial"/>
              </a:rPr>
              <a:t> goals</a:t>
            </a:r>
            <a:endParaRPr sz="29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825"/>
              </a:spcBef>
              <a:buFont typeface="Arial"/>
              <a:buChar char="•"/>
              <a:tabLst>
                <a:tab pos="378460" algn="l"/>
              </a:tabLst>
            </a:pPr>
            <a:r>
              <a:rPr sz="2900" b="1" dirty="0">
                <a:latin typeface="Arial"/>
                <a:cs typeface="Arial"/>
              </a:rPr>
              <a:t>Sequence: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Order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by</a:t>
            </a:r>
            <a:r>
              <a:rPr sz="2900" spc="-2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cognitive</a:t>
            </a:r>
            <a:r>
              <a:rPr sz="2900" spc="-20" dirty="0">
                <a:latin typeface="Arial"/>
                <a:cs typeface="Arial"/>
              </a:rPr>
              <a:t> </a:t>
            </a:r>
            <a:r>
              <a:rPr sz="2900" spc="-10" dirty="0">
                <a:latin typeface="Arial"/>
                <a:cs typeface="Arial"/>
              </a:rPr>
              <a:t>demand</a:t>
            </a:r>
            <a:endParaRPr sz="29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725"/>
              </a:spcBef>
              <a:buFont typeface="Arial"/>
              <a:buChar char="•"/>
              <a:tabLst>
                <a:tab pos="378460" algn="l"/>
              </a:tabLst>
            </a:pPr>
            <a:r>
              <a:rPr sz="2900" b="1" dirty="0">
                <a:latin typeface="Arial"/>
                <a:cs typeface="Arial"/>
              </a:rPr>
              <a:t>Solve:</a:t>
            </a:r>
            <a:r>
              <a:rPr sz="2900" b="1" spc="-1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Focus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on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reinforcing</a:t>
            </a:r>
            <a:r>
              <a:rPr sz="2900" spc="-1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math</a:t>
            </a:r>
            <a:r>
              <a:rPr sz="2900" spc="-10" dirty="0">
                <a:latin typeface="Arial"/>
                <a:cs typeface="Arial"/>
              </a:rPr>
              <a:t> ideas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878" rIns="0" bIns="0" rtlCol="0">
            <a:spAutoFit/>
          </a:bodyPr>
          <a:lstStyle/>
          <a:p>
            <a:pPr marL="1466215" algn="ctr">
              <a:lnSpc>
                <a:spcPts val="5280"/>
              </a:lnSpc>
              <a:spcBef>
                <a:spcPts val="105"/>
              </a:spcBef>
            </a:pPr>
            <a:r>
              <a:rPr sz="4400" spc="-10" dirty="0"/>
              <a:t>Example:</a:t>
            </a:r>
            <a:r>
              <a:rPr sz="4400" spc="-260" dirty="0"/>
              <a:t> </a:t>
            </a:r>
            <a:r>
              <a:rPr sz="4400" dirty="0"/>
              <a:t>Percent</a:t>
            </a:r>
            <a:r>
              <a:rPr sz="4400" spc="-260" dirty="0"/>
              <a:t> </a:t>
            </a:r>
            <a:r>
              <a:rPr sz="4400" spc="-10" dirty="0"/>
              <a:t>Lesson</a:t>
            </a:r>
            <a:endParaRPr sz="4400"/>
          </a:p>
          <a:p>
            <a:pPr marL="1470025" algn="ctr">
              <a:lnSpc>
                <a:spcPts val="1800"/>
              </a:lnSpc>
            </a:pPr>
            <a:r>
              <a:rPr sz="1500" spc="-10" dirty="0"/>
              <a:t>(Ma</a:t>
            </a:r>
            <a:r>
              <a:rPr sz="1500" spc="-85" dirty="0"/>
              <a:t> </a:t>
            </a:r>
            <a:r>
              <a:rPr sz="1500" dirty="0"/>
              <a:t>&amp;</a:t>
            </a:r>
            <a:r>
              <a:rPr sz="1500" spc="-90" dirty="0"/>
              <a:t> </a:t>
            </a:r>
            <a:r>
              <a:rPr sz="1500" spc="-10" dirty="0"/>
              <a:t>Cai,</a:t>
            </a:r>
            <a:r>
              <a:rPr sz="1500" spc="-70" dirty="0"/>
              <a:t> </a:t>
            </a:r>
            <a:r>
              <a:rPr sz="1500" spc="-10" dirty="0"/>
              <a:t>2024)</a:t>
            </a:r>
            <a:endParaRPr sz="1500"/>
          </a:p>
        </p:txBody>
      </p:sp>
      <p:sp>
        <p:nvSpPr>
          <p:cNvPr id="3" name="object 3"/>
          <p:cNvSpPr txBox="1"/>
          <p:nvPr/>
        </p:nvSpPr>
        <p:spPr>
          <a:xfrm>
            <a:off x="2083799" y="2232721"/>
            <a:ext cx="6415405" cy="1918335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440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Students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pose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using: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40,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50,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and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50" dirty="0">
                <a:latin typeface="Arial"/>
                <a:cs typeface="Arial"/>
              </a:rPr>
              <a:t>%</a:t>
            </a:r>
            <a:endParaRPr sz="23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345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are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classified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into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known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types.</a:t>
            </a:r>
            <a:endParaRPr sz="2300">
              <a:latin typeface="Arial"/>
              <a:cs typeface="Arial"/>
            </a:endParaRPr>
          </a:p>
          <a:p>
            <a:pPr marL="378460" marR="5080" indent="-366395">
              <a:lnSpc>
                <a:spcPts val="2690"/>
              </a:lnSpc>
              <a:spcBef>
                <a:spcPts val="1395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Arial"/>
                <a:cs typeface="Arial"/>
              </a:rPr>
              <a:t>Some</a:t>
            </a:r>
            <a:r>
              <a:rPr sz="2300" spc="-11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revised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for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realism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(e.g.,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whole numbers)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934" rIns="0" bIns="0" rtlCol="0">
            <a:spAutoFit/>
          </a:bodyPr>
          <a:lstStyle/>
          <a:p>
            <a:pPr marL="1467485" algn="ctr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Odd</a:t>
            </a:r>
            <a:r>
              <a:rPr sz="4400" spc="-185" dirty="0"/>
              <a:t> </a:t>
            </a:r>
            <a:r>
              <a:rPr sz="4400" dirty="0"/>
              <a:t>Number</a:t>
            </a:r>
            <a:r>
              <a:rPr sz="4400" spc="-175" dirty="0"/>
              <a:t> </a:t>
            </a:r>
            <a:r>
              <a:rPr sz="4400" dirty="0"/>
              <a:t>Pattern</a:t>
            </a:r>
            <a:r>
              <a:rPr sz="4400" spc="-175" dirty="0"/>
              <a:t> </a:t>
            </a:r>
            <a:r>
              <a:rPr sz="4400" spc="-20" dirty="0"/>
              <a:t>Task</a:t>
            </a:r>
            <a:endParaRPr sz="4400"/>
          </a:p>
          <a:p>
            <a:pPr marL="1468120" algn="ctr">
              <a:lnSpc>
                <a:spcPct val="100000"/>
              </a:lnSpc>
              <a:spcBef>
                <a:spcPts val="15"/>
              </a:spcBef>
            </a:pPr>
            <a:r>
              <a:rPr sz="1000" spc="-10" dirty="0"/>
              <a:t>(Cai</a:t>
            </a:r>
            <a:r>
              <a:rPr sz="1000" spc="-60" dirty="0"/>
              <a:t> </a:t>
            </a:r>
            <a:r>
              <a:rPr sz="1000" dirty="0"/>
              <a:t>et</a:t>
            </a:r>
            <a:r>
              <a:rPr sz="1000" spc="-60" dirty="0"/>
              <a:t> </a:t>
            </a:r>
            <a:r>
              <a:rPr sz="1000" dirty="0"/>
              <a:t>al.,</a:t>
            </a:r>
            <a:r>
              <a:rPr sz="1000" spc="-55" dirty="0"/>
              <a:t> </a:t>
            </a:r>
            <a:r>
              <a:rPr sz="1000" spc="-20" dirty="0"/>
              <a:t>2024)</a:t>
            </a:r>
            <a:endParaRPr sz="1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1234" y="2756794"/>
            <a:ext cx="5276321" cy="31336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5958" rIns="0" bIns="0" rtlCol="0">
            <a:spAutoFit/>
          </a:bodyPr>
          <a:lstStyle/>
          <a:p>
            <a:pPr marL="3312795">
              <a:lnSpc>
                <a:spcPct val="100000"/>
              </a:lnSpc>
              <a:spcBef>
                <a:spcPts val="105"/>
              </a:spcBef>
            </a:pPr>
            <a:r>
              <a:rPr sz="4400" spc="-20" dirty="0"/>
              <a:t>Classification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79561" y="2284173"/>
            <a:ext cx="7390130" cy="4330065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378460" marR="311150" indent="-366395">
              <a:lnSpc>
                <a:spcPts val="2710"/>
              </a:lnSpc>
              <a:spcBef>
                <a:spcPts val="234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Classifying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problem</a:t>
            </a:r>
            <a:r>
              <a:rPr sz="2300" spc="-1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types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helps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students</a:t>
            </a:r>
            <a:r>
              <a:rPr sz="2300" spc="-12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compare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spc="-50" dirty="0">
                <a:latin typeface="Arial"/>
                <a:cs typeface="Arial"/>
              </a:rPr>
              <a:t>&amp; </a:t>
            </a:r>
            <a:r>
              <a:rPr sz="2300" spc="-10" dirty="0">
                <a:latin typeface="Arial"/>
                <a:cs typeface="Arial"/>
              </a:rPr>
              <a:t>generalize.</a:t>
            </a:r>
            <a:endParaRPr sz="2300">
              <a:latin typeface="Arial"/>
              <a:cs typeface="Arial"/>
            </a:endParaRPr>
          </a:p>
          <a:p>
            <a:pPr marL="378460" marR="565785" indent="-366395">
              <a:lnSpc>
                <a:spcPts val="2690"/>
              </a:lnSpc>
              <a:spcBef>
                <a:spcPts val="1410"/>
              </a:spcBef>
              <a:buChar char="•"/>
              <a:tabLst>
                <a:tab pos="378460" algn="l"/>
              </a:tabLst>
            </a:pPr>
            <a:r>
              <a:rPr sz="2300" spc="-10" dirty="0">
                <a:latin typeface="Arial"/>
                <a:cs typeface="Arial"/>
              </a:rPr>
              <a:t>Clarifying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ambiguous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problems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encourages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critical revision.</a:t>
            </a:r>
            <a:endParaRPr sz="2300">
              <a:latin typeface="Arial"/>
              <a:cs typeface="Arial"/>
            </a:endParaRPr>
          </a:p>
          <a:p>
            <a:pPr marL="378460" marR="608330" indent="-366395">
              <a:lnSpc>
                <a:spcPts val="2710"/>
              </a:lnSpc>
              <a:spcBef>
                <a:spcPts val="130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Arial"/>
                <a:cs typeface="Arial"/>
              </a:rPr>
              <a:t>Even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“unexpected”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responses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can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be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useful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when </a:t>
            </a:r>
            <a:r>
              <a:rPr sz="2300" spc="-10" dirty="0">
                <a:latin typeface="Arial"/>
                <a:cs typeface="Arial"/>
              </a:rPr>
              <a:t>refined.</a:t>
            </a:r>
            <a:endParaRPr sz="2300">
              <a:latin typeface="Arial"/>
              <a:cs typeface="Arial"/>
            </a:endParaRPr>
          </a:p>
          <a:p>
            <a:pPr marL="378460" marR="5080" indent="-366395">
              <a:lnSpc>
                <a:spcPct val="97800"/>
              </a:lnSpc>
              <a:spcBef>
                <a:spcPts val="1325"/>
              </a:spcBef>
              <a:buChar char="•"/>
              <a:tabLst>
                <a:tab pos="378460" algn="l"/>
                <a:tab pos="5869940" algn="l"/>
              </a:tabLst>
            </a:pPr>
            <a:r>
              <a:rPr sz="2300" dirty="0">
                <a:latin typeface="Arial"/>
                <a:cs typeface="Arial"/>
              </a:rPr>
              <a:t>Ran,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H.,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Cai,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J.,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Muirhead,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F.,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&amp;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Hwang,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S.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(2025).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An </a:t>
            </a:r>
            <a:r>
              <a:rPr sz="2300" dirty="0">
                <a:latin typeface="Arial"/>
                <a:cs typeface="Arial"/>
              </a:rPr>
              <a:t>analysis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unexpected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responses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in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middle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school students’</a:t>
            </a:r>
            <a:r>
              <a:rPr sz="2300" spc="-11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mathematical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problem</a:t>
            </a:r>
            <a:r>
              <a:rPr sz="2300" spc="-13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posing</a:t>
            </a:r>
            <a:r>
              <a:rPr sz="2300" spc="-114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from</a:t>
            </a:r>
            <a:r>
              <a:rPr sz="2300" spc="-13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the </a:t>
            </a:r>
            <a:r>
              <a:rPr sz="2300" spc="-10" dirty="0">
                <a:latin typeface="Arial"/>
                <a:cs typeface="Arial"/>
              </a:rPr>
              <a:t>perspective</a:t>
            </a:r>
            <a:r>
              <a:rPr sz="2300" spc="-7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6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problem-</a:t>
            </a:r>
            <a:r>
              <a:rPr sz="2300" dirty="0">
                <a:latin typeface="Arial"/>
                <a:cs typeface="Arial"/>
              </a:rPr>
              <a:t>posing</a:t>
            </a:r>
            <a:r>
              <a:rPr sz="2300" spc="-7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processes.</a:t>
            </a:r>
            <a:r>
              <a:rPr sz="2300" dirty="0">
                <a:latin typeface="Arial"/>
                <a:cs typeface="Arial"/>
              </a:rPr>
              <a:t>	</a:t>
            </a:r>
            <a:r>
              <a:rPr sz="2300" i="1" spc="-25" dirty="0">
                <a:latin typeface="Arial"/>
                <a:cs typeface="Arial"/>
              </a:rPr>
              <a:t>Educational </a:t>
            </a:r>
            <a:r>
              <a:rPr sz="2300" i="1" spc="-10" dirty="0">
                <a:latin typeface="Arial"/>
                <a:cs typeface="Arial"/>
              </a:rPr>
              <a:t>Studies</a:t>
            </a:r>
            <a:r>
              <a:rPr sz="2300" i="1" spc="-95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in</a:t>
            </a:r>
            <a:r>
              <a:rPr sz="2300" i="1" spc="-95" dirty="0">
                <a:latin typeface="Arial"/>
                <a:cs typeface="Arial"/>
              </a:rPr>
              <a:t> </a:t>
            </a:r>
            <a:r>
              <a:rPr sz="2300" i="1" spc="-10" dirty="0">
                <a:latin typeface="Arial"/>
                <a:cs typeface="Arial"/>
              </a:rPr>
              <a:t>Mathematics,</a:t>
            </a:r>
            <a:r>
              <a:rPr sz="2300" i="1" spc="-90" dirty="0">
                <a:latin typeface="Arial"/>
                <a:cs typeface="Arial"/>
              </a:rPr>
              <a:t> </a:t>
            </a:r>
            <a:r>
              <a:rPr sz="2300" i="1" dirty="0">
                <a:latin typeface="Arial"/>
                <a:cs typeface="Arial"/>
              </a:rPr>
              <a:t>119,</a:t>
            </a:r>
            <a:r>
              <a:rPr sz="2300" i="1" spc="-105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467–486.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615" y="1304128"/>
            <a:ext cx="8102517" cy="510401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5287" y="6116110"/>
            <a:ext cx="16637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Tahoma"/>
                <a:cs typeface="Tahoma"/>
              </a:rPr>
              <a:t>(Silver&amp;Cai,</a:t>
            </a:r>
            <a:r>
              <a:rPr sz="1600" spc="5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1996)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0196" y="2114607"/>
            <a:ext cx="94996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Tahoma"/>
                <a:cs typeface="Tahoma"/>
              </a:rPr>
              <a:t>About</a:t>
            </a:r>
            <a:r>
              <a:rPr sz="1500" spc="-110" dirty="0">
                <a:latin typeface="Tahoma"/>
                <a:cs typeface="Tahoma"/>
              </a:rPr>
              <a:t> </a:t>
            </a:r>
            <a:r>
              <a:rPr sz="1500" spc="-25" dirty="0">
                <a:latin typeface="Tahoma"/>
                <a:cs typeface="Tahoma"/>
              </a:rPr>
              <a:t>75%</a:t>
            </a:r>
            <a:endParaRPr sz="1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218532" y="1214688"/>
            <a:ext cx="308991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10" dirty="0"/>
              <a:t>Meta-Analysis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52641" y="1936259"/>
            <a:ext cx="7254875" cy="1114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78460" marR="5080" indent="-366395">
              <a:lnSpc>
                <a:spcPct val="98900"/>
              </a:lnSpc>
              <a:spcBef>
                <a:spcPts val="125"/>
              </a:spcBef>
              <a:buChar char="•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Ran,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H.,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Cai,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J.,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Hwang,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S.,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Han,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J.,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Ma,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Y.,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&amp;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Muirhead,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F.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(2025).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Effects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engaging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problem-</a:t>
            </a:r>
            <a:r>
              <a:rPr sz="1800" dirty="0">
                <a:latin typeface="Times New Roman"/>
                <a:cs typeface="Times New Roman"/>
              </a:rPr>
              <a:t>posing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interventions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learners’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cognitive mathematics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outcomes: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comprehensive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meta-</a:t>
            </a:r>
            <a:r>
              <a:rPr sz="1800" spc="-10" dirty="0">
                <a:latin typeface="Times New Roman"/>
                <a:cs typeface="Times New Roman"/>
              </a:rPr>
              <a:t>analysis.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Journal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spc="-25" dirty="0">
                <a:latin typeface="Times New Roman"/>
                <a:cs typeface="Times New Roman"/>
              </a:rPr>
              <a:t>for </a:t>
            </a:r>
            <a:r>
              <a:rPr sz="1800" i="1" spc="-10" dirty="0">
                <a:latin typeface="Times New Roman"/>
                <a:cs typeface="Times New Roman"/>
              </a:rPr>
              <a:t>Research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in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Mathematics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Education</a:t>
            </a:r>
            <a:r>
              <a:rPr sz="1800" spc="-10" dirty="0">
                <a:latin typeface="Times New Roman"/>
                <a:cs typeface="Times New Roman"/>
              </a:rPr>
              <a:t>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56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(5),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259–</a:t>
            </a:r>
            <a:r>
              <a:rPr sz="1800" spc="-25" dirty="0">
                <a:latin typeface="Times New Roman"/>
                <a:cs typeface="Times New Roman"/>
              </a:rPr>
              <a:t>282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383180" y="3264908"/>
          <a:ext cx="7414895" cy="327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1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7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8505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Outcomes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Hedges’</a:t>
                      </a:r>
                      <a:r>
                        <a:rPr sz="2900" spc="-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00" spc="-50" dirty="0">
                          <a:latin typeface="Times New Roman"/>
                          <a:cs typeface="Times New Roman"/>
                        </a:rPr>
                        <a:t>g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55244">
                        <a:lnSpc>
                          <a:spcPts val="3470"/>
                        </a:lnSpc>
                        <a:spcBef>
                          <a:spcPts val="130"/>
                        </a:spcBef>
                      </a:pPr>
                      <a:r>
                        <a:rPr sz="2900" dirty="0">
                          <a:latin typeface="Times New Roman"/>
                          <a:cs typeface="Times New Roman"/>
                        </a:rPr>
                        <a:t>Overall</a:t>
                      </a:r>
                      <a:r>
                        <a:rPr sz="2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effect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70"/>
                        </a:lnSpc>
                        <a:spcBef>
                          <a:spcPts val="130"/>
                        </a:spcBef>
                      </a:pPr>
                      <a:r>
                        <a:rPr sz="2900" spc="-20" dirty="0">
                          <a:latin typeface="Times New Roman"/>
                          <a:cs typeface="Times New Roman"/>
                        </a:rPr>
                        <a:t>0.53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55244">
                        <a:lnSpc>
                          <a:spcPts val="3445"/>
                        </a:lnSpc>
                        <a:spcBef>
                          <a:spcPts val="150"/>
                        </a:spcBef>
                      </a:pPr>
                      <a:r>
                        <a:rPr sz="2900" dirty="0">
                          <a:latin typeface="Times New Roman"/>
                          <a:cs typeface="Times New Roman"/>
                        </a:rPr>
                        <a:t>Problem</a:t>
                      </a:r>
                      <a:r>
                        <a:rPr sz="2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posing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45"/>
                        </a:lnSpc>
                        <a:spcBef>
                          <a:spcPts val="150"/>
                        </a:spcBef>
                      </a:pPr>
                      <a:r>
                        <a:rPr sz="2900" spc="-20" dirty="0">
                          <a:latin typeface="Times New Roman"/>
                          <a:cs typeface="Times New Roman"/>
                        </a:rPr>
                        <a:t>0.84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55244">
                        <a:lnSpc>
                          <a:spcPts val="3450"/>
                        </a:lnSpc>
                        <a:spcBef>
                          <a:spcPts val="150"/>
                        </a:spcBef>
                      </a:pPr>
                      <a:r>
                        <a:rPr sz="2900" dirty="0">
                          <a:latin typeface="Times New Roman"/>
                          <a:cs typeface="Times New Roman"/>
                        </a:rPr>
                        <a:t>Problem</a:t>
                      </a:r>
                      <a:r>
                        <a:rPr sz="2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solving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50"/>
                        </a:lnSpc>
                        <a:spcBef>
                          <a:spcPts val="150"/>
                        </a:spcBef>
                      </a:pPr>
                      <a:r>
                        <a:rPr sz="2900" spc="-20" dirty="0">
                          <a:latin typeface="Times New Roman"/>
                          <a:cs typeface="Times New Roman"/>
                        </a:rPr>
                        <a:t>0.52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395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900" dirty="0">
                          <a:latin typeface="Times New Roman"/>
                          <a:cs typeface="Times New Roman"/>
                        </a:rPr>
                        <a:t>Mathematics </a:t>
                      </a: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achievement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900" dirty="0">
                          <a:latin typeface="Times New Roman"/>
                          <a:cs typeface="Times New Roman"/>
                        </a:rPr>
                        <a:t>Affective</a:t>
                      </a:r>
                      <a:r>
                        <a:rPr sz="29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900" spc="-10" dirty="0">
                          <a:latin typeface="Times New Roman"/>
                          <a:cs typeface="Times New Roman"/>
                        </a:rPr>
                        <a:t>outcome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900" spc="-20" dirty="0">
                          <a:latin typeface="Times New Roman"/>
                          <a:cs typeface="Times New Roman"/>
                        </a:rPr>
                        <a:t>0.25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2900" spc="-20" dirty="0">
                          <a:latin typeface="Times New Roman"/>
                          <a:cs typeface="Times New Roman"/>
                        </a:rPr>
                        <a:t>0.67</a:t>
                      </a:r>
                      <a:endParaRPr sz="29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19841" y="1418904"/>
            <a:ext cx="428561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Measuring</a:t>
            </a:r>
            <a:r>
              <a:rPr sz="3400" spc="-25" dirty="0"/>
              <a:t> </a:t>
            </a:r>
            <a:r>
              <a:rPr sz="3400" spc="-10" dirty="0"/>
              <a:t>Changes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83799" y="1999572"/>
            <a:ext cx="7187565" cy="2732405"/>
          </a:xfrm>
          <a:prstGeom prst="rect">
            <a:avLst/>
          </a:prstGeom>
        </p:spPr>
        <p:txBody>
          <a:bodyPr vert="horz" wrap="square" lIns="0" tIns="26225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2065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Teachers’</a:t>
            </a:r>
            <a:r>
              <a:rPr sz="3200" spc="114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beliefs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97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Teachers’</a:t>
            </a:r>
            <a:r>
              <a:rPr sz="3200" spc="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lessons</a:t>
            </a:r>
            <a:r>
              <a:rPr sz="3200" spc="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(</a:t>
            </a:r>
            <a:r>
              <a:rPr sz="2600" spc="-10" dirty="0">
                <a:latin typeface="Arial"/>
                <a:cs typeface="Arial"/>
              </a:rPr>
              <a:t>improvement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science</a:t>
            </a:r>
            <a:r>
              <a:rPr sz="3200" spc="-10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  <a:p>
            <a:pPr marL="378460" marR="595630" indent="-366395">
              <a:lnSpc>
                <a:spcPct val="101299"/>
              </a:lnSpc>
              <a:spcBef>
                <a:spcPts val="1914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Their</a:t>
            </a:r>
            <a:r>
              <a:rPr sz="3200" spc="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students’</a:t>
            </a:r>
            <a:r>
              <a:rPr sz="3200" spc="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growth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cognitive </a:t>
            </a:r>
            <a:r>
              <a:rPr sz="3200" dirty="0">
                <a:latin typeface="Arial"/>
                <a:cs typeface="Arial"/>
              </a:rPr>
              <a:t>and</a:t>
            </a:r>
            <a:r>
              <a:rPr sz="3200" spc="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affective</a:t>
            </a:r>
            <a:r>
              <a:rPr sz="3200" spc="8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measures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599" rIns="0" bIns="0" rtlCol="0">
            <a:spAutoFit/>
          </a:bodyPr>
          <a:lstStyle/>
          <a:p>
            <a:pPr marL="2426335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Teacher</a:t>
            </a:r>
            <a:r>
              <a:rPr sz="3400" spc="-40" dirty="0"/>
              <a:t> </a:t>
            </a:r>
            <a:r>
              <a:rPr sz="3400" spc="-10" dirty="0"/>
              <a:t>Changes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249297" y="2288627"/>
            <a:ext cx="7469505" cy="234569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78460" marR="1013460" indent="-366395">
              <a:lnSpc>
                <a:spcPts val="3500"/>
              </a:lnSpc>
              <a:spcBef>
                <a:spcPts val="50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Feel</a:t>
            </a:r>
            <a:r>
              <a:rPr sz="3200" spc="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much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more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comfortable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 </a:t>
            </a:r>
            <a:r>
              <a:rPr sz="3200" dirty="0">
                <a:latin typeface="Arial"/>
                <a:cs typeface="Arial"/>
              </a:rPr>
              <a:t>problem</a:t>
            </a:r>
            <a:r>
              <a:rPr sz="3200" spc="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posing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classroom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505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More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lessons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involving</a:t>
            </a:r>
            <a:r>
              <a:rPr sz="3200" spc="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problem</a:t>
            </a:r>
            <a:r>
              <a:rPr sz="3200" spc="10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posing</a:t>
            </a:r>
            <a:endParaRPr sz="3200">
              <a:latin typeface="Arial"/>
              <a:cs typeface="Arial"/>
            </a:endParaRPr>
          </a:p>
          <a:p>
            <a:pPr marL="378460" indent="-365760">
              <a:lnSpc>
                <a:spcPct val="100000"/>
              </a:lnSpc>
              <a:spcBef>
                <a:spcPts val="168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Arial"/>
                <a:cs typeface="Arial"/>
              </a:rPr>
              <a:t>Using</a:t>
            </a:r>
            <a:r>
              <a:rPr sz="3200" spc="1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more</a:t>
            </a:r>
            <a:r>
              <a:rPr sz="3200" spc="114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problem-posing</a:t>
            </a:r>
            <a:r>
              <a:rPr sz="3200" spc="10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tasks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64088" y="1342704"/>
            <a:ext cx="7974965" cy="10655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0"/>
              </a:spcBef>
            </a:pPr>
            <a:r>
              <a:rPr sz="3400" dirty="0"/>
              <a:t>Teachers’</a:t>
            </a:r>
            <a:r>
              <a:rPr sz="3400" spc="-40" dirty="0"/>
              <a:t> </a:t>
            </a:r>
            <a:r>
              <a:rPr sz="3400" dirty="0"/>
              <a:t>Perceived</a:t>
            </a:r>
            <a:r>
              <a:rPr sz="3400" spc="-25" dirty="0"/>
              <a:t> </a:t>
            </a:r>
            <a:r>
              <a:rPr sz="3400" dirty="0"/>
              <a:t>Advantages</a:t>
            </a:r>
            <a:r>
              <a:rPr sz="3400" spc="-35" dirty="0"/>
              <a:t> </a:t>
            </a:r>
            <a:r>
              <a:rPr sz="3400" spc="-25" dirty="0"/>
              <a:t>and </a:t>
            </a:r>
            <a:r>
              <a:rPr sz="3400" spc="-10" dirty="0"/>
              <a:t>Challenges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1055249" y="1908306"/>
            <a:ext cx="40513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Calibri"/>
                <a:cs typeface="Calibri"/>
              </a:rPr>
              <a:t>ar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50" dirty="0"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3438" y="3776051"/>
            <a:ext cx="1691005" cy="15074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30"/>
              </a:spcBef>
            </a:pPr>
            <a:r>
              <a:rPr sz="3200" spc="-10" dirty="0">
                <a:latin typeface="Tahoma"/>
                <a:cs typeface="Tahoma"/>
              </a:rPr>
              <a:t>Cognitive Affective Social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3438" y="2797643"/>
            <a:ext cx="59226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65220" algn="l"/>
              </a:tabLst>
            </a:pPr>
            <a:r>
              <a:rPr sz="3200" dirty="0">
                <a:latin typeface="Tahoma"/>
                <a:cs typeface="Tahoma"/>
              </a:rPr>
              <a:t>For</a:t>
            </a:r>
            <a:r>
              <a:rPr sz="3200" spc="-55" dirty="0">
                <a:latin typeface="Tahoma"/>
                <a:cs typeface="Tahoma"/>
              </a:rPr>
              <a:t> </a:t>
            </a:r>
            <a:r>
              <a:rPr sz="3200" spc="-10" dirty="0">
                <a:latin typeface="Tahoma"/>
                <a:cs typeface="Tahoma"/>
              </a:rPr>
              <a:t>teachers</a:t>
            </a:r>
            <a:r>
              <a:rPr sz="3200" dirty="0">
                <a:latin typeface="Tahoma"/>
                <a:cs typeface="Tahoma"/>
              </a:rPr>
              <a:t>	For</a:t>
            </a:r>
            <a:r>
              <a:rPr sz="3200" spc="-55" dirty="0">
                <a:latin typeface="Tahoma"/>
                <a:cs typeface="Tahoma"/>
              </a:rPr>
              <a:t> </a:t>
            </a:r>
            <a:r>
              <a:rPr sz="3200" spc="-10" dirty="0">
                <a:latin typeface="Tahoma"/>
                <a:cs typeface="Tahoma"/>
              </a:rPr>
              <a:t>students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36418" y="3776051"/>
            <a:ext cx="1691005" cy="15074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30"/>
              </a:spcBef>
            </a:pPr>
            <a:r>
              <a:rPr sz="3200" spc="-10" dirty="0">
                <a:latin typeface="Tahoma"/>
                <a:cs typeface="Tahoma"/>
              </a:rPr>
              <a:t>Cognitive Affective Social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87198" y="1260045"/>
            <a:ext cx="726884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0" dirty="0"/>
              <a:t>Mathematical</a:t>
            </a:r>
            <a:r>
              <a:rPr sz="2300" spc="-90" dirty="0"/>
              <a:t> </a:t>
            </a:r>
            <a:r>
              <a:rPr sz="2300" spc="-30" dirty="0"/>
              <a:t>Understanding</a:t>
            </a:r>
            <a:r>
              <a:rPr sz="2300" spc="-105" dirty="0"/>
              <a:t> </a:t>
            </a:r>
            <a:r>
              <a:rPr sz="2300" dirty="0"/>
              <a:t>and</a:t>
            </a:r>
            <a:r>
              <a:rPr sz="2300" spc="-100" dirty="0"/>
              <a:t> </a:t>
            </a:r>
            <a:r>
              <a:rPr sz="2300" spc="-10" dirty="0"/>
              <a:t>Problem</a:t>
            </a:r>
            <a:r>
              <a:rPr sz="2300" spc="-110" dirty="0"/>
              <a:t> </a:t>
            </a:r>
            <a:r>
              <a:rPr sz="2300" spc="-10" dirty="0"/>
              <a:t>Solving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1810155" y="2041375"/>
            <a:ext cx="7868920" cy="418655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78460" marR="123825" indent="-366395">
              <a:lnSpc>
                <a:spcPct val="101400"/>
              </a:lnSpc>
              <a:spcBef>
                <a:spcPts val="65"/>
              </a:spcBef>
              <a:buSzPct val="71428"/>
              <a:buChar char="•"/>
              <a:tabLst>
                <a:tab pos="378460" algn="l"/>
              </a:tabLst>
            </a:pPr>
            <a:r>
              <a:rPr sz="2100" dirty="0">
                <a:latin typeface="Arial"/>
                <a:cs typeface="Arial"/>
              </a:rPr>
              <a:t>I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was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impressed …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how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they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were engaged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and what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level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of </a:t>
            </a:r>
            <a:r>
              <a:rPr sz="2100" dirty="0">
                <a:latin typeface="Arial"/>
                <a:cs typeface="Arial"/>
              </a:rPr>
              <a:t>questions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they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came up with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but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after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they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were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more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focused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sz="21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1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content</a:t>
            </a:r>
            <a:r>
              <a:rPr sz="21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of</a:t>
            </a:r>
            <a:r>
              <a:rPr sz="21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1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concepts of</a:t>
            </a:r>
            <a:r>
              <a:rPr sz="21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circles</a:t>
            </a:r>
            <a:r>
              <a:rPr sz="2100" spc="-10" dirty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  <a:p>
            <a:pPr marL="378460" marR="122555" indent="-366395">
              <a:lnSpc>
                <a:spcPts val="2500"/>
              </a:lnSpc>
              <a:spcBef>
                <a:spcPts val="75"/>
              </a:spcBef>
              <a:buSzPct val="71428"/>
              <a:buChar char="•"/>
              <a:tabLst>
                <a:tab pos="378460" algn="l"/>
              </a:tabLst>
            </a:pPr>
            <a:r>
              <a:rPr sz="2100" dirty="0">
                <a:latin typeface="Arial"/>
                <a:cs typeface="Arial"/>
              </a:rPr>
              <a:t>[My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students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ask]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more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types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of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questions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that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involve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spc="-60" dirty="0">
                <a:latin typeface="Arial"/>
                <a:cs typeface="Arial"/>
              </a:rPr>
              <a:t>a </a:t>
            </a:r>
            <a:r>
              <a:rPr sz="2100" dirty="0">
                <a:latin typeface="Arial"/>
                <a:cs typeface="Arial"/>
              </a:rPr>
              <a:t>deeper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level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such as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why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and how. Questions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that make </a:t>
            </a:r>
            <a:r>
              <a:rPr sz="2100" spc="-20" dirty="0">
                <a:latin typeface="Arial"/>
                <a:cs typeface="Arial"/>
              </a:rPr>
              <a:t>them</a:t>
            </a:r>
            <a:endParaRPr sz="2100">
              <a:latin typeface="Arial"/>
              <a:cs typeface="Arial"/>
            </a:endParaRPr>
          </a:p>
          <a:p>
            <a:pPr marL="378460" marR="167640">
              <a:lnSpc>
                <a:spcPts val="2500"/>
              </a:lnSpc>
              <a:spcBef>
                <a:spcPts val="15"/>
              </a:spcBef>
            </a:pPr>
            <a:r>
              <a:rPr sz="2100" dirty="0">
                <a:latin typeface="Arial"/>
                <a:cs typeface="Arial"/>
              </a:rPr>
              <a:t>think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or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solve it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before they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can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come to a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conclusion </a:t>
            </a:r>
            <a:r>
              <a:rPr sz="2100" spc="-25" dirty="0">
                <a:latin typeface="Arial"/>
                <a:cs typeface="Arial"/>
              </a:rPr>
              <a:t>or </a:t>
            </a:r>
            <a:r>
              <a:rPr sz="2100" dirty="0">
                <a:latin typeface="Arial"/>
                <a:cs typeface="Arial"/>
              </a:rPr>
              <a:t>answer.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I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love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how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my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students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want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challenge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themselves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as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well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as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others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to come up</a:t>
            </a:r>
            <a:r>
              <a:rPr sz="21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with harder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problems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and </a:t>
            </a:r>
            <a:r>
              <a:rPr sz="2100" spc="-25" dirty="0">
                <a:solidFill>
                  <a:srgbClr val="FF0000"/>
                </a:solidFill>
                <a:latin typeface="Arial"/>
                <a:cs typeface="Arial"/>
              </a:rPr>
              <a:t>not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easy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types of</a:t>
            </a:r>
            <a:r>
              <a:rPr sz="21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questions</a:t>
            </a:r>
            <a:r>
              <a:rPr sz="2100" spc="-10" dirty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  <a:p>
            <a:pPr marL="378460" marR="5080" indent="-366395">
              <a:lnSpc>
                <a:spcPct val="99400"/>
              </a:lnSpc>
              <a:spcBef>
                <a:spcPts val="20"/>
              </a:spcBef>
              <a:buSzPct val="71428"/>
              <a:buChar char="•"/>
              <a:tabLst>
                <a:tab pos="378460" algn="l"/>
              </a:tabLst>
            </a:pPr>
            <a:r>
              <a:rPr sz="2100" dirty="0">
                <a:latin typeface="Arial"/>
                <a:cs typeface="Arial"/>
              </a:rPr>
              <a:t>I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incorporated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problem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posing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into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my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cool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downs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…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by</a:t>
            </a:r>
            <a:r>
              <a:rPr sz="2100" spc="-10" dirty="0">
                <a:latin typeface="Arial"/>
                <a:cs typeface="Arial"/>
              </a:rPr>
              <a:t> having </a:t>
            </a:r>
            <a:r>
              <a:rPr sz="2100" dirty="0">
                <a:latin typeface="Arial"/>
                <a:cs typeface="Arial"/>
              </a:rPr>
              <a:t>my</a:t>
            </a:r>
            <a:r>
              <a:rPr sz="2100" spc="-1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students</a:t>
            </a:r>
            <a:r>
              <a:rPr sz="2100" spc="-20" dirty="0"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think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about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mistakes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that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others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could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make</a:t>
            </a:r>
            <a:r>
              <a:rPr sz="21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on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spc="-25" dirty="0">
                <a:latin typeface="Arial"/>
                <a:cs typeface="Arial"/>
              </a:rPr>
              <a:t>an </a:t>
            </a:r>
            <a:r>
              <a:rPr sz="2100" dirty="0">
                <a:latin typeface="Arial"/>
                <a:cs typeface="Arial"/>
              </a:rPr>
              <a:t>exponent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number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line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and create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a new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problem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that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might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help students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F0000"/>
                </a:solidFill>
                <a:latin typeface="Arial"/>
                <a:cs typeface="Arial"/>
              </a:rPr>
              <a:t>understand their</a:t>
            </a:r>
            <a:r>
              <a:rPr sz="21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FF0000"/>
                </a:solidFill>
                <a:latin typeface="Arial"/>
                <a:cs typeface="Arial"/>
              </a:rPr>
              <a:t>misconceptions</a:t>
            </a:r>
            <a:r>
              <a:rPr sz="2100" spc="-10" dirty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99865" y="1251264"/>
            <a:ext cx="460692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Student</a:t>
            </a:r>
            <a:r>
              <a:rPr sz="3400" spc="-5" dirty="0"/>
              <a:t> </a:t>
            </a:r>
            <a:r>
              <a:rPr sz="3400" spc="-10" dirty="0"/>
              <a:t>Engagement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1791674" y="1903694"/>
            <a:ext cx="8093075" cy="4671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78460" marR="142875" indent="-366395">
              <a:lnSpc>
                <a:spcPct val="99500"/>
              </a:lnSpc>
              <a:spcBef>
                <a:spcPts val="114"/>
              </a:spcBef>
              <a:buSzPct val="68181"/>
              <a:buChar char="•"/>
              <a:tabLst>
                <a:tab pos="378460" algn="l"/>
              </a:tabLst>
            </a:pPr>
            <a:r>
              <a:rPr sz="2200" dirty="0">
                <a:latin typeface="Arial"/>
                <a:cs typeface="Arial"/>
              </a:rPr>
              <a:t>I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noticed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myself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offering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problem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posing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almost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on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daily </a:t>
            </a:r>
            <a:r>
              <a:rPr sz="2200" dirty="0">
                <a:latin typeface="Arial"/>
                <a:cs typeface="Arial"/>
              </a:rPr>
              <a:t>basis.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This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year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22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see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students</a:t>
            </a:r>
            <a:r>
              <a:rPr sz="22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taking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more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responsibility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their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own</a:t>
            </a:r>
            <a:r>
              <a:rPr sz="220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learning</a:t>
            </a:r>
            <a:r>
              <a:rPr sz="2200" spc="-10" dirty="0">
                <a:latin typeface="Arial"/>
                <a:cs typeface="Arial"/>
              </a:rPr>
              <a:t>,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and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some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have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even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told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me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that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this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year </a:t>
            </a:r>
            <a:r>
              <a:rPr sz="2200" dirty="0">
                <a:latin typeface="Arial"/>
                <a:cs typeface="Arial"/>
              </a:rPr>
              <a:t>they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have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felt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more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comfortable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their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math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skills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than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the </a:t>
            </a:r>
            <a:r>
              <a:rPr sz="2200" spc="-20" dirty="0">
                <a:latin typeface="Arial"/>
                <a:cs typeface="Arial"/>
              </a:rPr>
              <a:t>past</a:t>
            </a:r>
            <a:endParaRPr sz="2200">
              <a:latin typeface="Arial"/>
              <a:cs typeface="Arial"/>
            </a:endParaRPr>
          </a:p>
          <a:p>
            <a:pPr marL="378460" indent="-365760">
              <a:lnSpc>
                <a:spcPts val="2580"/>
              </a:lnSpc>
              <a:buSzPct val="68181"/>
              <a:buChar char="•"/>
              <a:tabLst>
                <a:tab pos="378460" algn="l"/>
              </a:tabLst>
            </a:pPr>
            <a:r>
              <a:rPr sz="2200" dirty="0">
                <a:latin typeface="Arial"/>
                <a:cs typeface="Arial"/>
              </a:rPr>
              <a:t>They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especially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like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it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when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we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use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[problem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posing]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as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25" dirty="0">
                <a:latin typeface="Arial"/>
                <a:cs typeface="Arial"/>
              </a:rPr>
              <a:t>an</a:t>
            </a:r>
            <a:endParaRPr sz="2200">
              <a:latin typeface="Arial"/>
              <a:cs typeface="Arial"/>
            </a:endParaRPr>
          </a:p>
          <a:p>
            <a:pPr marL="378460" marR="22860">
              <a:lnSpc>
                <a:spcPct val="98500"/>
              </a:lnSpc>
              <a:spcBef>
                <a:spcPts val="25"/>
              </a:spcBef>
            </a:pPr>
            <a:r>
              <a:rPr sz="2200" spc="-10" dirty="0">
                <a:latin typeface="Arial"/>
                <a:cs typeface="Arial"/>
              </a:rPr>
              <a:t>entrance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activity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and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their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problems/questions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are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extremely </a:t>
            </a:r>
            <a:r>
              <a:rPr sz="2200" dirty="0">
                <a:latin typeface="Arial"/>
                <a:cs typeface="Arial"/>
              </a:rPr>
              <a:t>similar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to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ones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that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were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the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textbook.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This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has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really</a:t>
            </a:r>
            <a:r>
              <a:rPr sz="2200" spc="550" dirty="0"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helped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them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connect</a:t>
            </a:r>
            <a:r>
              <a:rPr sz="22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material</a:t>
            </a:r>
            <a:r>
              <a:rPr sz="22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engage</a:t>
            </a:r>
            <a:r>
              <a:rPr sz="22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more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with</a:t>
            </a:r>
            <a:r>
              <a:rPr sz="2200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lesson</a:t>
            </a:r>
            <a:r>
              <a:rPr sz="2200" spc="-10" dirty="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 marL="378460" indent="-366395">
              <a:lnSpc>
                <a:spcPts val="2580"/>
              </a:lnSpc>
              <a:buSzPct val="68181"/>
              <a:buChar char="•"/>
              <a:tabLst>
                <a:tab pos="378460" algn="l"/>
              </a:tabLst>
            </a:pPr>
            <a:r>
              <a:rPr sz="2200" dirty="0">
                <a:latin typeface="Arial"/>
                <a:cs typeface="Arial"/>
              </a:rPr>
              <a:t>I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noticed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that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shy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students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or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students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that</a:t>
            </a:r>
            <a:r>
              <a:rPr sz="2200" spc="-6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have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the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mindset</a:t>
            </a:r>
            <a:endParaRPr sz="2200">
              <a:latin typeface="Arial"/>
              <a:cs typeface="Arial"/>
            </a:endParaRPr>
          </a:p>
          <a:p>
            <a:pPr marL="378460" marR="5080">
              <a:lnSpc>
                <a:spcPct val="98600"/>
              </a:lnSpc>
              <a:spcBef>
                <a:spcPts val="25"/>
              </a:spcBef>
            </a:pPr>
            <a:r>
              <a:rPr sz="2200" dirty="0">
                <a:latin typeface="Arial"/>
                <a:cs typeface="Arial"/>
              </a:rPr>
              <a:t>that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“math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is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hard”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were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able</a:t>
            </a:r>
            <a:r>
              <a:rPr sz="22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2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participate</a:t>
            </a:r>
            <a:r>
              <a:rPr sz="22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and</a:t>
            </a:r>
            <a:r>
              <a:rPr sz="22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show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off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their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talents</a:t>
            </a:r>
            <a:r>
              <a:rPr sz="220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me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with</a:t>
            </a:r>
            <a:r>
              <a:rPr sz="220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enthusiasm</a:t>
            </a:r>
            <a:r>
              <a:rPr sz="2200" spc="-10" dirty="0">
                <a:latin typeface="Arial"/>
                <a:cs typeface="Arial"/>
              </a:rPr>
              <a:t>,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knowing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that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they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may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see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their problem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on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an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assignment.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630494" y="2786698"/>
            <a:ext cx="2262505" cy="834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spc="-10" dirty="0"/>
              <a:t>Future</a:t>
            </a:r>
            <a:endParaRPr sz="53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22535" y="1125933"/>
            <a:ext cx="7238365" cy="1065530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2065" marR="5080" indent="-1270" algn="ctr">
              <a:lnSpc>
                <a:spcPts val="2710"/>
              </a:lnSpc>
              <a:spcBef>
                <a:spcPts val="234"/>
              </a:spcBef>
            </a:pPr>
            <a:r>
              <a:rPr sz="2300" spc="-20" dirty="0">
                <a:latin typeface="Times New Roman"/>
                <a:cs typeface="Times New Roman"/>
              </a:rPr>
              <a:t>Investigating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i="1" spc="-20" dirty="0">
                <a:latin typeface="Times New Roman"/>
                <a:cs typeface="Times New Roman"/>
              </a:rPr>
              <a:t>longitudinally</a:t>
            </a:r>
            <a:r>
              <a:rPr sz="2300" i="1" spc="-7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how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teachers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learn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to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teach </a:t>
            </a:r>
            <a:r>
              <a:rPr sz="2300" spc="-20" dirty="0">
                <a:latin typeface="Times New Roman"/>
                <a:cs typeface="Times New Roman"/>
              </a:rPr>
              <a:t>mathematics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through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Problem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Posing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its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impact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on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on </a:t>
            </a:r>
            <a:r>
              <a:rPr sz="2300" spc="-20" dirty="0">
                <a:latin typeface="Times New Roman"/>
                <a:cs typeface="Times New Roman"/>
              </a:rPr>
              <a:t>classroom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instruction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students’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learning.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39902" y="4685821"/>
            <a:ext cx="1818005" cy="690880"/>
          </a:xfrm>
          <a:custGeom>
            <a:avLst/>
            <a:gdLst/>
            <a:ahLst/>
            <a:cxnLst/>
            <a:rect l="l" t="t" r="r" b="b"/>
            <a:pathLst>
              <a:path w="1818004" h="690879">
                <a:moveTo>
                  <a:pt x="0" y="0"/>
                </a:moveTo>
                <a:lnTo>
                  <a:pt x="1817842" y="0"/>
                </a:lnTo>
                <a:lnTo>
                  <a:pt x="1817842" y="690336"/>
                </a:lnTo>
                <a:lnTo>
                  <a:pt x="0" y="690336"/>
                </a:lnTo>
                <a:lnTo>
                  <a:pt x="0" y="0"/>
                </a:lnTo>
                <a:close/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08120" y="4727706"/>
            <a:ext cx="879475" cy="6083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4295" marR="5080" indent="-62230">
              <a:lnSpc>
                <a:spcPct val="101099"/>
              </a:lnSpc>
              <a:spcBef>
                <a:spcPts val="75"/>
              </a:spcBef>
            </a:pPr>
            <a:r>
              <a:rPr sz="1900" spc="-10" dirty="0">
                <a:latin typeface="Arial"/>
                <a:cs typeface="Arial"/>
              </a:rPr>
              <a:t>Change Beliefs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60159" y="3679033"/>
            <a:ext cx="1483995" cy="690880"/>
          </a:xfrm>
          <a:custGeom>
            <a:avLst/>
            <a:gdLst/>
            <a:ahLst/>
            <a:cxnLst/>
            <a:rect l="l" t="t" r="r" b="b"/>
            <a:pathLst>
              <a:path w="1483995" h="690879">
                <a:moveTo>
                  <a:pt x="0" y="0"/>
                </a:moveTo>
                <a:lnTo>
                  <a:pt x="1483885" y="0"/>
                </a:lnTo>
                <a:lnTo>
                  <a:pt x="1483885" y="690336"/>
                </a:lnTo>
                <a:lnTo>
                  <a:pt x="0" y="690336"/>
                </a:lnTo>
                <a:lnTo>
                  <a:pt x="0" y="0"/>
                </a:lnTo>
                <a:close/>
              </a:path>
            </a:pathLst>
          </a:custGeom>
          <a:ln w="77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13913" y="3718818"/>
            <a:ext cx="976630" cy="6083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40640">
              <a:lnSpc>
                <a:spcPct val="101099"/>
              </a:lnSpc>
              <a:spcBef>
                <a:spcPts val="75"/>
              </a:spcBef>
            </a:pPr>
            <a:r>
              <a:rPr sz="1900" spc="-10" dirty="0">
                <a:latin typeface="Arial"/>
                <a:cs typeface="Arial"/>
              </a:rPr>
              <a:t>Teacher Learning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41466" y="2685790"/>
            <a:ext cx="1818005" cy="690880"/>
          </a:xfrm>
          <a:custGeom>
            <a:avLst/>
            <a:gdLst/>
            <a:ahLst/>
            <a:cxnLst/>
            <a:rect l="l" t="t" r="r" b="b"/>
            <a:pathLst>
              <a:path w="1818004" h="690879">
                <a:moveTo>
                  <a:pt x="0" y="0"/>
                </a:moveTo>
                <a:lnTo>
                  <a:pt x="1817842" y="0"/>
                </a:lnTo>
                <a:lnTo>
                  <a:pt x="1817842" y="690336"/>
                </a:lnTo>
                <a:lnTo>
                  <a:pt x="0" y="690336"/>
                </a:lnTo>
                <a:lnTo>
                  <a:pt x="0" y="0"/>
                </a:lnTo>
                <a:close/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33220" y="2725170"/>
            <a:ext cx="1232535" cy="6083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35890">
              <a:lnSpc>
                <a:spcPct val="101099"/>
              </a:lnSpc>
              <a:spcBef>
                <a:spcPts val="75"/>
              </a:spcBef>
            </a:pPr>
            <a:r>
              <a:rPr sz="1900" spc="-10" dirty="0">
                <a:latin typeface="Arial"/>
                <a:cs typeface="Arial"/>
              </a:rPr>
              <a:t>Increase Knowledge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2891" y="3531089"/>
            <a:ext cx="1572260" cy="986790"/>
          </a:xfrm>
          <a:custGeom>
            <a:avLst/>
            <a:gdLst/>
            <a:ahLst/>
            <a:cxnLst/>
            <a:rect l="l" t="t" r="r" b="b"/>
            <a:pathLst>
              <a:path w="1572259" h="986789">
                <a:moveTo>
                  <a:pt x="0" y="0"/>
                </a:moveTo>
                <a:lnTo>
                  <a:pt x="1571898" y="0"/>
                </a:lnTo>
                <a:lnTo>
                  <a:pt x="1571898" y="986212"/>
                </a:lnTo>
                <a:lnTo>
                  <a:pt x="0" y="986212"/>
                </a:lnTo>
                <a:lnTo>
                  <a:pt x="0" y="0"/>
                </a:lnTo>
                <a:close/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006642" y="3569466"/>
            <a:ext cx="1043940" cy="9010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68580" algn="just">
              <a:lnSpc>
                <a:spcPct val="101099"/>
              </a:lnSpc>
              <a:spcBef>
                <a:spcPts val="75"/>
              </a:spcBef>
            </a:pPr>
            <a:r>
              <a:rPr sz="1900" spc="-10" dirty="0">
                <a:latin typeface="Arial"/>
                <a:cs typeface="Arial"/>
              </a:rPr>
              <a:t>Improve Students’ Learning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75111" y="3679033"/>
            <a:ext cx="1712595" cy="690880"/>
          </a:xfrm>
          <a:custGeom>
            <a:avLst/>
            <a:gdLst/>
            <a:ahLst/>
            <a:cxnLst/>
            <a:rect l="l" t="t" r="r" b="b"/>
            <a:pathLst>
              <a:path w="1712595" h="690879">
                <a:moveTo>
                  <a:pt x="0" y="0"/>
                </a:moveTo>
                <a:lnTo>
                  <a:pt x="1712555" y="0"/>
                </a:lnTo>
                <a:lnTo>
                  <a:pt x="1712555" y="690336"/>
                </a:lnTo>
                <a:lnTo>
                  <a:pt x="0" y="690336"/>
                </a:lnTo>
                <a:lnTo>
                  <a:pt x="0" y="0"/>
                </a:lnTo>
                <a:close/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455291" y="3718818"/>
            <a:ext cx="1149985" cy="6083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35255">
              <a:lnSpc>
                <a:spcPct val="101099"/>
              </a:lnSpc>
              <a:spcBef>
                <a:spcPts val="75"/>
              </a:spcBef>
            </a:pPr>
            <a:r>
              <a:rPr sz="1900" spc="-10" dirty="0">
                <a:latin typeface="Arial"/>
                <a:cs typeface="Arial"/>
              </a:rPr>
              <a:t>Change Instruction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221223" y="4247388"/>
            <a:ext cx="948055" cy="935990"/>
            <a:chOff x="5221223" y="4247388"/>
            <a:chExt cx="948055" cy="93599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1223" y="4247388"/>
              <a:ext cx="947927" cy="93573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357745" y="4369371"/>
              <a:ext cx="714375" cy="702945"/>
            </a:xfrm>
            <a:custGeom>
              <a:avLst/>
              <a:gdLst/>
              <a:ahLst/>
              <a:cxnLst/>
              <a:rect l="l" t="t" r="r" b="b"/>
              <a:pathLst>
                <a:path w="714375" h="702945">
                  <a:moveTo>
                    <a:pt x="97165" y="600438"/>
                  </a:moveTo>
                  <a:lnTo>
                    <a:pt x="0" y="661617"/>
                  </a:lnTo>
                  <a:lnTo>
                    <a:pt x="107191" y="702722"/>
                  </a:lnTo>
                  <a:lnTo>
                    <a:pt x="103269" y="662712"/>
                  </a:lnTo>
                  <a:lnTo>
                    <a:pt x="93709" y="662712"/>
                  </a:lnTo>
                  <a:lnTo>
                    <a:pt x="90213" y="642457"/>
                  </a:lnTo>
                  <a:lnTo>
                    <a:pt x="101099" y="640574"/>
                  </a:lnTo>
                  <a:lnTo>
                    <a:pt x="97165" y="600438"/>
                  </a:lnTo>
                  <a:close/>
                </a:path>
                <a:path w="714375" h="702945">
                  <a:moveTo>
                    <a:pt x="101099" y="640574"/>
                  </a:moveTo>
                  <a:lnTo>
                    <a:pt x="90213" y="642457"/>
                  </a:lnTo>
                  <a:lnTo>
                    <a:pt x="93709" y="662712"/>
                  </a:lnTo>
                  <a:lnTo>
                    <a:pt x="103110" y="661086"/>
                  </a:lnTo>
                  <a:lnTo>
                    <a:pt x="101099" y="640574"/>
                  </a:lnTo>
                  <a:close/>
                </a:path>
                <a:path w="714375" h="702945">
                  <a:moveTo>
                    <a:pt x="103110" y="661086"/>
                  </a:moveTo>
                  <a:lnTo>
                    <a:pt x="93709" y="662712"/>
                  </a:lnTo>
                  <a:lnTo>
                    <a:pt x="103269" y="662712"/>
                  </a:lnTo>
                  <a:lnTo>
                    <a:pt x="103162" y="661617"/>
                  </a:lnTo>
                  <a:lnTo>
                    <a:pt x="103110" y="661086"/>
                  </a:lnTo>
                  <a:close/>
                </a:path>
                <a:path w="714375" h="702945">
                  <a:moveTo>
                    <a:pt x="652063" y="101083"/>
                  </a:moveTo>
                  <a:lnTo>
                    <a:pt x="640509" y="150583"/>
                  </a:lnTo>
                  <a:lnTo>
                    <a:pt x="619442" y="209442"/>
                  </a:lnTo>
                  <a:lnTo>
                    <a:pt x="592269" y="266703"/>
                  </a:lnTo>
                  <a:lnTo>
                    <a:pt x="559474" y="321872"/>
                  </a:lnTo>
                  <a:lnTo>
                    <a:pt x="521543" y="374450"/>
                  </a:lnTo>
                  <a:lnTo>
                    <a:pt x="456251" y="447233"/>
                  </a:lnTo>
                  <a:lnTo>
                    <a:pt x="407485" y="491317"/>
                  </a:lnTo>
                  <a:lnTo>
                    <a:pt x="355481" y="530942"/>
                  </a:lnTo>
                  <a:lnTo>
                    <a:pt x="300586" y="565768"/>
                  </a:lnTo>
                  <a:lnTo>
                    <a:pt x="243301" y="595317"/>
                  </a:lnTo>
                  <a:lnTo>
                    <a:pt x="184134" y="619113"/>
                  </a:lnTo>
                  <a:lnTo>
                    <a:pt x="123902" y="636630"/>
                  </a:lnTo>
                  <a:lnTo>
                    <a:pt x="101099" y="640574"/>
                  </a:lnTo>
                  <a:lnTo>
                    <a:pt x="103110" y="661086"/>
                  </a:lnTo>
                  <a:lnTo>
                    <a:pt x="159199" y="648594"/>
                  </a:lnTo>
                  <a:lnTo>
                    <a:pt x="221105" y="627219"/>
                  </a:lnTo>
                  <a:lnTo>
                    <a:pt x="281190" y="599718"/>
                  </a:lnTo>
                  <a:lnTo>
                    <a:pt x="338969" y="566586"/>
                  </a:lnTo>
                  <a:lnTo>
                    <a:pt x="393961" y="528318"/>
                  </a:lnTo>
                  <a:lnTo>
                    <a:pt x="470009" y="462492"/>
                  </a:lnTo>
                  <a:lnTo>
                    <a:pt x="515929" y="413514"/>
                  </a:lnTo>
                  <a:lnTo>
                    <a:pt x="557499" y="360913"/>
                  </a:lnTo>
                  <a:lnTo>
                    <a:pt x="593945" y="305494"/>
                  </a:lnTo>
                  <a:lnTo>
                    <a:pt x="624917" y="247571"/>
                  </a:lnTo>
                  <a:lnTo>
                    <a:pt x="649912" y="187617"/>
                  </a:lnTo>
                  <a:lnTo>
                    <a:pt x="668421" y="126102"/>
                  </a:lnTo>
                  <a:lnTo>
                    <a:pt x="672514" y="103211"/>
                  </a:lnTo>
                  <a:lnTo>
                    <a:pt x="652063" y="101083"/>
                  </a:lnTo>
                  <a:close/>
                </a:path>
                <a:path w="714375" h="702945">
                  <a:moveTo>
                    <a:pt x="707566" y="90204"/>
                  </a:moveTo>
                  <a:lnTo>
                    <a:pt x="653980" y="90204"/>
                  </a:lnTo>
                  <a:lnTo>
                    <a:pt x="674197" y="93799"/>
                  </a:lnTo>
                  <a:lnTo>
                    <a:pt x="672514" y="103211"/>
                  </a:lnTo>
                  <a:lnTo>
                    <a:pt x="714085" y="107538"/>
                  </a:lnTo>
                  <a:lnTo>
                    <a:pt x="707566" y="90204"/>
                  </a:lnTo>
                  <a:close/>
                </a:path>
                <a:path w="714375" h="702945">
                  <a:moveTo>
                    <a:pt x="653980" y="90204"/>
                  </a:moveTo>
                  <a:lnTo>
                    <a:pt x="652063" y="101083"/>
                  </a:lnTo>
                  <a:lnTo>
                    <a:pt x="672514" y="103211"/>
                  </a:lnTo>
                  <a:lnTo>
                    <a:pt x="674197" y="93799"/>
                  </a:lnTo>
                  <a:lnTo>
                    <a:pt x="653980" y="90204"/>
                  </a:lnTo>
                  <a:close/>
                </a:path>
                <a:path w="714375" h="702945">
                  <a:moveTo>
                    <a:pt x="673644" y="0"/>
                  </a:moveTo>
                  <a:lnTo>
                    <a:pt x="611967" y="96909"/>
                  </a:lnTo>
                  <a:lnTo>
                    <a:pt x="652063" y="101083"/>
                  </a:lnTo>
                  <a:lnTo>
                    <a:pt x="653980" y="90204"/>
                  </a:lnTo>
                  <a:lnTo>
                    <a:pt x="707566" y="90204"/>
                  </a:lnTo>
                  <a:lnTo>
                    <a:pt x="673644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221223" y="2909316"/>
            <a:ext cx="948055" cy="923925"/>
            <a:chOff x="5221223" y="2909316"/>
            <a:chExt cx="948055" cy="92392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1223" y="2909316"/>
              <a:ext cx="947927" cy="92354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59308" y="2989691"/>
              <a:ext cx="712470" cy="689610"/>
            </a:xfrm>
            <a:custGeom>
              <a:avLst/>
              <a:gdLst/>
              <a:ahLst/>
              <a:cxnLst/>
              <a:rect l="l" t="t" r="r" b="b"/>
              <a:pathLst>
                <a:path w="712470" h="689610">
                  <a:moveTo>
                    <a:pt x="650121" y="588343"/>
                  </a:moveTo>
                  <a:lnTo>
                    <a:pt x="610006" y="592686"/>
                  </a:lnTo>
                  <a:lnTo>
                    <a:pt x="672081" y="689342"/>
                  </a:lnTo>
                  <a:lnTo>
                    <a:pt x="705562" y="599187"/>
                  </a:lnTo>
                  <a:lnTo>
                    <a:pt x="652039" y="599187"/>
                  </a:lnTo>
                  <a:lnTo>
                    <a:pt x="650121" y="588343"/>
                  </a:lnTo>
                  <a:close/>
                </a:path>
                <a:path w="712470" h="689610">
                  <a:moveTo>
                    <a:pt x="670554" y="586132"/>
                  </a:moveTo>
                  <a:lnTo>
                    <a:pt x="650121" y="588343"/>
                  </a:lnTo>
                  <a:lnTo>
                    <a:pt x="652039" y="599187"/>
                  </a:lnTo>
                  <a:lnTo>
                    <a:pt x="672254" y="595572"/>
                  </a:lnTo>
                  <a:lnTo>
                    <a:pt x="670554" y="586132"/>
                  </a:lnTo>
                  <a:close/>
                </a:path>
                <a:path w="712470" h="689610">
                  <a:moveTo>
                    <a:pt x="712080" y="581637"/>
                  </a:moveTo>
                  <a:lnTo>
                    <a:pt x="670554" y="586132"/>
                  </a:lnTo>
                  <a:lnTo>
                    <a:pt x="672254" y="595572"/>
                  </a:lnTo>
                  <a:lnTo>
                    <a:pt x="652039" y="599187"/>
                  </a:lnTo>
                  <a:lnTo>
                    <a:pt x="705562" y="599187"/>
                  </a:lnTo>
                  <a:lnTo>
                    <a:pt x="712080" y="581637"/>
                  </a:lnTo>
                  <a:close/>
                </a:path>
                <a:path w="712470" h="689610">
                  <a:moveTo>
                    <a:pt x="103113" y="41626"/>
                  </a:moveTo>
                  <a:lnTo>
                    <a:pt x="101133" y="62138"/>
                  </a:lnTo>
                  <a:lnTo>
                    <a:pt x="123644" y="65956"/>
                  </a:lnTo>
                  <a:lnTo>
                    <a:pt x="153682" y="73718"/>
                  </a:lnTo>
                  <a:lnTo>
                    <a:pt x="213474" y="94042"/>
                  </a:lnTo>
                  <a:lnTo>
                    <a:pt x="271635" y="120228"/>
                  </a:lnTo>
                  <a:lnTo>
                    <a:pt x="327661" y="151817"/>
                  </a:lnTo>
                  <a:lnTo>
                    <a:pt x="381049" y="188339"/>
                  </a:lnTo>
                  <a:lnTo>
                    <a:pt x="455246" y="251482"/>
                  </a:lnTo>
                  <a:lnTo>
                    <a:pt x="499835" y="298276"/>
                  </a:lnTo>
                  <a:lnTo>
                    <a:pt x="539901" y="348159"/>
                  </a:lnTo>
                  <a:lnTo>
                    <a:pt x="575232" y="400974"/>
                  </a:lnTo>
                  <a:lnTo>
                    <a:pt x="605194" y="456079"/>
                  </a:lnTo>
                  <a:lnTo>
                    <a:pt x="629306" y="512984"/>
                  </a:lnTo>
                  <a:lnTo>
                    <a:pt x="647090" y="571202"/>
                  </a:lnTo>
                  <a:lnTo>
                    <a:pt x="650121" y="588343"/>
                  </a:lnTo>
                  <a:lnTo>
                    <a:pt x="670554" y="586132"/>
                  </a:lnTo>
                  <a:lnTo>
                    <a:pt x="658482" y="535411"/>
                  </a:lnTo>
                  <a:lnTo>
                    <a:pt x="636705" y="475832"/>
                  </a:lnTo>
                  <a:lnTo>
                    <a:pt x="608711" y="418017"/>
                  </a:lnTo>
                  <a:lnTo>
                    <a:pt x="575006" y="362431"/>
                  </a:lnTo>
                  <a:lnTo>
                    <a:pt x="536091" y="309533"/>
                  </a:lnTo>
                  <a:lnTo>
                    <a:pt x="468864" y="236098"/>
                  </a:lnTo>
                  <a:lnTo>
                    <a:pt x="419228" y="192097"/>
                  </a:lnTo>
                  <a:lnTo>
                    <a:pt x="365932" y="152274"/>
                  </a:lnTo>
                  <a:lnTo>
                    <a:pt x="309619" y="117245"/>
                  </a:lnTo>
                  <a:lnTo>
                    <a:pt x="250769" y="87491"/>
                  </a:lnTo>
                  <a:lnTo>
                    <a:pt x="189863" y="63494"/>
                  </a:lnTo>
                  <a:lnTo>
                    <a:pt x="127073" y="45690"/>
                  </a:lnTo>
                  <a:lnTo>
                    <a:pt x="103113" y="41626"/>
                  </a:lnTo>
                  <a:close/>
                </a:path>
                <a:path w="712470" h="689610">
                  <a:moveTo>
                    <a:pt x="107130" y="0"/>
                  </a:moveTo>
                  <a:lnTo>
                    <a:pt x="0" y="41267"/>
                  </a:lnTo>
                  <a:lnTo>
                    <a:pt x="97257" y="102299"/>
                  </a:lnTo>
                  <a:lnTo>
                    <a:pt x="101133" y="62138"/>
                  </a:lnTo>
                  <a:lnTo>
                    <a:pt x="90260" y="60294"/>
                  </a:lnTo>
                  <a:lnTo>
                    <a:pt x="93689" y="40027"/>
                  </a:lnTo>
                  <a:lnTo>
                    <a:pt x="103267" y="40027"/>
                  </a:lnTo>
                  <a:lnTo>
                    <a:pt x="107130" y="0"/>
                  </a:lnTo>
                  <a:close/>
                </a:path>
                <a:path w="712470" h="689610">
                  <a:moveTo>
                    <a:pt x="93689" y="40027"/>
                  </a:moveTo>
                  <a:lnTo>
                    <a:pt x="90260" y="60294"/>
                  </a:lnTo>
                  <a:lnTo>
                    <a:pt x="101133" y="62138"/>
                  </a:lnTo>
                  <a:lnTo>
                    <a:pt x="103113" y="41626"/>
                  </a:lnTo>
                  <a:lnTo>
                    <a:pt x="93689" y="40027"/>
                  </a:lnTo>
                  <a:close/>
                </a:path>
                <a:path w="712470" h="689610">
                  <a:moveTo>
                    <a:pt x="103267" y="40027"/>
                  </a:moveTo>
                  <a:lnTo>
                    <a:pt x="93689" y="40027"/>
                  </a:lnTo>
                  <a:lnTo>
                    <a:pt x="103113" y="41626"/>
                  </a:lnTo>
                  <a:lnTo>
                    <a:pt x="103148" y="41267"/>
                  </a:lnTo>
                  <a:lnTo>
                    <a:pt x="103267" y="40027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859023" y="2909316"/>
            <a:ext cx="5020310" cy="2273935"/>
            <a:chOff x="2859023" y="2909316"/>
            <a:chExt cx="5020310" cy="227393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9023" y="2909316"/>
              <a:ext cx="819912" cy="8199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891839" y="2990777"/>
              <a:ext cx="650240" cy="688975"/>
            </a:xfrm>
            <a:custGeom>
              <a:avLst/>
              <a:gdLst/>
              <a:ahLst/>
              <a:cxnLst/>
              <a:rect l="l" t="t" r="r" b="b"/>
              <a:pathLst>
                <a:path w="650239" h="688975">
                  <a:moveTo>
                    <a:pt x="546517" y="41532"/>
                  </a:moveTo>
                  <a:lnTo>
                    <a:pt x="497796" y="52912"/>
                  </a:lnTo>
                  <a:lnTo>
                    <a:pt x="439019" y="73911"/>
                  </a:lnTo>
                  <a:lnTo>
                    <a:pt x="381980" y="100906"/>
                  </a:lnTo>
                  <a:lnTo>
                    <a:pt x="327134" y="133410"/>
                  </a:lnTo>
                  <a:lnTo>
                    <a:pt x="274937" y="170945"/>
                  </a:lnTo>
                  <a:lnTo>
                    <a:pt x="202464" y="235794"/>
                  </a:lnTo>
                  <a:lnTo>
                    <a:pt x="159042" y="283672"/>
                  </a:lnTo>
                  <a:lnTo>
                    <a:pt x="119734" y="335089"/>
                  </a:lnTo>
                  <a:lnTo>
                    <a:pt x="85157" y="389423"/>
                  </a:lnTo>
                  <a:lnTo>
                    <a:pt x="55783" y="446211"/>
                  </a:lnTo>
                  <a:lnTo>
                    <a:pt x="32091" y="504991"/>
                  </a:lnTo>
                  <a:lnTo>
                    <a:pt x="14568" y="565294"/>
                  </a:lnTo>
                  <a:lnTo>
                    <a:pt x="3704" y="626651"/>
                  </a:lnTo>
                  <a:lnTo>
                    <a:pt x="0" y="687942"/>
                  </a:lnTo>
                  <a:lnTo>
                    <a:pt x="20524" y="688569"/>
                  </a:lnTo>
                  <a:lnTo>
                    <a:pt x="21451" y="658201"/>
                  </a:lnTo>
                  <a:lnTo>
                    <a:pt x="24155" y="628505"/>
                  </a:lnTo>
                  <a:lnTo>
                    <a:pt x="34677" y="569455"/>
                  </a:lnTo>
                  <a:lnTo>
                    <a:pt x="51650" y="511251"/>
                  </a:lnTo>
                  <a:lnTo>
                    <a:pt x="74631" y="454370"/>
                  </a:lnTo>
                  <a:lnTo>
                    <a:pt x="103168" y="399295"/>
                  </a:lnTo>
                  <a:lnTo>
                    <a:pt x="136804" y="346514"/>
                  </a:lnTo>
                  <a:lnTo>
                    <a:pt x="175077" y="296511"/>
                  </a:lnTo>
                  <a:lnTo>
                    <a:pt x="217662" y="249615"/>
                  </a:lnTo>
                  <a:lnTo>
                    <a:pt x="263812" y="206635"/>
                  </a:lnTo>
                  <a:lnTo>
                    <a:pt x="313008" y="168014"/>
                  </a:lnTo>
                  <a:lnTo>
                    <a:pt x="365105" y="133950"/>
                  </a:lnTo>
                  <a:lnTo>
                    <a:pt x="419465" y="105060"/>
                  </a:lnTo>
                  <a:lnTo>
                    <a:pt x="475604" y="81810"/>
                  </a:lnTo>
                  <a:lnTo>
                    <a:pt x="533046" y="64660"/>
                  </a:lnTo>
                  <a:lnTo>
                    <a:pt x="548698" y="61981"/>
                  </a:lnTo>
                  <a:lnTo>
                    <a:pt x="546517" y="41532"/>
                  </a:lnTo>
                  <a:close/>
                </a:path>
                <a:path w="650239" h="688975">
                  <a:moveTo>
                    <a:pt x="648814" y="39877"/>
                  </a:moveTo>
                  <a:lnTo>
                    <a:pt x="555999" y="39877"/>
                  </a:lnTo>
                  <a:lnTo>
                    <a:pt x="559493" y="60133"/>
                  </a:lnTo>
                  <a:lnTo>
                    <a:pt x="548698" y="61981"/>
                  </a:lnTo>
                  <a:lnTo>
                    <a:pt x="552989" y="102194"/>
                  </a:lnTo>
                  <a:lnTo>
                    <a:pt x="649626" y="40181"/>
                  </a:lnTo>
                  <a:lnTo>
                    <a:pt x="648814" y="39877"/>
                  </a:lnTo>
                  <a:close/>
                </a:path>
                <a:path w="650239" h="688975">
                  <a:moveTo>
                    <a:pt x="555999" y="39877"/>
                  </a:moveTo>
                  <a:lnTo>
                    <a:pt x="546517" y="41532"/>
                  </a:lnTo>
                  <a:lnTo>
                    <a:pt x="548698" y="61981"/>
                  </a:lnTo>
                  <a:lnTo>
                    <a:pt x="559493" y="60133"/>
                  </a:lnTo>
                  <a:lnTo>
                    <a:pt x="556052" y="40181"/>
                  </a:lnTo>
                  <a:lnTo>
                    <a:pt x="555999" y="39877"/>
                  </a:lnTo>
                  <a:close/>
                </a:path>
                <a:path w="650239" h="688975">
                  <a:moveTo>
                    <a:pt x="542085" y="0"/>
                  </a:moveTo>
                  <a:lnTo>
                    <a:pt x="546517" y="41532"/>
                  </a:lnTo>
                  <a:lnTo>
                    <a:pt x="555999" y="39877"/>
                  </a:lnTo>
                  <a:lnTo>
                    <a:pt x="648814" y="39877"/>
                  </a:lnTo>
                  <a:lnTo>
                    <a:pt x="542085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59023" y="4351019"/>
              <a:ext cx="816863" cy="83210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891839" y="4369062"/>
              <a:ext cx="648335" cy="702310"/>
            </a:xfrm>
            <a:custGeom>
              <a:avLst/>
              <a:gdLst/>
              <a:ahLst/>
              <a:cxnLst/>
              <a:rect l="l" t="t" r="r" b="b"/>
              <a:pathLst>
                <a:path w="648335" h="702310">
                  <a:moveTo>
                    <a:pt x="544958" y="660287"/>
                  </a:moveTo>
                  <a:lnTo>
                    <a:pt x="540414" y="701817"/>
                  </a:lnTo>
                  <a:lnTo>
                    <a:pt x="647929" y="661976"/>
                  </a:lnTo>
                  <a:lnTo>
                    <a:pt x="554426" y="661976"/>
                  </a:lnTo>
                  <a:lnTo>
                    <a:pt x="544958" y="660287"/>
                  </a:lnTo>
                  <a:close/>
                </a:path>
                <a:path w="648335" h="702310">
                  <a:moveTo>
                    <a:pt x="547195" y="639845"/>
                  </a:moveTo>
                  <a:lnTo>
                    <a:pt x="544958" y="660287"/>
                  </a:lnTo>
                  <a:lnTo>
                    <a:pt x="554426" y="661976"/>
                  </a:lnTo>
                  <a:lnTo>
                    <a:pt x="557993" y="641733"/>
                  </a:lnTo>
                  <a:lnTo>
                    <a:pt x="547195" y="639845"/>
                  </a:lnTo>
                  <a:close/>
                </a:path>
                <a:path w="648335" h="702310">
                  <a:moveTo>
                    <a:pt x="551658" y="599695"/>
                  </a:moveTo>
                  <a:lnTo>
                    <a:pt x="550621" y="608540"/>
                  </a:lnTo>
                  <a:lnTo>
                    <a:pt x="547312" y="638778"/>
                  </a:lnTo>
                  <a:lnTo>
                    <a:pt x="547195" y="639845"/>
                  </a:lnTo>
                  <a:lnTo>
                    <a:pt x="557993" y="641733"/>
                  </a:lnTo>
                  <a:lnTo>
                    <a:pt x="554426" y="661976"/>
                  </a:lnTo>
                  <a:lnTo>
                    <a:pt x="648139" y="661976"/>
                  </a:lnTo>
                  <a:lnTo>
                    <a:pt x="551658" y="599695"/>
                  </a:lnTo>
                  <a:close/>
                </a:path>
                <a:path w="648335" h="702310">
                  <a:moveTo>
                    <a:pt x="20524" y="0"/>
                  </a:moveTo>
                  <a:lnTo>
                    <a:pt x="0" y="613"/>
                  </a:lnTo>
                  <a:lnTo>
                    <a:pt x="906" y="31003"/>
                  </a:lnTo>
                  <a:lnTo>
                    <a:pt x="924" y="31616"/>
                  </a:lnTo>
                  <a:lnTo>
                    <a:pt x="8248" y="94556"/>
                  </a:lnTo>
                  <a:lnTo>
                    <a:pt x="22459" y="156673"/>
                  </a:lnTo>
                  <a:lnTo>
                    <a:pt x="43065" y="217482"/>
                  </a:lnTo>
                  <a:lnTo>
                    <a:pt x="69582" y="276503"/>
                  </a:lnTo>
                  <a:lnTo>
                    <a:pt x="101526" y="333260"/>
                  </a:lnTo>
                  <a:lnTo>
                    <a:pt x="138426" y="387283"/>
                  </a:lnTo>
                  <a:lnTo>
                    <a:pt x="201896" y="461992"/>
                  </a:lnTo>
                  <a:lnTo>
                    <a:pt x="249127" y="507111"/>
                  </a:lnTo>
                  <a:lnTo>
                    <a:pt x="299859" y="547959"/>
                  </a:lnTo>
                  <a:lnTo>
                    <a:pt x="353310" y="583773"/>
                  </a:lnTo>
                  <a:lnTo>
                    <a:pt x="409180" y="614211"/>
                  </a:lnTo>
                  <a:lnTo>
                    <a:pt x="467017" y="638778"/>
                  </a:lnTo>
                  <a:lnTo>
                    <a:pt x="526364" y="656972"/>
                  </a:lnTo>
                  <a:lnTo>
                    <a:pt x="544958" y="660287"/>
                  </a:lnTo>
                  <a:lnTo>
                    <a:pt x="547195" y="639845"/>
                  </a:lnTo>
                  <a:lnTo>
                    <a:pt x="531832" y="637160"/>
                  </a:lnTo>
                  <a:lnTo>
                    <a:pt x="503060" y="629215"/>
                  </a:lnTo>
                  <a:lnTo>
                    <a:pt x="446365" y="608540"/>
                  </a:lnTo>
                  <a:lnTo>
                    <a:pt x="391200" y="581872"/>
                  </a:lnTo>
                  <a:lnTo>
                    <a:pt x="338047" y="549680"/>
                  </a:lnTo>
                  <a:lnTo>
                    <a:pt x="287384" y="512445"/>
                  </a:lnTo>
                  <a:lnTo>
                    <a:pt x="217253" y="448348"/>
                  </a:lnTo>
                  <a:lnTo>
                    <a:pt x="174765" y="400464"/>
                  </a:lnTo>
                  <a:lnTo>
                    <a:pt x="136577" y="349402"/>
                  </a:lnTo>
                  <a:lnTo>
                    <a:pt x="103010" y="295497"/>
                  </a:lnTo>
                  <a:lnTo>
                    <a:pt x="74529" y="239245"/>
                  </a:lnTo>
                  <a:lnTo>
                    <a:pt x="51593" y="181142"/>
                  </a:lnTo>
                  <a:lnTo>
                    <a:pt x="34651" y="121679"/>
                  </a:lnTo>
                  <a:lnTo>
                    <a:pt x="24147" y="61347"/>
                  </a:lnTo>
                  <a:lnTo>
                    <a:pt x="20542" y="613"/>
                  </a:lnTo>
                  <a:lnTo>
                    <a:pt x="20524" y="0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8247" y="3902963"/>
              <a:ext cx="1804416" cy="27432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644043" y="3972813"/>
              <a:ext cx="1531620" cy="102870"/>
            </a:xfrm>
            <a:custGeom>
              <a:avLst/>
              <a:gdLst/>
              <a:ahLst/>
              <a:cxnLst/>
              <a:rect l="l" t="t" r="r" b="b"/>
              <a:pathLst>
                <a:path w="1531620" h="102870">
                  <a:moveTo>
                    <a:pt x="102669" y="0"/>
                  </a:moveTo>
                  <a:lnTo>
                    <a:pt x="0" y="51388"/>
                  </a:lnTo>
                  <a:lnTo>
                    <a:pt x="102669" y="102776"/>
                  </a:lnTo>
                  <a:lnTo>
                    <a:pt x="102669" y="61666"/>
                  </a:lnTo>
                  <a:lnTo>
                    <a:pt x="92402" y="61666"/>
                  </a:lnTo>
                  <a:lnTo>
                    <a:pt x="92402" y="41111"/>
                  </a:lnTo>
                  <a:lnTo>
                    <a:pt x="102669" y="41111"/>
                  </a:lnTo>
                  <a:lnTo>
                    <a:pt x="102669" y="0"/>
                  </a:lnTo>
                  <a:close/>
                </a:path>
                <a:path w="1531620" h="102870">
                  <a:moveTo>
                    <a:pt x="1428398" y="0"/>
                  </a:moveTo>
                  <a:lnTo>
                    <a:pt x="1428398" y="102776"/>
                  </a:lnTo>
                  <a:lnTo>
                    <a:pt x="1510532" y="61666"/>
                  </a:lnTo>
                  <a:lnTo>
                    <a:pt x="1438664" y="61666"/>
                  </a:lnTo>
                  <a:lnTo>
                    <a:pt x="1438664" y="41111"/>
                  </a:lnTo>
                  <a:lnTo>
                    <a:pt x="1510535" y="41111"/>
                  </a:lnTo>
                  <a:lnTo>
                    <a:pt x="1428398" y="0"/>
                  </a:lnTo>
                  <a:close/>
                </a:path>
                <a:path w="1531620" h="102870">
                  <a:moveTo>
                    <a:pt x="102669" y="41111"/>
                  </a:moveTo>
                  <a:lnTo>
                    <a:pt x="92402" y="41111"/>
                  </a:lnTo>
                  <a:lnTo>
                    <a:pt x="92402" y="61666"/>
                  </a:lnTo>
                  <a:lnTo>
                    <a:pt x="102669" y="61666"/>
                  </a:lnTo>
                  <a:lnTo>
                    <a:pt x="102669" y="41111"/>
                  </a:lnTo>
                  <a:close/>
                </a:path>
                <a:path w="1531620" h="102870">
                  <a:moveTo>
                    <a:pt x="1428398" y="41111"/>
                  </a:moveTo>
                  <a:lnTo>
                    <a:pt x="102669" y="41111"/>
                  </a:lnTo>
                  <a:lnTo>
                    <a:pt x="102669" y="61666"/>
                  </a:lnTo>
                  <a:lnTo>
                    <a:pt x="1428398" y="61666"/>
                  </a:lnTo>
                  <a:lnTo>
                    <a:pt x="1428398" y="41111"/>
                  </a:lnTo>
                  <a:close/>
                </a:path>
                <a:path w="1531620" h="102870">
                  <a:moveTo>
                    <a:pt x="1510535" y="41111"/>
                  </a:moveTo>
                  <a:lnTo>
                    <a:pt x="1438664" y="41111"/>
                  </a:lnTo>
                  <a:lnTo>
                    <a:pt x="1438664" y="61666"/>
                  </a:lnTo>
                  <a:lnTo>
                    <a:pt x="1510532" y="61666"/>
                  </a:lnTo>
                  <a:lnTo>
                    <a:pt x="1531067" y="51388"/>
                  </a:lnTo>
                  <a:lnTo>
                    <a:pt x="1510535" y="41111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54952" y="3902963"/>
              <a:ext cx="1024127" cy="2743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887668" y="3972807"/>
              <a:ext cx="855344" cy="102870"/>
            </a:xfrm>
            <a:custGeom>
              <a:avLst/>
              <a:gdLst/>
              <a:ahLst/>
              <a:cxnLst/>
              <a:rect l="l" t="t" r="r" b="b"/>
              <a:pathLst>
                <a:path w="855345" h="102870">
                  <a:moveTo>
                    <a:pt x="752552" y="0"/>
                  </a:moveTo>
                  <a:lnTo>
                    <a:pt x="752552" y="102776"/>
                  </a:lnTo>
                  <a:lnTo>
                    <a:pt x="834675" y="61672"/>
                  </a:lnTo>
                  <a:lnTo>
                    <a:pt x="762820" y="61672"/>
                  </a:lnTo>
                  <a:lnTo>
                    <a:pt x="762820" y="41117"/>
                  </a:lnTo>
                  <a:lnTo>
                    <a:pt x="834703" y="41117"/>
                  </a:lnTo>
                  <a:lnTo>
                    <a:pt x="752552" y="0"/>
                  </a:lnTo>
                  <a:close/>
                </a:path>
                <a:path w="855345" h="102870">
                  <a:moveTo>
                    <a:pt x="752552" y="41117"/>
                  </a:moveTo>
                  <a:lnTo>
                    <a:pt x="0" y="41117"/>
                  </a:lnTo>
                  <a:lnTo>
                    <a:pt x="0" y="61672"/>
                  </a:lnTo>
                  <a:lnTo>
                    <a:pt x="752552" y="61672"/>
                  </a:lnTo>
                  <a:lnTo>
                    <a:pt x="752552" y="41117"/>
                  </a:lnTo>
                  <a:close/>
                </a:path>
                <a:path w="855345" h="102870">
                  <a:moveTo>
                    <a:pt x="834703" y="41117"/>
                  </a:moveTo>
                  <a:lnTo>
                    <a:pt x="762820" y="41117"/>
                  </a:lnTo>
                  <a:lnTo>
                    <a:pt x="762820" y="61672"/>
                  </a:lnTo>
                  <a:lnTo>
                    <a:pt x="834675" y="61672"/>
                  </a:lnTo>
                  <a:lnTo>
                    <a:pt x="855223" y="51388"/>
                  </a:lnTo>
                  <a:lnTo>
                    <a:pt x="834703" y="41117"/>
                  </a:lnTo>
                  <a:close/>
                </a:path>
              </a:pathLst>
            </a:custGeom>
            <a:solidFill>
              <a:srgbClr val="BBE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66396" y="1418904"/>
            <a:ext cx="7398384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Longitudinal</a:t>
            </a:r>
            <a:r>
              <a:rPr sz="3400" spc="25" dirty="0"/>
              <a:t> </a:t>
            </a:r>
            <a:r>
              <a:rPr sz="3400" dirty="0"/>
              <a:t>Effect</a:t>
            </a:r>
            <a:r>
              <a:rPr sz="3400" spc="15" dirty="0"/>
              <a:t> </a:t>
            </a:r>
            <a:r>
              <a:rPr sz="1900" dirty="0"/>
              <a:t>(Cai</a:t>
            </a:r>
            <a:r>
              <a:rPr sz="1900" spc="30" dirty="0"/>
              <a:t> </a:t>
            </a:r>
            <a:r>
              <a:rPr sz="1900" dirty="0"/>
              <a:t>et</a:t>
            </a:r>
            <a:r>
              <a:rPr sz="1900" spc="40" dirty="0"/>
              <a:t> </a:t>
            </a:r>
            <a:r>
              <a:rPr sz="1900" dirty="0"/>
              <a:t>al.</a:t>
            </a:r>
            <a:r>
              <a:rPr sz="1900" spc="30" dirty="0"/>
              <a:t> </a:t>
            </a:r>
            <a:r>
              <a:rPr sz="1900" dirty="0"/>
              <a:t>in</a:t>
            </a:r>
            <a:r>
              <a:rPr sz="1900" spc="45" dirty="0"/>
              <a:t> </a:t>
            </a:r>
            <a:r>
              <a:rPr sz="1900" spc="-10" dirty="0"/>
              <a:t>preparation)</a:t>
            </a:r>
            <a:endParaRPr sz="1900"/>
          </a:p>
        </p:txBody>
      </p:sp>
      <p:sp>
        <p:nvSpPr>
          <p:cNvPr id="3" name="object 3"/>
          <p:cNvSpPr txBox="1"/>
          <p:nvPr/>
        </p:nvSpPr>
        <p:spPr>
          <a:xfrm>
            <a:off x="2083799" y="2249082"/>
            <a:ext cx="7139940" cy="255905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427990" marR="558165" indent="-415925">
              <a:lnSpc>
                <a:spcPct val="97700"/>
              </a:lnSpc>
              <a:spcBef>
                <a:spcPts val="175"/>
              </a:spcBef>
              <a:buAutoNum type="arabicPeriod"/>
              <a:tabLst>
                <a:tab pos="427990" algn="l"/>
              </a:tabLst>
            </a:pPr>
            <a:r>
              <a:rPr sz="2600" dirty="0">
                <a:latin typeface="Arial"/>
                <a:cs typeface="Arial"/>
              </a:rPr>
              <a:t>How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might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the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thinking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of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female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and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male students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new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to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problem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posing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school </a:t>
            </a:r>
            <a:r>
              <a:rPr sz="2600" spc="-25" dirty="0">
                <a:latin typeface="Arial"/>
                <a:cs typeface="Arial"/>
              </a:rPr>
              <a:t>mathematics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differ?</a:t>
            </a:r>
            <a:endParaRPr sz="2600">
              <a:latin typeface="Arial"/>
              <a:cs typeface="Arial"/>
            </a:endParaRPr>
          </a:p>
          <a:p>
            <a:pPr marL="427990" marR="5080" indent="-415925">
              <a:lnSpc>
                <a:spcPct val="98100"/>
              </a:lnSpc>
              <a:spcBef>
                <a:spcPts val="1545"/>
              </a:spcBef>
              <a:buAutoNum type="arabicPeriod"/>
              <a:tabLst>
                <a:tab pos="427990" algn="l"/>
              </a:tabLst>
            </a:pPr>
            <a:r>
              <a:rPr sz="2600" dirty="0">
                <a:latin typeface="Arial"/>
                <a:cs typeface="Arial"/>
              </a:rPr>
              <a:t>Do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male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and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female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students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participating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in </a:t>
            </a:r>
            <a:r>
              <a:rPr sz="2600" dirty="0">
                <a:latin typeface="Arial"/>
                <a:cs typeface="Arial"/>
              </a:rPr>
              <a:t>the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spc="-40" dirty="0">
                <a:latin typeface="Arial"/>
                <a:cs typeface="Arial"/>
              </a:rPr>
              <a:t>P-</a:t>
            </a:r>
            <a:r>
              <a:rPr sz="2600" dirty="0">
                <a:latin typeface="Arial"/>
                <a:cs typeface="Arial"/>
              </a:rPr>
              <a:t>PBL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program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exhibit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different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patterns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of </a:t>
            </a:r>
            <a:r>
              <a:rPr sz="2600" spc="-20" dirty="0">
                <a:latin typeface="Arial"/>
                <a:cs typeface="Arial"/>
              </a:rPr>
              <a:t>growth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over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1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and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2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years?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5670" rIns="0" bIns="0" rtlCol="0">
            <a:spAutoFit/>
          </a:bodyPr>
          <a:lstStyle/>
          <a:p>
            <a:pPr marL="310642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Longitudinal</a:t>
            </a:r>
            <a:r>
              <a:rPr sz="3400" spc="20" dirty="0"/>
              <a:t> </a:t>
            </a:r>
            <a:r>
              <a:rPr sz="3400" spc="-10" dirty="0"/>
              <a:t>Effect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83799" y="2249082"/>
            <a:ext cx="7289165" cy="197358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27990" marR="5080" indent="-415925">
              <a:lnSpc>
                <a:spcPct val="97900"/>
              </a:lnSpc>
              <a:spcBef>
                <a:spcPts val="165"/>
              </a:spcBef>
              <a:tabLst>
                <a:tab pos="427990" algn="l"/>
              </a:tabLst>
            </a:pPr>
            <a:r>
              <a:rPr sz="2600" spc="-25" dirty="0">
                <a:latin typeface="Arial"/>
                <a:cs typeface="Arial"/>
              </a:rPr>
              <a:t>1.</a:t>
            </a:r>
            <a:r>
              <a:rPr sz="2600" dirty="0">
                <a:latin typeface="Arial"/>
                <a:cs typeface="Arial"/>
              </a:rPr>
              <a:t>	</a:t>
            </a:r>
            <a:r>
              <a:rPr sz="2600" spc="-10" dirty="0">
                <a:latin typeface="Arial"/>
                <a:cs typeface="Arial"/>
              </a:rPr>
              <a:t>Female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students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who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were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new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to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problem posing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performed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significantly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better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than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male students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who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were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also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new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to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problem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posing, </a:t>
            </a:r>
            <a:r>
              <a:rPr sz="2600" dirty="0">
                <a:latin typeface="Arial"/>
                <a:cs typeface="Arial"/>
              </a:rPr>
              <a:t>after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controlling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for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the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state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mathematics </a:t>
            </a:r>
            <a:r>
              <a:rPr sz="2600" spc="-25" dirty="0">
                <a:latin typeface="Arial"/>
                <a:cs typeface="Arial"/>
              </a:rPr>
              <a:t>assessment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scores.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5670" rIns="0" bIns="0" rtlCol="0">
            <a:spAutoFit/>
          </a:bodyPr>
          <a:lstStyle/>
          <a:p>
            <a:pPr marL="310642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Longitudinal</a:t>
            </a:r>
            <a:r>
              <a:rPr sz="3400" spc="20" dirty="0"/>
              <a:t> </a:t>
            </a:r>
            <a:r>
              <a:rPr sz="3400" spc="-10" dirty="0"/>
              <a:t>Effect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83799" y="2248719"/>
            <a:ext cx="7680325" cy="395986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427990" marR="288290" indent="-415925">
              <a:lnSpc>
                <a:spcPct val="97300"/>
              </a:lnSpc>
              <a:spcBef>
                <a:spcPts val="150"/>
              </a:spcBef>
              <a:buAutoNum type="arabicPeriod"/>
              <a:tabLst>
                <a:tab pos="427990" algn="l"/>
              </a:tabLst>
            </a:pPr>
            <a:r>
              <a:rPr sz="1500" spc="-25" dirty="0">
                <a:latin typeface="Arial"/>
                <a:cs typeface="Arial"/>
              </a:rPr>
              <a:t>Female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students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who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were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new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to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30" dirty="0">
                <a:latin typeface="Arial"/>
                <a:cs typeface="Arial"/>
              </a:rPr>
              <a:t>problem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posing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spc="-30" dirty="0">
                <a:latin typeface="Arial"/>
                <a:cs typeface="Arial"/>
              </a:rPr>
              <a:t>performed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significantly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better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than male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students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who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were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also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20" dirty="0">
                <a:latin typeface="Arial"/>
                <a:cs typeface="Arial"/>
              </a:rPr>
              <a:t>new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to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spc="-30" dirty="0">
                <a:latin typeface="Arial"/>
                <a:cs typeface="Arial"/>
              </a:rPr>
              <a:t>problem</a:t>
            </a:r>
            <a:r>
              <a:rPr sz="1500" spc="-75" dirty="0">
                <a:latin typeface="Arial"/>
                <a:cs typeface="Arial"/>
              </a:rPr>
              <a:t> </a:t>
            </a:r>
            <a:r>
              <a:rPr sz="1500" spc="-25" dirty="0">
                <a:latin typeface="Arial"/>
                <a:cs typeface="Arial"/>
              </a:rPr>
              <a:t>posing,</a:t>
            </a:r>
            <a:r>
              <a:rPr sz="1500" spc="-5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after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spc="-30" dirty="0">
                <a:latin typeface="Arial"/>
                <a:cs typeface="Arial"/>
              </a:rPr>
              <a:t>controlling</a:t>
            </a:r>
            <a:r>
              <a:rPr sz="1500" spc="-6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for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the</a:t>
            </a:r>
            <a:r>
              <a:rPr sz="1500" spc="-60" dirty="0">
                <a:latin typeface="Arial"/>
                <a:cs typeface="Arial"/>
              </a:rPr>
              <a:t> </a:t>
            </a:r>
            <a:r>
              <a:rPr sz="1500" spc="-10" dirty="0">
                <a:latin typeface="Arial"/>
                <a:cs typeface="Arial"/>
              </a:rPr>
              <a:t>state </a:t>
            </a:r>
            <a:r>
              <a:rPr sz="1500" spc="-30" dirty="0">
                <a:latin typeface="Arial"/>
                <a:cs typeface="Arial"/>
              </a:rPr>
              <a:t>mathematics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spc="-30" dirty="0">
                <a:latin typeface="Arial"/>
                <a:cs typeface="Arial"/>
              </a:rPr>
              <a:t>assessment </a:t>
            </a:r>
            <a:r>
              <a:rPr sz="1500" spc="-10" dirty="0">
                <a:latin typeface="Arial"/>
                <a:cs typeface="Arial"/>
              </a:rPr>
              <a:t>scores.</a:t>
            </a:r>
            <a:endParaRPr sz="1500">
              <a:latin typeface="Arial"/>
              <a:cs typeface="Arial"/>
            </a:endParaRPr>
          </a:p>
          <a:p>
            <a:pPr marL="427990" marR="5080" indent="-415925">
              <a:lnSpc>
                <a:spcPct val="97800"/>
              </a:lnSpc>
              <a:spcBef>
                <a:spcPts val="1370"/>
              </a:spcBef>
              <a:buAutoNum type="arabicPeriod"/>
              <a:tabLst>
                <a:tab pos="427990" algn="l"/>
              </a:tabLst>
            </a:pPr>
            <a:r>
              <a:rPr sz="2300" dirty="0">
                <a:latin typeface="Arial"/>
                <a:cs typeface="Arial"/>
              </a:rPr>
              <a:t>Female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students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who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stayed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in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program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for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either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50" dirty="0">
                <a:latin typeface="Arial"/>
                <a:cs typeface="Arial"/>
              </a:rPr>
              <a:t>1 </a:t>
            </a:r>
            <a:r>
              <a:rPr sz="2300" dirty="0">
                <a:latin typeface="Arial"/>
                <a:cs typeface="Arial"/>
              </a:rPr>
              <a:t>year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or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2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years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were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found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to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have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larger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increases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in problem-</a:t>
            </a:r>
            <a:r>
              <a:rPr sz="2300" dirty="0">
                <a:latin typeface="Arial"/>
                <a:cs typeface="Arial"/>
              </a:rPr>
              <a:t>posing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scores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compared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to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those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male </a:t>
            </a:r>
            <a:r>
              <a:rPr sz="2300" spc="-10" dirty="0">
                <a:latin typeface="Arial"/>
                <a:cs typeface="Arial"/>
              </a:rPr>
              <a:t>students.</a:t>
            </a:r>
            <a:r>
              <a:rPr sz="2300" spc="-10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Female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students</a:t>
            </a:r>
            <a:r>
              <a:rPr sz="2300" spc="-11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began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program</a:t>
            </a:r>
            <a:r>
              <a:rPr sz="2300" spc="-120" dirty="0">
                <a:latin typeface="Arial"/>
                <a:cs typeface="Arial"/>
              </a:rPr>
              <a:t> </a:t>
            </a:r>
            <a:r>
              <a:rPr sz="2300" spc="-20" dirty="0">
                <a:latin typeface="Arial"/>
                <a:cs typeface="Arial"/>
              </a:rPr>
              <a:t>with </a:t>
            </a:r>
            <a:r>
              <a:rPr sz="2300" dirty="0">
                <a:latin typeface="Arial"/>
                <a:cs typeface="Arial"/>
              </a:rPr>
              <a:t>higher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problem-</a:t>
            </a:r>
            <a:r>
              <a:rPr sz="2300" dirty="0">
                <a:latin typeface="Arial"/>
                <a:cs typeface="Arial"/>
              </a:rPr>
              <a:t>posing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scores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than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male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students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and </a:t>
            </a:r>
            <a:r>
              <a:rPr sz="2300" dirty="0">
                <a:latin typeface="Arial"/>
                <a:cs typeface="Arial"/>
              </a:rPr>
              <a:t>these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gender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differences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increased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during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program </a:t>
            </a:r>
            <a:r>
              <a:rPr sz="2300" dirty="0">
                <a:latin typeface="Arial"/>
                <a:cs typeface="Arial"/>
              </a:rPr>
              <a:t>for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1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year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and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2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years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because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the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growth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rate</a:t>
            </a:r>
            <a:r>
              <a:rPr sz="2300" spc="-8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of</a:t>
            </a:r>
            <a:r>
              <a:rPr sz="2300" spc="-75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female students’</a:t>
            </a:r>
            <a:r>
              <a:rPr sz="2300" spc="-85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problem-</a:t>
            </a:r>
            <a:r>
              <a:rPr sz="2300" dirty="0">
                <a:latin typeface="Arial"/>
                <a:cs typeface="Arial"/>
              </a:rPr>
              <a:t>posing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scores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was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larger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than</a:t>
            </a:r>
            <a:r>
              <a:rPr sz="2300" spc="-9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that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spc="-25" dirty="0">
                <a:latin typeface="Arial"/>
                <a:cs typeface="Arial"/>
              </a:rPr>
              <a:t>of </a:t>
            </a:r>
            <a:r>
              <a:rPr sz="2300" dirty="0">
                <a:latin typeface="Arial"/>
                <a:cs typeface="Arial"/>
              </a:rPr>
              <a:t>male</a:t>
            </a:r>
            <a:r>
              <a:rPr sz="2300" spc="-100" dirty="0">
                <a:latin typeface="Arial"/>
                <a:cs typeface="Arial"/>
              </a:rPr>
              <a:t> </a:t>
            </a:r>
            <a:r>
              <a:rPr sz="2300" spc="-10" dirty="0">
                <a:latin typeface="Arial"/>
                <a:cs typeface="Arial"/>
              </a:rPr>
              <a:t>students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950565" y="1316315"/>
            <a:ext cx="56235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Future</a:t>
            </a:r>
            <a:r>
              <a:rPr sz="3200" spc="45" dirty="0"/>
              <a:t> </a:t>
            </a:r>
            <a:r>
              <a:rPr sz="3200" dirty="0"/>
              <a:t>Research</a:t>
            </a:r>
            <a:r>
              <a:rPr sz="3200" spc="45" dirty="0"/>
              <a:t> </a:t>
            </a:r>
            <a:r>
              <a:rPr sz="3200" spc="-10" dirty="0"/>
              <a:t>Directions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853766" y="1752668"/>
            <a:ext cx="7070725" cy="4744085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585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Times New Roman"/>
                <a:cs typeface="Times New Roman"/>
              </a:rPr>
              <a:t>Develop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problem-</a:t>
            </a:r>
            <a:r>
              <a:rPr sz="2600" dirty="0">
                <a:latin typeface="Times New Roman"/>
                <a:cs typeface="Times New Roman"/>
              </a:rPr>
              <a:t>posing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tasks</a:t>
            </a:r>
            <a:endParaRPr sz="2600">
              <a:latin typeface="Times New Roman"/>
              <a:cs typeface="Times New Roman"/>
            </a:endParaRPr>
          </a:p>
          <a:p>
            <a:pPr marL="378460" marR="146685" indent="-366395">
              <a:lnSpc>
                <a:spcPts val="3100"/>
              </a:lnSpc>
              <a:spcBef>
                <a:spcPts val="1610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Times New Roman"/>
                <a:cs typeface="Times New Roman"/>
              </a:rPr>
              <a:t>Study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cognitive/affective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processes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(e.g.,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via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eye-</a:t>
            </a:r>
            <a:r>
              <a:rPr sz="2600" spc="-10" dirty="0">
                <a:latin typeface="Times New Roman"/>
                <a:cs typeface="Times New Roman"/>
              </a:rPr>
              <a:t>tracking)</a:t>
            </a:r>
            <a:endParaRPr sz="26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spcBef>
                <a:spcPts val="1505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Times New Roman"/>
                <a:cs typeface="Times New Roman"/>
              </a:rPr>
              <a:t>Support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teachers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learning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to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implement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posing</a:t>
            </a:r>
            <a:endParaRPr sz="26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spcBef>
                <a:spcPts val="1460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Times New Roman"/>
                <a:cs typeface="Times New Roman"/>
              </a:rPr>
              <a:t>Measure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teacher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changes</a:t>
            </a:r>
            <a:endParaRPr sz="2600">
              <a:latin typeface="Times New Roman"/>
              <a:cs typeface="Times New Roman"/>
            </a:endParaRPr>
          </a:p>
          <a:p>
            <a:pPr marL="378460" marR="5080" indent="-366395">
              <a:lnSpc>
                <a:spcPts val="3100"/>
              </a:lnSpc>
              <a:spcBef>
                <a:spcPts val="1610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Times New Roman"/>
                <a:cs typeface="Times New Roman"/>
              </a:rPr>
              <a:t>Investigate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long-</a:t>
            </a:r>
            <a:r>
              <a:rPr sz="2600" dirty="0">
                <a:latin typeface="Times New Roman"/>
                <a:cs typeface="Times New Roman"/>
              </a:rPr>
              <a:t>term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effects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of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problem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posing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25" dirty="0">
                <a:latin typeface="Times New Roman"/>
                <a:cs typeface="Times New Roman"/>
              </a:rPr>
              <a:t>on </a:t>
            </a:r>
            <a:r>
              <a:rPr sz="2600" dirty="0">
                <a:latin typeface="Times New Roman"/>
                <a:cs typeface="Times New Roman"/>
              </a:rPr>
              <a:t>students’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understanding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and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affect</a:t>
            </a:r>
            <a:endParaRPr sz="2600">
              <a:latin typeface="Times New Roman"/>
              <a:cs typeface="Times New Roman"/>
            </a:endParaRPr>
          </a:p>
          <a:p>
            <a:pPr marL="378460" marR="146050" indent="-366395">
              <a:lnSpc>
                <a:spcPts val="3100"/>
              </a:lnSpc>
              <a:spcBef>
                <a:spcPts val="1620"/>
              </a:spcBef>
              <a:buChar char="•"/>
              <a:tabLst>
                <a:tab pos="378460" algn="l"/>
              </a:tabLst>
            </a:pPr>
            <a:r>
              <a:rPr sz="2600" dirty="0">
                <a:latin typeface="Times New Roman"/>
                <a:cs typeface="Times New Roman"/>
              </a:rPr>
              <a:t>Integrate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problem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posing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into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other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areas,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such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35" dirty="0">
                <a:latin typeface="Times New Roman"/>
                <a:cs typeface="Times New Roman"/>
              </a:rPr>
              <a:t>as </a:t>
            </a:r>
            <a:r>
              <a:rPr sz="2600" spc="-10" dirty="0">
                <a:latin typeface="Times New Roman"/>
                <a:cs typeface="Times New Roman"/>
              </a:rPr>
              <a:t>modeling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78820" y="1172016"/>
            <a:ext cx="656590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An</a:t>
            </a:r>
            <a:r>
              <a:rPr sz="3400" spc="-20" dirty="0"/>
              <a:t> </a:t>
            </a:r>
            <a:r>
              <a:rPr sz="3400" dirty="0"/>
              <a:t>Analysis</a:t>
            </a:r>
            <a:r>
              <a:rPr sz="3400" spc="-10" dirty="0"/>
              <a:t> </a:t>
            </a:r>
            <a:r>
              <a:rPr sz="3400" dirty="0"/>
              <a:t>of</a:t>
            </a:r>
            <a:r>
              <a:rPr sz="3400" spc="-30" dirty="0"/>
              <a:t> </a:t>
            </a:r>
            <a:r>
              <a:rPr sz="3400" dirty="0"/>
              <a:t>Modeling</a:t>
            </a:r>
            <a:r>
              <a:rPr sz="3400" spc="-10" dirty="0"/>
              <a:t> Tasks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088723" y="1941234"/>
            <a:ext cx="7509509" cy="470789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78460" marR="77470" indent="-366395">
              <a:lnSpc>
                <a:spcPct val="98500"/>
              </a:lnSpc>
              <a:spcBef>
                <a:spcPts val="150"/>
              </a:spcBef>
              <a:buChar char="•"/>
              <a:tabLst>
                <a:tab pos="378460" algn="l"/>
                <a:tab pos="2527935" algn="l"/>
              </a:tabLst>
            </a:pPr>
            <a:r>
              <a:rPr sz="2600" spc="-10" dirty="0">
                <a:latin typeface="Times New Roman"/>
                <a:cs typeface="Times New Roman"/>
              </a:rPr>
              <a:t>Educational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Studies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Mathematics,</a:t>
            </a:r>
            <a:r>
              <a:rPr sz="2600" spc="-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2022,</a:t>
            </a:r>
            <a:r>
              <a:rPr sz="2600" spc="-95" dirty="0"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109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(2),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February</a:t>
            </a:r>
            <a:r>
              <a:rPr sz="2600" spc="-114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2022.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	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Innovations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in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measuring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5" dirty="0">
                <a:solidFill>
                  <a:srgbClr val="333333"/>
                </a:solidFill>
                <a:latin typeface="Times New Roman"/>
                <a:cs typeface="Times New Roman"/>
              </a:rPr>
              <a:t>and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fostering</a:t>
            </a:r>
            <a:r>
              <a:rPr sz="2600" spc="-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modelling</a:t>
            </a:r>
            <a:r>
              <a:rPr sz="2600" spc="-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competencies</a:t>
            </a:r>
            <a:r>
              <a:rPr sz="2600" spc="-10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(by</a:t>
            </a:r>
            <a:r>
              <a:rPr sz="2600" spc="-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Gabriele</a:t>
            </a:r>
            <a:r>
              <a:rPr sz="2600" spc="-11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Kaiser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&amp;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Stanislaw</a:t>
            </a:r>
            <a:r>
              <a:rPr sz="2600" spc="-7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Schukajlow)</a:t>
            </a:r>
            <a:endParaRPr sz="2600">
              <a:latin typeface="Times New Roman"/>
              <a:cs typeface="Times New Roman"/>
            </a:endParaRPr>
          </a:p>
          <a:p>
            <a:pPr marL="378460" marR="262255" indent="-366395">
              <a:lnSpc>
                <a:spcPts val="3100"/>
              </a:lnSpc>
              <a:spcBef>
                <a:spcPts val="1510"/>
              </a:spcBef>
              <a:buChar char="•"/>
              <a:tabLst>
                <a:tab pos="378460" algn="l"/>
              </a:tabLst>
            </a:pP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ZDM</a:t>
            </a:r>
            <a:r>
              <a:rPr sz="2600" spc="-12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–</a:t>
            </a:r>
            <a:r>
              <a:rPr sz="2600" spc="-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Mathematics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Education,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2018,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50(1-</a:t>
            </a:r>
            <a:r>
              <a:rPr sz="2600" spc="-25" dirty="0">
                <a:solidFill>
                  <a:srgbClr val="333333"/>
                </a:solidFill>
                <a:latin typeface="Times New Roman"/>
                <a:cs typeface="Times New Roman"/>
              </a:rPr>
              <a:t>2),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Empirical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research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on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teaching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and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learning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35" dirty="0">
                <a:solidFill>
                  <a:srgbClr val="333333"/>
                </a:solidFill>
                <a:latin typeface="Times New Roman"/>
                <a:cs typeface="Times New Roman"/>
              </a:rPr>
              <a:t>of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mathematical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modeling</a:t>
            </a:r>
            <a:r>
              <a:rPr sz="2600" spc="-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(by</a:t>
            </a:r>
            <a:r>
              <a:rPr sz="2600" spc="-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Gabriele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Kaiser</a:t>
            </a:r>
            <a:r>
              <a:rPr sz="2600" spc="-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Marcelo</a:t>
            </a:r>
            <a:endParaRPr sz="2600">
              <a:latin typeface="Times New Roman"/>
              <a:cs typeface="Times New Roman"/>
            </a:endParaRPr>
          </a:p>
          <a:p>
            <a:pPr marL="378460">
              <a:lnSpc>
                <a:spcPts val="2890"/>
              </a:lnSpc>
            </a:pP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C.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Borba,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Stanislaw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Schukajlow,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&amp;</a:t>
            </a:r>
            <a:r>
              <a:rPr sz="2600" spc="-10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Gloria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A.</a:t>
            </a:r>
            <a:r>
              <a:rPr sz="2600" spc="-7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Stillman</a:t>
            </a:r>
            <a:endParaRPr sz="2600">
              <a:latin typeface="Times New Roman"/>
              <a:cs typeface="Times New Roman"/>
            </a:endParaRPr>
          </a:p>
          <a:p>
            <a:pPr marL="378460" marR="198755" indent="-366395">
              <a:lnSpc>
                <a:spcPts val="3100"/>
              </a:lnSpc>
              <a:spcBef>
                <a:spcPts val="1625"/>
              </a:spcBef>
              <a:buChar char="•"/>
              <a:tabLst>
                <a:tab pos="378460" algn="l"/>
              </a:tabLst>
            </a:pP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9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Books</a:t>
            </a:r>
            <a:r>
              <a:rPr sz="2600" spc="-7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in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Book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Series</a:t>
            </a:r>
            <a:r>
              <a:rPr sz="2600" spc="-7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on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International</a:t>
            </a:r>
            <a:r>
              <a:rPr sz="2600" spc="-7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Perspectives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on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the</a:t>
            </a:r>
            <a:r>
              <a:rPr sz="2600" spc="-9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Teaching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and</a:t>
            </a:r>
            <a:r>
              <a:rPr sz="2600" spc="-80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Learning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of</a:t>
            </a:r>
            <a:r>
              <a:rPr sz="2600" spc="-8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Mathematical </a:t>
            </a:r>
            <a:r>
              <a:rPr sz="2600" spc="-20" dirty="0">
                <a:solidFill>
                  <a:srgbClr val="333333"/>
                </a:solidFill>
                <a:latin typeface="Times New Roman"/>
                <a:cs typeface="Times New Roman"/>
              </a:rPr>
              <a:t>Modelling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dirty="0">
                <a:solidFill>
                  <a:srgbClr val="333333"/>
                </a:solidFill>
                <a:latin typeface="Times New Roman"/>
                <a:cs typeface="Times New Roman"/>
              </a:rPr>
              <a:t>(by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Gabriele</a:t>
            </a:r>
            <a:r>
              <a:rPr sz="2600" spc="-95" dirty="0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sz="2600" spc="-10" dirty="0">
                <a:solidFill>
                  <a:srgbClr val="333333"/>
                </a:solidFill>
                <a:latin typeface="Times New Roman"/>
                <a:cs typeface="Times New Roman"/>
              </a:rPr>
              <a:t>Kaiser)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01411" y="1150680"/>
            <a:ext cx="771969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Problem</a:t>
            </a:r>
            <a:r>
              <a:rPr sz="3400" spc="-25" dirty="0"/>
              <a:t> </a:t>
            </a:r>
            <a:r>
              <a:rPr sz="3400" dirty="0"/>
              <a:t>Posing</a:t>
            </a:r>
            <a:r>
              <a:rPr sz="3400" spc="-25" dirty="0"/>
              <a:t> </a:t>
            </a:r>
            <a:r>
              <a:rPr sz="3400" dirty="0"/>
              <a:t>and</a:t>
            </a:r>
            <a:r>
              <a:rPr sz="3400" spc="-25" dirty="0"/>
              <a:t> </a:t>
            </a:r>
            <a:r>
              <a:rPr sz="3400" dirty="0"/>
              <a:t>Math</a:t>
            </a:r>
            <a:r>
              <a:rPr sz="3400" spc="-30" dirty="0"/>
              <a:t> </a:t>
            </a:r>
            <a:r>
              <a:rPr sz="3400" spc="-10" dirty="0"/>
              <a:t>Modeling</a:t>
            </a:r>
            <a:endParaRPr sz="3400"/>
          </a:p>
        </p:txBody>
      </p:sp>
      <p:sp>
        <p:nvSpPr>
          <p:cNvPr id="3" name="object 3"/>
          <p:cNvSpPr txBox="1"/>
          <p:nvPr/>
        </p:nvSpPr>
        <p:spPr>
          <a:xfrm>
            <a:off x="2174162" y="1805637"/>
            <a:ext cx="7285990" cy="4330065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378460" marR="5080" indent="-366395">
              <a:lnSpc>
                <a:spcPts val="2710"/>
              </a:lnSpc>
              <a:spcBef>
                <a:spcPts val="234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Times New Roman"/>
                <a:cs typeface="Times New Roman"/>
              </a:rPr>
              <a:t>There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are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total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213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modeling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tasks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included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ESM </a:t>
            </a:r>
            <a:r>
              <a:rPr sz="2300" spc="-10" dirty="0">
                <a:latin typeface="Times New Roman"/>
                <a:cs typeface="Times New Roman"/>
              </a:rPr>
              <a:t>Special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Issue,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ZDM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Special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Issue,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nine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books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the </a:t>
            </a:r>
            <a:r>
              <a:rPr sz="2300" spc="-10" dirty="0">
                <a:latin typeface="Times New Roman"/>
                <a:cs typeface="Times New Roman"/>
              </a:rPr>
              <a:t>modeling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book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series</a:t>
            </a:r>
            <a:endParaRPr sz="2300">
              <a:latin typeface="Times New Roman"/>
              <a:cs typeface="Times New Roman"/>
            </a:endParaRPr>
          </a:p>
          <a:p>
            <a:pPr marL="378460" marR="117475" indent="-366395">
              <a:lnSpc>
                <a:spcPts val="2690"/>
              </a:lnSpc>
              <a:spcBef>
                <a:spcPts val="141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Times New Roman"/>
                <a:cs typeface="Times New Roman"/>
              </a:rPr>
              <a:t>12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these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213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modeling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tasks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required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explicitly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problem formulation,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which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is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about</a:t>
            </a:r>
            <a:r>
              <a:rPr sz="2300" spc="-11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(5.6%)</a:t>
            </a:r>
            <a:endParaRPr sz="2300">
              <a:latin typeface="Times New Roman"/>
              <a:cs typeface="Times New Roman"/>
            </a:endParaRPr>
          </a:p>
          <a:p>
            <a:pPr marL="378460" marR="375285" indent="-366395">
              <a:lnSpc>
                <a:spcPts val="2710"/>
              </a:lnSpc>
              <a:spcBef>
                <a:spcPts val="130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Times New Roman"/>
                <a:cs typeface="Times New Roman"/>
              </a:rPr>
              <a:t>On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other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hand,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44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modeling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cycles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used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all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requiring problem</a:t>
            </a:r>
            <a:r>
              <a:rPr sz="2300" spc="-10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formulation</a:t>
            </a:r>
            <a:endParaRPr sz="2300">
              <a:latin typeface="Times New Roman"/>
              <a:cs typeface="Times New Roman"/>
            </a:endParaRPr>
          </a:p>
          <a:p>
            <a:pPr marL="378460" marR="212090" indent="-366395">
              <a:lnSpc>
                <a:spcPct val="97700"/>
              </a:lnSpc>
              <a:spcBef>
                <a:spcPts val="1330"/>
              </a:spcBef>
              <a:buChar char="•"/>
              <a:tabLst>
                <a:tab pos="378460" algn="l"/>
              </a:tabLst>
            </a:pPr>
            <a:r>
              <a:rPr sz="2300" dirty="0">
                <a:latin typeface="Times New Roman"/>
                <a:cs typeface="Times New Roman"/>
              </a:rPr>
              <a:t>Cai,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J.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et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al.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(2026).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Problem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Posing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Mathematical </a:t>
            </a:r>
            <a:r>
              <a:rPr sz="2300" spc="-20" dirty="0">
                <a:latin typeface="Times New Roman"/>
                <a:cs typeface="Times New Roman"/>
              </a:rPr>
              <a:t>Modeling: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Proposal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for</a:t>
            </a:r>
            <a:r>
              <a:rPr sz="2300" spc="-5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Conducting</a:t>
            </a:r>
            <a:r>
              <a:rPr sz="2300" spc="-7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Modeling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Research Involving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Problem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Posing.</a:t>
            </a:r>
            <a:r>
              <a:rPr sz="2300" spc="-85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Journal</a:t>
            </a:r>
            <a:r>
              <a:rPr sz="2300" i="1" spc="-80" dirty="0">
                <a:latin typeface="Times New Roman"/>
                <a:cs typeface="Times New Roman"/>
              </a:rPr>
              <a:t> </a:t>
            </a:r>
            <a:r>
              <a:rPr sz="2300" i="1" dirty="0">
                <a:latin typeface="Times New Roman"/>
                <a:cs typeface="Times New Roman"/>
              </a:rPr>
              <a:t>for</a:t>
            </a:r>
            <a:r>
              <a:rPr sz="2300" i="1" spc="-85" dirty="0">
                <a:latin typeface="Times New Roman"/>
                <a:cs typeface="Times New Roman"/>
              </a:rPr>
              <a:t> </a:t>
            </a:r>
            <a:r>
              <a:rPr sz="2300" i="1" spc="-25" dirty="0">
                <a:latin typeface="Times New Roman"/>
                <a:cs typeface="Times New Roman"/>
              </a:rPr>
              <a:t>Research</a:t>
            </a:r>
            <a:r>
              <a:rPr sz="2300" i="1" spc="-85" dirty="0">
                <a:latin typeface="Times New Roman"/>
                <a:cs typeface="Times New Roman"/>
              </a:rPr>
              <a:t> </a:t>
            </a:r>
            <a:r>
              <a:rPr sz="2300" i="1" spc="-25" dirty="0">
                <a:latin typeface="Times New Roman"/>
                <a:cs typeface="Times New Roman"/>
              </a:rPr>
              <a:t>in </a:t>
            </a:r>
            <a:r>
              <a:rPr sz="2300" i="1" spc="-20" dirty="0">
                <a:latin typeface="Times New Roman"/>
                <a:cs typeface="Times New Roman"/>
              </a:rPr>
              <a:t>Mathematics</a:t>
            </a:r>
            <a:r>
              <a:rPr sz="2300" i="1" spc="-100" dirty="0">
                <a:latin typeface="Times New Roman"/>
                <a:cs typeface="Times New Roman"/>
              </a:rPr>
              <a:t> </a:t>
            </a:r>
            <a:r>
              <a:rPr sz="2300" i="1" spc="-10" dirty="0">
                <a:latin typeface="Times New Roman"/>
                <a:cs typeface="Times New Roman"/>
              </a:rPr>
              <a:t>Education</a:t>
            </a:r>
            <a:r>
              <a:rPr sz="2300" spc="-10" dirty="0">
                <a:latin typeface="Times New Roman"/>
                <a:cs typeface="Times New Roman"/>
              </a:rPr>
              <a:t>.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57(4),</a:t>
            </a:r>
            <a:r>
              <a:rPr sz="2300" spc="-9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179–</a:t>
            </a:r>
            <a:r>
              <a:rPr sz="2300" spc="-25" dirty="0">
                <a:latin typeface="Times New Roman"/>
                <a:cs typeface="Times New Roman"/>
              </a:rPr>
              <a:t>187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83799" y="2793994"/>
            <a:ext cx="7353934" cy="1803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9500"/>
              </a:lnSpc>
              <a:spcBef>
                <a:spcPts val="125"/>
              </a:spcBef>
            </a:pPr>
            <a:r>
              <a:rPr sz="3900" spc="-40" dirty="0"/>
              <a:t>AI-</a:t>
            </a:r>
            <a:r>
              <a:rPr sz="3900" dirty="0"/>
              <a:t>enhanced</a:t>
            </a:r>
            <a:r>
              <a:rPr sz="3900" spc="-204" dirty="0"/>
              <a:t> </a:t>
            </a:r>
            <a:r>
              <a:rPr sz="3900" dirty="0"/>
              <a:t>problem</a:t>
            </a:r>
            <a:r>
              <a:rPr sz="3900" spc="-210" dirty="0"/>
              <a:t> </a:t>
            </a:r>
            <a:r>
              <a:rPr sz="3900" spc="-10" dirty="0"/>
              <a:t>posing, </a:t>
            </a:r>
            <a:r>
              <a:rPr sz="3900" dirty="0"/>
              <a:t>analysis</a:t>
            </a:r>
            <a:r>
              <a:rPr sz="3900" spc="-160" dirty="0"/>
              <a:t> </a:t>
            </a:r>
            <a:r>
              <a:rPr sz="3900" dirty="0"/>
              <a:t>of</a:t>
            </a:r>
            <a:r>
              <a:rPr sz="3900" spc="-150" dirty="0"/>
              <a:t> </a:t>
            </a:r>
            <a:r>
              <a:rPr sz="3900" dirty="0"/>
              <a:t>student</a:t>
            </a:r>
            <a:r>
              <a:rPr sz="3900" spc="-155" dirty="0"/>
              <a:t> </a:t>
            </a:r>
            <a:r>
              <a:rPr sz="3900" spc="-10" dirty="0"/>
              <a:t>posed </a:t>
            </a:r>
            <a:r>
              <a:rPr sz="3900" dirty="0"/>
              <a:t>problems,</a:t>
            </a:r>
            <a:r>
              <a:rPr sz="3900" spc="-120" dirty="0"/>
              <a:t> </a:t>
            </a:r>
            <a:r>
              <a:rPr sz="3900" dirty="0"/>
              <a:t>and</a:t>
            </a:r>
            <a:r>
              <a:rPr sz="3900" spc="-114" dirty="0"/>
              <a:t> </a:t>
            </a:r>
            <a:r>
              <a:rPr sz="3900" spc="-30" dirty="0"/>
              <a:t>P-</a:t>
            </a:r>
            <a:r>
              <a:rPr sz="3900" dirty="0"/>
              <a:t>PBL</a:t>
            </a:r>
            <a:r>
              <a:rPr sz="3900" spc="-114" dirty="0"/>
              <a:t> </a:t>
            </a:r>
            <a:r>
              <a:rPr sz="3900" spc="-10" dirty="0"/>
              <a:t>lessons</a:t>
            </a:r>
            <a:endParaRPr sz="39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5854" rIns="0" bIns="0" rtlCol="0">
            <a:spAutoFit/>
          </a:bodyPr>
          <a:lstStyle/>
          <a:p>
            <a:pPr marL="2907030">
              <a:lnSpc>
                <a:spcPct val="100000"/>
              </a:lnSpc>
              <a:spcBef>
                <a:spcPts val="105"/>
              </a:spcBef>
            </a:pPr>
            <a:r>
              <a:rPr sz="4400" spc="-25" dirty="0">
                <a:solidFill>
                  <a:srgbClr val="000000"/>
                </a:solidFill>
                <a:latin typeface="Times New Roman"/>
                <a:cs typeface="Times New Roman"/>
              </a:rPr>
              <a:t>AI-</a:t>
            </a:r>
            <a:r>
              <a:rPr sz="4400" spc="-10" dirty="0">
                <a:solidFill>
                  <a:srgbClr val="000000"/>
                </a:solidFill>
                <a:latin typeface="Times New Roman"/>
                <a:cs typeface="Times New Roman"/>
              </a:rPr>
              <a:t>Enhanced</a:t>
            </a:r>
            <a:r>
              <a:rPr sz="4400" spc="-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400" spc="-30" dirty="0">
                <a:solidFill>
                  <a:srgbClr val="000000"/>
                </a:solidFill>
                <a:latin typeface="Times New Roman"/>
                <a:cs typeface="Times New Roman"/>
              </a:rPr>
              <a:t>P-</a:t>
            </a:r>
            <a:r>
              <a:rPr sz="4400" spc="-25" dirty="0">
                <a:solidFill>
                  <a:srgbClr val="000000"/>
                </a:solidFill>
                <a:latin typeface="Times New Roman"/>
                <a:cs typeface="Times New Roman"/>
              </a:rPr>
              <a:t>PBL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5627" y="2368159"/>
            <a:ext cx="5698490" cy="3720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8460" indent="-365760">
              <a:lnSpc>
                <a:spcPts val="5845"/>
              </a:lnSpc>
              <a:spcBef>
                <a:spcPts val="105"/>
              </a:spcBef>
              <a:buSzPct val="30612"/>
              <a:buFont typeface="MS PGothic"/>
              <a:buChar char="●"/>
              <a:tabLst>
                <a:tab pos="378460" algn="l"/>
              </a:tabLst>
            </a:pPr>
            <a:r>
              <a:rPr sz="4900" spc="-10" dirty="0">
                <a:latin typeface="Times New Roman"/>
                <a:cs typeface="Times New Roman"/>
              </a:rPr>
              <a:t>Developing</a:t>
            </a:r>
            <a:r>
              <a:rPr sz="4900" spc="-145" dirty="0">
                <a:latin typeface="Times New Roman"/>
                <a:cs typeface="Times New Roman"/>
              </a:rPr>
              <a:t> </a:t>
            </a:r>
            <a:r>
              <a:rPr sz="4900" dirty="0">
                <a:latin typeface="Times New Roman"/>
                <a:cs typeface="Times New Roman"/>
              </a:rPr>
              <a:t>PP</a:t>
            </a:r>
            <a:r>
              <a:rPr sz="4900" spc="-140" dirty="0">
                <a:latin typeface="Times New Roman"/>
                <a:cs typeface="Times New Roman"/>
              </a:rPr>
              <a:t> </a:t>
            </a:r>
            <a:r>
              <a:rPr sz="4900" spc="-10" dirty="0">
                <a:latin typeface="Times New Roman"/>
                <a:cs typeface="Times New Roman"/>
              </a:rPr>
              <a:t>Tasks</a:t>
            </a:r>
            <a:endParaRPr sz="4900">
              <a:latin typeface="Times New Roman"/>
              <a:cs typeface="Times New Roman"/>
            </a:endParaRPr>
          </a:p>
          <a:p>
            <a:pPr marL="378460" indent="-365760">
              <a:lnSpc>
                <a:spcPts val="5810"/>
              </a:lnSpc>
              <a:buSzPct val="30612"/>
              <a:buFont typeface="MS PGothic"/>
              <a:buChar char="●"/>
              <a:tabLst>
                <a:tab pos="378460" algn="l"/>
              </a:tabLst>
            </a:pPr>
            <a:r>
              <a:rPr sz="4900" spc="-10" dirty="0">
                <a:latin typeface="Times New Roman"/>
                <a:cs typeface="Times New Roman"/>
              </a:rPr>
              <a:t>Scoring</a:t>
            </a:r>
            <a:endParaRPr sz="4900">
              <a:latin typeface="Times New Roman"/>
              <a:cs typeface="Times New Roman"/>
            </a:endParaRPr>
          </a:p>
          <a:p>
            <a:pPr marL="378460" indent="-365760">
              <a:lnSpc>
                <a:spcPts val="5810"/>
              </a:lnSpc>
              <a:buSzPct val="30612"/>
              <a:buFont typeface="MS PGothic"/>
              <a:buChar char="●"/>
              <a:tabLst>
                <a:tab pos="378460" algn="l"/>
              </a:tabLst>
            </a:pPr>
            <a:r>
              <a:rPr sz="4900" dirty="0">
                <a:latin typeface="Times New Roman"/>
                <a:cs typeface="Times New Roman"/>
              </a:rPr>
              <a:t>Feedback</a:t>
            </a:r>
            <a:r>
              <a:rPr sz="4900" spc="-155" dirty="0">
                <a:latin typeface="Times New Roman"/>
                <a:cs typeface="Times New Roman"/>
              </a:rPr>
              <a:t> </a:t>
            </a:r>
            <a:r>
              <a:rPr sz="4900" dirty="0">
                <a:latin typeface="Times New Roman"/>
                <a:cs typeface="Times New Roman"/>
              </a:rPr>
              <a:t>to</a:t>
            </a:r>
            <a:r>
              <a:rPr sz="4900" spc="-150" dirty="0">
                <a:latin typeface="Times New Roman"/>
                <a:cs typeface="Times New Roman"/>
              </a:rPr>
              <a:t> </a:t>
            </a:r>
            <a:r>
              <a:rPr sz="4900" spc="-10" dirty="0">
                <a:latin typeface="Times New Roman"/>
                <a:cs typeface="Times New Roman"/>
              </a:rPr>
              <a:t>teachers</a:t>
            </a:r>
            <a:endParaRPr sz="4900">
              <a:latin typeface="Times New Roman"/>
              <a:cs typeface="Times New Roman"/>
            </a:endParaRPr>
          </a:p>
          <a:p>
            <a:pPr marL="378460" indent="-365760">
              <a:lnSpc>
                <a:spcPts val="5795"/>
              </a:lnSpc>
              <a:buSzPct val="30612"/>
              <a:buFont typeface="MS PGothic"/>
              <a:buChar char="●"/>
              <a:tabLst>
                <a:tab pos="378460" algn="l"/>
              </a:tabLst>
            </a:pPr>
            <a:r>
              <a:rPr sz="4900" dirty="0">
                <a:latin typeface="Times New Roman"/>
                <a:cs typeface="Times New Roman"/>
              </a:rPr>
              <a:t>Peer</a:t>
            </a:r>
            <a:r>
              <a:rPr sz="4900" spc="-130" dirty="0">
                <a:latin typeface="Times New Roman"/>
                <a:cs typeface="Times New Roman"/>
              </a:rPr>
              <a:t> </a:t>
            </a:r>
            <a:r>
              <a:rPr sz="4900" spc="-10" dirty="0">
                <a:latin typeface="Times New Roman"/>
                <a:cs typeface="Times New Roman"/>
              </a:rPr>
              <a:t>learner</a:t>
            </a:r>
            <a:endParaRPr sz="4900">
              <a:latin typeface="Times New Roman"/>
              <a:cs typeface="Times New Roman"/>
            </a:endParaRPr>
          </a:p>
          <a:p>
            <a:pPr marL="378460" indent="-365760">
              <a:lnSpc>
                <a:spcPts val="5830"/>
              </a:lnSpc>
              <a:buSzPct val="30612"/>
              <a:buFont typeface="MS PGothic"/>
              <a:buChar char="●"/>
              <a:tabLst>
                <a:tab pos="378460" algn="l"/>
              </a:tabLst>
            </a:pPr>
            <a:r>
              <a:rPr sz="4900" spc="-20" dirty="0">
                <a:latin typeface="Times New Roman"/>
                <a:cs typeface="Times New Roman"/>
              </a:rPr>
              <a:t>Discourse</a:t>
            </a:r>
            <a:r>
              <a:rPr sz="4900" spc="-215" dirty="0">
                <a:latin typeface="Times New Roman"/>
                <a:cs typeface="Times New Roman"/>
              </a:rPr>
              <a:t> </a:t>
            </a:r>
            <a:r>
              <a:rPr sz="4900" spc="-10" dirty="0">
                <a:latin typeface="Times New Roman"/>
                <a:cs typeface="Times New Roman"/>
              </a:rPr>
              <a:t>simulation</a:t>
            </a:r>
            <a:endParaRPr sz="4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229" rIns="0" bIns="0" rtlCol="0">
            <a:spAutoFit/>
          </a:bodyPr>
          <a:lstStyle/>
          <a:p>
            <a:pPr marL="1428115">
              <a:lnSpc>
                <a:spcPct val="100000"/>
              </a:lnSpc>
              <a:spcBef>
                <a:spcPts val="100"/>
              </a:spcBef>
            </a:pPr>
            <a:r>
              <a:rPr dirty="0"/>
              <a:t>Developing</a:t>
            </a:r>
            <a:r>
              <a:rPr spc="-105" dirty="0"/>
              <a:t> </a:t>
            </a:r>
            <a:r>
              <a:rPr dirty="0"/>
              <a:t>PP</a:t>
            </a:r>
            <a:r>
              <a:rPr spc="-110" dirty="0"/>
              <a:t> </a:t>
            </a:r>
            <a:r>
              <a:rPr spc="-10" dirty="0"/>
              <a:t>Tasks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7927" y="2278440"/>
            <a:ext cx="7667625" cy="3427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indent="-365760">
              <a:lnSpc>
                <a:spcPts val="3635"/>
              </a:lnSpc>
              <a:spcBef>
                <a:spcPts val="100"/>
              </a:spcBef>
              <a:buSzPct val="44117"/>
              <a:buFont typeface="MS PGothic"/>
              <a:buChar char="●"/>
              <a:tabLst>
                <a:tab pos="378460" algn="l"/>
              </a:tabLst>
            </a:pPr>
            <a:r>
              <a:rPr sz="3400" dirty="0">
                <a:latin typeface="Arial"/>
                <a:cs typeface="Arial"/>
              </a:rPr>
              <a:t>Dai</a:t>
            </a:r>
            <a:r>
              <a:rPr sz="3400" spc="-1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et</a:t>
            </a:r>
            <a:r>
              <a:rPr sz="3400" spc="-2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al</a:t>
            </a:r>
            <a:r>
              <a:rPr sz="3400" spc="-1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(2026)</a:t>
            </a:r>
            <a:r>
              <a:rPr sz="3400" spc="-1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in</a:t>
            </a:r>
            <a:r>
              <a:rPr sz="3400" spc="-2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Science</a:t>
            </a:r>
            <a:r>
              <a:rPr sz="3400" spc="-15" dirty="0">
                <a:latin typeface="Arial"/>
                <a:cs typeface="Arial"/>
              </a:rPr>
              <a:t> </a:t>
            </a:r>
            <a:r>
              <a:rPr sz="3400" spc="-10" dirty="0">
                <a:latin typeface="Arial"/>
                <a:cs typeface="Arial"/>
              </a:rPr>
              <a:t>Education</a:t>
            </a:r>
            <a:endParaRPr sz="3400">
              <a:latin typeface="Arial"/>
              <a:cs typeface="Arial"/>
            </a:endParaRPr>
          </a:p>
          <a:p>
            <a:pPr marL="866140" marR="5080" lvl="1" indent="-339090">
              <a:lnSpc>
                <a:spcPct val="80200"/>
              </a:lnSpc>
              <a:spcBef>
                <a:spcPts val="365"/>
              </a:spcBef>
              <a:buSzPct val="32352"/>
              <a:buFont typeface="Times New Roman"/>
              <a:buChar char="○"/>
              <a:tabLst>
                <a:tab pos="866140" algn="l"/>
              </a:tabLst>
            </a:pPr>
            <a:r>
              <a:rPr sz="3400" i="1" dirty="0">
                <a:latin typeface="Arial"/>
                <a:cs typeface="Arial"/>
              </a:rPr>
              <a:t>Results</a:t>
            </a:r>
            <a:r>
              <a:rPr sz="3400" i="1" spc="-2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showed</a:t>
            </a:r>
            <a:r>
              <a:rPr sz="3400" i="1" spc="-2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that</a:t>
            </a:r>
            <a:r>
              <a:rPr sz="3400" i="1" spc="-30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the</a:t>
            </a:r>
            <a:r>
              <a:rPr sz="3400" i="1" spc="-2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use</a:t>
            </a:r>
            <a:r>
              <a:rPr sz="3400" i="1" spc="-25" dirty="0">
                <a:latin typeface="Arial"/>
                <a:cs typeface="Arial"/>
              </a:rPr>
              <a:t> of </a:t>
            </a:r>
            <a:r>
              <a:rPr sz="3400" i="1" dirty="0">
                <a:latin typeface="Arial"/>
                <a:cs typeface="Arial"/>
              </a:rPr>
              <a:t>chatbots</a:t>
            </a:r>
            <a:r>
              <a:rPr sz="3400" i="1" spc="-6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significantly</a:t>
            </a:r>
            <a:r>
              <a:rPr sz="3400" i="1" spc="-60" dirty="0">
                <a:latin typeface="Arial"/>
                <a:cs typeface="Arial"/>
              </a:rPr>
              <a:t> </a:t>
            </a:r>
            <a:r>
              <a:rPr sz="3400" i="1" spc="-10" dirty="0">
                <a:latin typeface="Arial"/>
                <a:cs typeface="Arial"/>
              </a:rPr>
              <a:t>improved </a:t>
            </a:r>
            <a:r>
              <a:rPr sz="3400" i="1" dirty="0">
                <a:latin typeface="Arial"/>
                <a:cs typeface="Arial"/>
              </a:rPr>
              <a:t>problem</a:t>
            </a:r>
            <a:r>
              <a:rPr sz="3400" i="1" spc="-4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quality</a:t>
            </a:r>
            <a:r>
              <a:rPr sz="3400" i="1" spc="-40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(t</a:t>
            </a:r>
            <a:r>
              <a:rPr sz="3400" i="1" spc="-4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=</a:t>
            </a:r>
            <a:r>
              <a:rPr sz="3400" i="1" spc="-40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2.47,</a:t>
            </a:r>
            <a:r>
              <a:rPr sz="3400" i="1" spc="-4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p=</a:t>
            </a:r>
            <a:r>
              <a:rPr sz="3400" i="1" spc="-45" dirty="0">
                <a:latin typeface="Arial"/>
                <a:cs typeface="Arial"/>
              </a:rPr>
              <a:t> </a:t>
            </a:r>
            <a:r>
              <a:rPr sz="3400" i="1" spc="-10" dirty="0">
                <a:latin typeface="Arial"/>
                <a:cs typeface="Arial"/>
              </a:rPr>
              <a:t>0.015) </a:t>
            </a:r>
            <a:r>
              <a:rPr sz="3400" i="1" dirty="0">
                <a:latin typeface="Arial"/>
                <a:cs typeface="Arial"/>
              </a:rPr>
              <a:t>and</a:t>
            </a:r>
            <a:r>
              <a:rPr sz="3400" i="1" spc="-40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overall</a:t>
            </a:r>
            <a:r>
              <a:rPr sz="3400" i="1" spc="-3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problem</a:t>
            </a:r>
            <a:r>
              <a:rPr sz="3400" i="1" spc="-40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posing</a:t>
            </a:r>
            <a:r>
              <a:rPr sz="3400" i="1" spc="-3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ability</a:t>
            </a:r>
            <a:r>
              <a:rPr sz="3400" i="1" spc="-35" dirty="0">
                <a:latin typeface="Arial"/>
                <a:cs typeface="Arial"/>
              </a:rPr>
              <a:t> </a:t>
            </a:r>
            <a:r>
              <a:rPr sz="3400" i="1" spc="-25" dirty="0">
                <a:latin typeface="Arial"/>
                <a:cs typeface="Arial"/>
              </a:rPr>
              <a:t>(t</a:t>
            </a:r>
            <a:endParaRPr sz="3400">
              <a:latin typeface="Arial"/>
              <a:cs typeface="Arial"/>
            </a:endParaRPr>
          </a:p>
          <a:p>
            <a:pPr marL="866140">
              <a:lnSpc>
                <a:spcPts val="2810"/>
              </a:lnSpc>
            </a:pPr>
            <a:r>
              <a:rPr sz="3400" i="1" dirty="0">
                <a:latin typeface="Arial"/>
                <a:cs typeface="Arial"/>
              </a:rPr>
              <a:t>=</a:t>
            </a:r>
            <a:r>
              <a:rPr sz="3400" i="1" spc="-40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3.07,</a:t>
            </a:r>
            <a:r>
              <a:rPr sz="3400" i="1" spc="-3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p</a:t>
            </a:r>
            <a:r>
              <a:rPr sz="3400" i="1" spc="-35" dirty="0">
                <a:latin typeface="Arial"/>
                <a:cs typeface="Arial"/>
              </a:rPr>
              <a:t> </a:t>
            </a:r>
            <a:r>
              <a:rPr sz="3400" i="1" dirty="0">
                <a:latin typeface="Arial"/>
                <a:cs typeface="Arial"/>
              </a:rPr>
              <a:t>=</a:t>
            </a:r>
            <a:r>
              <a:rPr sz="3400" i="1" spc="-35" dirty="0">
                <a:latin typeface="Arial"/>
                <a:cs typeface="Arial"/>
              </a:rPr>
              <a:t> </a:t>
            </a:r>
            <a:r>
              <a:rPr sz="3400" i="1" spc="-10" dirty="0">
                <a:latin typeface="Arial"/>
                <a:cs typeface="Arial"/>
              </a:rPr>
              <a:t>0.003)</a:t>
            </a:r>
            <a:endParaRPr sz="3400">
              <a:latin typeface="Arial"/>
              <a:cs typeface="Arial"/>
            </a:endParaRPr>
          </a:p>
          <a:p>
            <a:pPr marL="378460" marR="37465" indent="-366395">
              <a:lnSpc>
                <a:spcPct val="78200"/>
              </a:lnSpc>
              <a:spcBef>
                <a:spcPts val="505"/>
              </a:spcBef>
              <a:buSzPct val="44117"/>
              <a:buFont typeface="MS PGothic"/>
              <a:buChar char="●"/>
              <a:tabLst>
                <a:tab pos="378460" algn="l"/>
              </a:tabLst>
            </a:pPr>
            <a:r>
              <a:rPr sz="3400" dirty="0">
                <a:latin typeface="Arial"/>
                <a:cs typeface="Arial"/>
              </a:rPr>
              <a:t>Design</a:t>
            </a:r>
            <a:r>
              <a:rPr sz="3400" spc="-10" dirty="0">
                <a:latin typeface="Arial"/>
                <a:cs typeface="Arial"/>
              </a:rPr>
              <a:t> </a:t>
            </a:r>
            <a:r>
              <a:rPr sz="3400" spc="-20" dirty="0">
                <a:latin typeface="Arial"/>
                <a:cs typeface="Arial"/>
              </a:rPr>
              <a:t>problem-</a:t>
            </a:r>
            <a:r>
              <a:rPr sz="3400" dirty="0">
                <a:latin typeface="Arial"/>
                <a:cs typeface="Arial"/>
              </a:rPr>
              <a:t>posing</a:t>
            </a:r>
            <a:r>
              <a:rPr sz="3400" spc="-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tasks using</a:t>
            </a:r>
            <a:r>
              <a:rPr sz="3400" spc="-5" dirty="0">
                <a:latin typeface="Arial"/>
                <a:cs typeface="Arial"/>
              </a:rPr>
              <a:t> </a:t>
            </a:r>
            <a:r>
              <a:rPr sz="3400" spc="-25" dirty="0">
                <a:latin typeface="Arial"/>
                <a:cs typeface="Arial"/>
              </a:rPr>
              <a:t>AI </a:t>
            </a:r>
            <a:r>
              <a:rPr sz="3400" dirty="0">
                <a:latin typeface="Arial"/>
                <a:cs typeface="Arial"/>
              </a:rPr>
              <a:t>in</a:t>
            </a:r>
            <a:r>
              <a:rPr sz="3400" spc="-3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my</a:t>
            </a:r>
            <a:r>
              <a:rPr sz="3400" spc="-3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own</a:t>
            </a:r>
            <a:r>
              <a:rPr sz="3400" spc="-30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classes</a:t>
            </a:r>
            <a:r>
              <a:rPr sz="3400" spc="-35" dirty="0">
                <a:latin typeface="Arial"/>
                <a:cs typeface="Arial"/>
              </a:rPr>
              <a:t> </a:t>
            </a:r>
            <a:r>
              <a:rPr sz="3400" dirty="0">
                <a:latin typeface="Arial"/>
                <a:cs typeface="Arial"/>
              </a:rPr>
              <a:t>(Cai,</a:t>
            </a:r>
            <a:r>
              <a:rPr sz="3400" spc="-30" dirty="0">
                <a:latin typeface="Arial"/>
                <a:cs typeface="Arial"/>
              </a:rPr>
              <a:t> </a:t>
            </a:r>
            <a:r>
              <a:rPr sz="3400" spc="-10" dirty="0">
                <a:latin typeface="Arial"/>
                <a:cs typeface="Arial"/>
              </a:rPr>
              <a:t>2026)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878" rIns="0" bIns="0" rtlCol="0">
            <a:spAutoFit/>
          </a:bodyPr>
          <a:lstStyle/>
          <a:p>
            <a:pPr marL="245618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Grain</a:t>
            </a:r>
            <a:r>
              <a:rPr sz="3400" spc="-25" dirty="0"/>
              <a:t> </a:t>
            </a:r>
            <a:r>
              <a:rPr sz="3400" dirty="0"/>
              <a:t>of</a:t>
            </a:r>
            <a:r>
              <a:rPr sz="3400" spc="-25" dirty="0"/>
              <a:t> </a:t>
            </a:r>
            <a:r>
              <a:rPr sz="3400" spc="-20" dirty="0"/>
              <a:t>Rice</a:t>
            </a:r>
            <a:endParaRPr sz="3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193" y="1789544"/>
            <a:ext cx="9609862" cy="4865256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932" rIns="0" bIns="0" rtlCol="0">
            <a:spAutoFit/>
          </a:bodyPr>
          <a:lstStyle/>
          <a:p>
            <a:pPr marL="3538854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193" y="1845994"/>
            <a:ext cx="9609862" cy="476959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3460" rIns="0" bIns="0" rtlCol="0">
            <a:spAutoFit/>
          </a:bodyPr>
          <a:lstStyle/>
          <a:p>
            <a:pPr marL="344424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193" y="1778145"/>
            <a:ext cx="9609862" cy="487665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4729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193" y="1834696"/>
            <a:ext cx="9609862" cy="4796086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152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193" y="1813280"/>
            <a:ext cx="9609862" cy="4841519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9633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720917"/>
            <a:ext cx="9753600" cy="493388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102613" y="1073438"/>
            <a:ext cx="2945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361" y="1674970"/>
            <a:ext cx="9741638" cy="4979829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281257" y="1344710"/>
            <a:ext cx="2945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Grain</a:t>
            </a:r>
            <a:r>
              <a:rPr sz="3600" spc="-150" dirty="0"/>
              <a:t> </a:t>
            </a:r>
            <a:r>
              <a:rPr sz="3600" dirty="0"/>
              <a:t>of</a:t>
            </a:r>
            <a:r>
              <a:rPr sz="3600" spc="-130" dirty="0"/>
              <a:t> </a:t>
            </a:r>
            <a:r>
              <a:rPr sz="3600" spc="-20" dirty="0"/>
              <a:t>Rice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224347" y="1880700"/>
            <a:ext cx="6687184" cy="322008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209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Times New Roman"/>
                <a:cs typeface="Times New Roman"/>
              </a:rPr>
              <a:t>What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do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you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notice?</a:t>
            </a:r>
            <a:endParaRPr sz="3200">
              <a:latin typeface="Times New Roman"/>
              <a:cs typeface="Times New Roman"/>
            </a:endParaRPr>
          </a:p>
          <a:p>
            <a:pPr marL="378460" indent="-365760">
              <a:lnSpc>
                <a:spcPct val="100000"/>
              </a:lnSpc>
              <a:spcBef>
                <a:spcPts val="1989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Times New Roman"/>
                <a:cs typeface="Times New Roman"/>
              </a:rPr>
              <a:t>What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do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you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wonder?</a:t>
            </a:r>
            <a:endParaRPr sz="3200">
              <a:latin typeface="Times New Roman"/>
              <a:cs typeface="Times New Roman"/>
            </a:endParaRPr>
          </a:p>
          <a:p>
            <a:pPr marL="378460" marR="5080" indent="-366395">
              <a:lnSpc>
                <a:spcPct val="100000"/>
              </a:lnSpc>
              <a:spcBef>
                <a:spcPts val="1970"/>
              </a:spcBef>
              <a:buChar char="•"/>
              <a:tabLst>
                <a:tab pos="378460" algn="l"/>
              </a:tabLst>
            </a:pPr>
            <a:r>
              <a:rPr sz="3200" dirty="0">
                <a:latin typeface="Times New Roman"/>
                <a:cs typeface="Times New Roman"/>
              </a:rPr>
              <a:t>Can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you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pose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three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of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your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own </a:t>
            </a:r>
            <a:r>
              <a:rPr sz="3200" dirty="0">
                <a:latin typeface="Times New Roman"/>
                <a:cs typeface="Times New Roman"/>
              </a:rPr>
              <a:t>mathematical</a:t>
            </a:r>
            <a:r>
              <a:rPr sz="3200" spc="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problems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based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on</a:t>
            </a:r>
            <a:r>
              <a:rPr sz="3200" spc="4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what </a:t>
            </a:r>
            <a:r>
              <a:rPr sz="3200" dirty="0">
                <a:latin typeface="Times New Roman"/>
                <a:cs typeface="Times New Roman"/>
              </a:rPr>
              <a:t>happened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in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this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story?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267" y="2033170"/>
            <a:ext cx="3869549" cy="2075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0060" y="2448349"/>
            <a:ext cx="2062946" cy="18316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3440" y="3608406"/>
            <a:ext cx="2990660" cy="20758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3440" y="4035795"/>
            <a:ext cx="2087359" cy="18316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08036" y="5085952"/>
            <a:ext cx="427237" cy="1831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7326" y="5293541"/>
            <a:ext cx="521839" cy="11234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6820" y="5452286"/>
            <a:ext cx="2868593" cy="120890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46091" y="1080703"/>
            <a:ext cx="3063901" cy="212473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50304" y="5000475"/>
            <a:ext cx="854474" cy="18316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52259" y="1605781"/>
            <a:ext cx="720199" cy="2198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82712" y="5879675"/>
            <a:ext cx="1415986" cy="6594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531582" y="6001786"/>
            <a:ext cx="683579" cy="17095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96395" y="5989575"/>
            <a:ext cx="549304" cy="17095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741009" y="4524240"/>
            <a:ext cx="183101" cy="2124735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161739" y="1071546"/>
            <a:ext cx="0" cy="1404620"/>
          </a:xfrm>
          <a:custGeom>
            <a:avLst/>
            <a:gdLst/>
            <a:ahLst/>
            <a:cxnLst/>
            <a:rect l="l" t="t" r="r" b="b"/>
            <a:pathLst>
              <a:path h="1404620">
                <a:moveTo>
                  <a:pt x="0" y="1404279"/>
                </a:moveTo>
                <a:lnTo>
                  <a:pt x="0" y="0"/>
                </a:lnTo>
              </a:path>
            </a:pathLst>
          </a:custGeom>
          <a:ln w="213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8688" y="2973429"/>
            <a:ext cx="0" cy="2320290"/>
          </a:xfrm>
          <a:custGeom>
            <a:avLst/>
            <a:gdLst/>
            <a:ahLst/>
            <a:cxnLst/>
            <a:rect l="l" t="t" r="r" b="b"/>
            <a:pathLst>
              <a:path h="2320290">
                <a:moveTo>
                  <a:pt x="0" y="2320114"/>
                </a:moveTo>
                <a:lnTo>
                  <a:pt x="0" y="0"/>
                </a:lnTo>
              </a:path>
            </a:pathLst>
          </a:custGeom>
          <a:ln w="152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14639" y="3205441"/>
            <a:ext cx="0" cy="1566545"/>
          </a:xfrm>
          <a:custGeom>
            <a:avLst/>
            <a:gdLst/>
            <a:ahLst/>
            <a:cxnLst/>
            <a:rect l="l" t="t" r="r" b="b"/>
            <a:pathLst>
              <a:path h="1566545">
                <a:moveTo>
                  <a:pt x="0" y="1566077"/>
                </a:moveTo>
                <a:lnTo>
                  <a:pt x="0" y="0"/>
                </a:lnTo>
              </a:path>
            </a:pathLst>
          </a:custGeom>
          <a:ln w="579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5261120" y="1074599"/>
            <a:ext cx="4657090" cy="3443604"/>
            <a:chOff x="5261120" y="1074599"/>
            <a:chExt cx="4657090" cy="3443604"/>
          </a:xfrm>
        </p:grpSpPr>
        <p:sp>
          <p:nvSpPr>
            <p:cNvPr id="20" name="object 20"/>
            <p:cNvSpPr/>
            <p:nvPr/>
          </p:nvSpPr>
          <p:spPr>
            <a:xfrm>
              <a:off x="9872230" y="1074599"/>
              <a:ext cx="0" cy="3443604"/>
            </a:xfrm>
            <a:custGeom>
              <a:avLst/>
              <a:gdLst/>
              <a:ahLst/>
              <a:cxnLst/>
              <a:rect l="l" t="t" r="r" b="b"/>
              <a:pathLst>
                <a:path h="3443604">
                  <a:moveTo>
                    <a:pt x="0" y="3443538"/>
                  </a:moveTo>
                  <a:lnTo>
                    <a:pt x="0" y="0"/>
                  </a:lnTo>
                </a:path>
              </a:pathLst>
            </a:custGeom>
            <a:ln w="640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61120" y="1095968"/>
              <a:ext cx="4657090" cy="0"/>
            </a:xfrm>
            <a:custGeom>
              <a:avLst/>
              <a:gdLst/>
              <a:ahLst/>
              <a:cxnLst/>
              <a:rect l="l" t="t" r="r" b="b"/>
              <a:pathLst>
                <a:path w="4657090">
                  <a:moveTo>
                    <a:pt x="0" y="0"/>
                  </a:moveTo>
                  <a:lnTo>
                    <a:pt x="4656885" y="0"/>
                  </a:lnTo>
                </a:path>
              </a:pathLst>
            </a:custGeom>
            <a:ln w="15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140377" y="1095968"/>
            <a:ext cx="4705985" cy="0"/>
          </a:xfrm>
          <a:custGeom>
            <a:avLst/>
            <a:gdLst/>
            <a:ahLst/>
            <a:cxnLst/>
            <a:rect l="l" t="t" r="r" b="b"/>
            <a:pathLst>
              <a:path w="4705985">
                <a:moveTo>
                  <a:pt x="0" y="0"/>
                </a:moveTo>
                <a:lnTo>
                  <a:pt x="4705712" y="0"/>
                </a:lnTo>
              </a:path>
            </a:pathLst>
          </a:custGeom>
          <a:ln w="152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48479" y="6633716"/>
            <a:ext cx="2389505" cy="0"/>
          </a:xfrm>
          <a:custGeom>
            <a:avLst/>
            <a:gdLst/>
            <a:ahLst/>
            <a:cxnLst/>
            <a:rect l="l" t="t" r="r" b="b"/>
            <a:pathLst>
              <a:path w="2389504">
                <a:moveTo>
                  <a:pt x="0" y="0"/>
                </a:moveTo>
                <a:lnTo>
                  <a:pt x="2389476" y="0"/>
                </a:lnTo>
              </a:path>
            </a:pathLst>
          </a:custGeom>
          <a:ln w="18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6663" y="6630663"/>
            <a:ext cx="2524125" cy="0"/>
          </a:xfrm>
          <a:custGeom>
            <a:avLst/>
            <a:gdLst/>
            <a:ahLst/>
            <a:cxnLst/>
            <a:rect l="l" t="t" r="r" b="b"/>
            <a:pathLst>
              <a:path w="2524125">
                <a:moveTo>
                  <a:pt x="0" y="0"/>
                </a:moveTo>
                <a:lnTo>
                  <a:pt x="2523751" y="0"/>
                </a:lnTo>
              </a:path>
            </a:pathLst>
          </a:custGeom>
          <a:ln w="213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3429" y="6633716"/>
            <a:ext cx="610870" cy="0"/>
          </a:xfrm>
          <a:custGeom>
            <a:avLst/>
            <a:gdLst/>
            <a:ahLst/>
            <a:cxnLst/>
            <a:rect l="l" t="t" r="r" b="b"/>
            <a:pathLst>
              <a:path w="610870">
                <a:moveTo>
                  <a:pt x="0" y="0"/>
                </a:moveTo>
                <a:lnTo>
                  <a:pt x="610338" y="0"/>
                </a:lnTo>
              </a:path>
            </a:pathLst>
          </a:custGeom>
          <a:ln w="244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30189" y="1494121"/>
            <a:ext cx="102870" cy="429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-335" dirty="0">
                <a:solidFill>
                  <a:srgbClr val="876E4D"/>
                </a:solidFill>
                <a:latin typeface="Arial"/>
                <a:cs typeface="Arial"/>
              </a:rPr>
              <a:t>r</a:t>
            </a:r>
            <a:endParaRPr sz="2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56556" y="1139744"/>
            <a:ext cx="25469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1285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1F1D1F"/>
                </a:solidFill>
                <a:latin typeface="Times New Roman"/>
                <a:cs typeface="Times New Roman"/>
              </a:rPr>
              <a:t>Grain</a:t>
            </a:r>
            <a:r>
              <a:rPr sz="900" spc="14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1F1D1F"/>
                </a:solidFill>
                <a:latin typeface="Times New Roman"/>
                <a:cs typeface="Times New Roman"/>
              </a:rPr>
              <a:t>bf</a:t>
            </a:r>
            <a:r>
              <a:rPr sz="800" spc="16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00" spc="-20" dirty="0">
                <a:solidFill>
                  <a:srgbClr val="1F1D1F"/>
                </a:solidFill>
                <a:latin typeface="Times New Roman"/>
                <a:cs typeface="Times New Roman"/>
              </a:rPr>
              <a:t>Rice</a:t>
            </a: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750" spc="-25" dirty="0">
                <a:solidFill>
                  <a:srgbClr val="363433"/>
                </a:solidFill>
                <a:latin typeface="Times New Roman"/>
                <a:cs typeface="Times New Roman"/>
              </a:rPr>
              <a:t>Carefully</a:t>
            </a:r>
            <a:r>
              <a:rPr sz="750" spc="4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1F1D1F"/>
                </a:solidFill>
                <a:latin typeface="Times New Roman"/>
                <a:cs typeface="Times New Roman"/>
              </a:rPr>
              <a:t>listen</a:t>
            </a:r>
            <a:r>
              <a:rPr sz="750" spc="1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to </a:t>
            </a:r>
            <a:r>
              <a:rPr sz="750" spc="-20" dirty="0">
                <a:solidFill>
                  <a:srgbClr val="1F1D1F"/>
                </a:solidFill>
                <a:latin typeface="Times New Roman"/>
                <a:cs typeface="Times New Roman"/>
              </a:rPr>
              <a:t>the</a:t>
            </a:r>
            <a:r>
              <a:rPr sz="750" spc="-1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story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1F1D1F"/>
                </a:solidFill>
                <a:latin typeface="Times New Roman"/>
                <a:cs typeface="Times New Roman"/>
              </a:rPr>
              <a:t>from</a:t>
            </a:r>
            <a:r>
              <a:rPr sz="750" spc="2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the</a:t>
            </a:r>
            <a:r>
              <a:rPr sz="750" spc="-5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Google</a:t>
            </a:r>
            <a:r>
              <a:rPr sz="750" spc="-1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Story</a:t>
            </a:r>
            <a:r>
              <a:rPr sz="750" spc="-20" dirty="0">
                <a:solidFill>
                  <a:srgbClr val="1F1D1F"/>
                </a:solidFill>
                <a:latin typeface="Times New Roman"/>
                <a:cs typeface="Times New Roman"/>
              </a:rPr>
              <a:t>Book</a:t>
            </a:r>
            <a:r>
              <a:rPr sz="750" spc="3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spc="-40" dirty="0">
                <a:solidFill>
                  <a:srgbClr val="1F1D1F"/>
                </a:solidFill>
                <a:latin typeface="Times New Roman"/>
                <a:cs typeface="Times New Roman"/>
              </a:rPr>
              <a:t>by</a:t>
            </a:r>
            <a:r>
              <a:rPr sz="750" spc="-2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1F1D1F"/>
                </a:solidFill>
                <a:latin typeface="Times New Roman"/>
                <a:cs typeface="Times New Roman"/>
              </a:rPr>
              <a:t>Jinfa</a:t>
            </a:r>
            <a:r>
              <a:rPr sz="750" spc="-1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Cai.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9022" y="1561790"/>
            <a:ext cx="863600" cy="326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sz="750" spc="-45" dirty="0">
                <a:solidFill>
                  <a:srgbClr val="1F1D1F"/>
                </a:solidFill>
                <a:latin typeface="Times New Roman"/>
                <a:cs typeface="Times New Roman"/>
              </a:rPr>
              <a:t>What</a:t>
            </a:r>
            <a:r>
              <a:rPr sz="750" spc="1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do</a:t>
            </a:r>
            <a:r>
              <a:rPr sz="750" spc="-3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you</a:t>
            </a:r>
            <a:r>
              <a:rPr sz="750" spc="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1F1D1F"/>
                </a:solidFill>
                <a:latin typeface="Times New Roman"/>
                <a:cs typeface="Times New Roman"/>
              </a:rPr>
              <a:t>notice?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1.</a:t>
            </a:r>
            <a:r>
              <a:rPr sz="750" spc="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i="1" dirty="0">
                <a:solidFill>
                  <a:srgbClr val="696966"/>
                </a:solidFill>
                <a:latin typeface="Times New Roman"/>
                <a:cs typeface="Times New Roman"/>
              </a:rPr>
              <a:t>1h&lt;,</a:t>
            </a:r>
            <a:r>
              <a:rPr sz="750" i="1" spc="345" dirty="0">
                <a:solidFill>
                  <a:srgbClr val="696966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696966"/>
                </a:solidFill>
                <a:latin typeface="Times New Roman"/>
                <a:cs typeface="Times New Roman"/>
              </a:rPr>
              <a:t>j'fons</a:t>
            </a:r>
            <a:r>
              <a:rPr sz="750" spc="204" dirty="0">
                <a:solidFill>
                  <a:srgbClr val="696966"/>
                </a:solidFill>
                <a:latin typeface="Times New Roman"/>
                <a:cs typeface="Times New Roman"/>
              </a:rPr>
              <a:t> </a:t>
            </a:r>
            <a:r>
              <a:rPr sz="750" i="1" dirty="0">
                <a:solidFill>
                  <a:srgbClr val="838580"/>
                </a:solidFill>
                <a:latin typeface="Times New Roman"/>
                <a:cs typeface="Times New Roman"/>
              </a:rPr>
              <a:t>o</a:t>
            </a:r>
            <a:r>
              <a:rPr sz="750" i="1" dirty="0">
                <a:solidFill>
                  <a:srgbClr val="696966"/>
                </a:solidFill>
                <a:latin typeface="Times New Roman"/>
                <a:cs typeface="Times New Roman"/>
              </a:rPr>
              <a:t>�</a:t>
            </a:r>
            <a:r>
              <a:rPr sz="750" i="1" spc="20" dirty="0">
                <a:solidFill>
                  <a:srgbClr val="696966"/>
                </a:solidFill>
                <a:latin typeface="Times New Roman"/>
                <a:cs typeface="Times New Roman"/>
              </a:rPr>
              <a:t> </a:t>
            </a:r>
            <a:r>
              <a:rPr sz="750" i="1" spc="-35" dirty="0">
                <a:solidFill>
                  <a:srgbClr val="696966"/>
                </a:solidFill>
                <a:latin typeface="Times New Roman"/>
                <a:cs typeface="Times New Roman"/>
              </a:rPr>
              <a:t>tu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45527" y="1748010"/>
            <a:ext cx="561340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696966"/>
                </a:solidFill>
                <a:latin typeface="Times New Roman"/>
                <a:cs typeface="Times New Roman"/>
              </a:rPr>
              <a:t>�ltw</a:t>
            </a:r>
            <a:r>
              <a:rPr sz="700" spc="415" dirty="0">
                <a:solidFill>
                  <a:srgbClr val="696966"/>
                </a:solidFill>
                <a:latin typeface="Times New Roman"/>
                <a:cs typeface="Times New Roman"/>
              </a:rPr>
              <a:t> </a:t>
            </a:r>
            <a:r>
              <a:rPr sz="750" spc="-70" dirty="0">
                <a:solidFill>
                  <a:srgbClr val="696966"/>
                </a:solidFill>
                <a:latin typeface="Times New Roman"/>
                <a:cs typeface="Times New Roman"/>
              </a:rPr>
              <a:t>rQpJI�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40603" y="1874700"/>
            <a:ext cx="6667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spc="-50" dirty="0">
                <a:solidFill>
                  <a:srgbClr val="4D4B48"/>
                </a:solidFill>
                <a:latin typeface="Times New Roman"/>
                <a:cs typeface="Times New Roman"/>
              </a:rPr>
              <a:t>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7846" y="3066811"/>
            <a:ext cx="2850515" cy="32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00"/>
              </a:spcBef>
            </a:pP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What</a:t>
            </a:r>
            <a:r>
              <a:rPr sz="750" spc="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do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D4B48"/>
                </a:solidFill>
                <a:latin typeface="Times New Roman"/>
                <a:cs typeface="Times New Roman"/>
              </a:rPr>
              <a:t>you</a:t>
            </a:r>
            <a:r>
              <a:rPr sz="750" spc="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D4B48"/>
                </a:solidFill>
                <a:latin typeface="Times New Roman"/>
                <a:cs typeface="Times New Roman"/>
              </a:rPr>
              <a:t>wonder?</a:t>
            </a:r>
            <a:endParaRPr sz="7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5"/>
              </a:spcBef>
            </a:pP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1.</a:t>
            </a:r>
            <a:r>
              <a:rPr sz="750" spc="15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200" spc="-315" dirty="0">
                <a:solidFill>
                  <a:srgbClr val="838580"/>
                </a:solidFill>
                <a:latin typeface="Times New Roman"/>
                <a:cs typeface="Times New Roman"/>
              </a:rPr>
              <a:t>How</a:t>
            </a:r>
            <a:r>
              <a:rPr sz="1200" spc="375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500" dirty="0">
                <a:solidFill>
                  <a:srgbClr val="838580"/>
                </a:solidFill>
                <a:latin typeface="Times New Roman"/>
                <a:cs typeface="Times New Roman"/>
              </a:rPr>
              <a:t>�Q'.)\-</a:t>
            </a:r>
            <a:r>
              <a:rPr sz="500" spc="440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950" spc="-95" dirty="0">
                <a:solidFill>
                  <a:srgbClr val="838580"/>
                </a:solidFill>
                <a:latin typeface="Times New Roman"/>
                <a:cs typeface="Times New Roman"/>
              </a:rPr>
              <a:t>would</a:t>
            </a:r>
            <a:r>
              <a:rPr sz="950" spc="405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950" dirty="0">
                <a:solidFill>
                  <a:srgbClr val="838580"/>
                </a:solidFill>
                <a:latin typeface="Times New Roman"/>
                <a:cs typeface="Times New Roman"/>
              </a:rPr>
              <a:t>.\·</a:t>
            </a:r>
            <a:r>
              <a:rPr sz="950" spc="229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750" spc="-45" dirty="0">
                <a:solidFill>
                  <a:srgbClr val="959790"/>
                </a:solidFill>
                <a:latin typeface="Times New Roman"/>
                <a:cs typeface="Times New Roman"/>
              </a:rPr>
              <a:t>.\C!\l,l</a:t>
            </a:r>
            <a:r>
              <a:rPr sz="750" spc="-45" dirty="0">
                <a:solidFill>
                  <a:srgbClr val="838580"/>
                </a:solidFill>
                <a:latin typeface="Times New Roman"/>
                <a:cs typeface="Times New Roman"/>
              </a:rPr>
              <a:t>,</a:t>
            </a:r>
            <a:r>
              <a:rPr sz="750" spc="155" dirty="0">
                <a:solidFill>
                  <a:srgbClr val="838580"/>
                </a:solidFill>
                <a:latin typeface="Times New Roman"/>
                <a:cs typeface="Times New Roman"/>
              </a:rPr>
              <a:t>  </a:t>
            </a:r>
            <a:r>
              <a:rPr sz="750" dirty="0">
                <a:solidFill>
                  <a:srgbClr val="838580"/>
                </a:solidFill>
                <a:latin typeface="Times New Roman"/>
                <a:cs typeface="Times New Roman"/>
              </a:rPr>
              <a:t>�</a:t>
            </a:r>
            <a:r>
              <a:rPr sz="750" spc="210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950" dirty="0">
                <a:solidFill>
                  <a:srgbClr val="838580"/>
                </a:solidFill>
                <a:latin typeface="Times New Roman"/>
                <a:cs typeface="Times New Roman"/>
              </a:rPr>
              <a:t>th</a:t>
            </a:r>
            <a:r>
              <a:rPr sz="950" spc="350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950" i="1" spc="-80" dirty="0">
                <a:solidFill>
                  <a:srgbClr val="838580"/>
                </a:solidFill>
                <a:latin typeface="Times New Roman"/>
                <a:cs typeface="Times New Roman"/>
              </a:rPr>
              <a:t>numbt1</a:t>
            </a:r>
            <a:r>
              <a:rPr sz="950" i="1" spc="175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838580"/>
                </a:solidFill>
                <a:latin typeface="Times New Roman"/>
                <a:cs typeface="Times New Roman"/>
              </a:rPr>
              <a:t>o�</a:t>
            </a:r>
            <a:r>
              <a:rPr sz="750" spc="165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600" i="1" spc="145" dirty="0">
                <a:solidFill>
                  <a:srgbClr val="838580"/>
                </a:solidFill>
                <a:latin typeface="Arial"/>
                <a:cs typeface="Arial"/>
              </a:rPr>
              <a:t>t,cl</a:t>
            </a:r>
            <a:r>
              <a:rPr sz="600" i="1" spc="195" dirty="0">
                <a:solidFill>
                  <a:srgbClr val="838580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838580"/>
                </a:solidFill>
                <a:latin typeface="Arial"/>
                <a:cs typeface="Arial"/>
              </a:rPr>
              <a:t>�</a:t>
            </a:r>
            <a:r>
              <a:rPr sz="900" i="1" spc="-15" baseline="23148" dirty="0">
                <a:solidFill>
                  <a:srgbClr val="838580"/>
                </a:solidFill>
                <a:latin typeface="Arial"/>
                <a:cs typeface="Arial"/>
              </a:rPr>
              <a:t>1</a:t>
            </a:r>
            <a:r>
              <a:rPr sz="950" i="1" spc="-10" dirty="0">
                <a:solidFill>
                  <a:srgbClr val="838580"/>
                </a:solidFill>
                <a:latin typeface="Times New Roman"/>
                <a:cs typeface="Times New Roman"/>
              </a:rPr>
              <a:t>f1.d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48380" y="4287924"/>
            <a:ext cx="7302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i="1" spc="-50" dirty="0">
                <a:solidFill>
                  <a:srgbClr val="4D4B48"/>
                </a:solidFill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5409" y="4644845"/>
            <a:ext cx="3569970" cy="33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00"/>
              </a:spcBef>
            </a:pPr>
            <a:r>
              <a:rPr sz="1200" spc="-30" baseline="-31250" dirty="0">
                <a:solidFill>
                  <a:srgbClr val="363433"/>
                </a:solidFill>
                <a:latin typeface="Arial"/>
                <a:cs typeface="Arial"/>
              </a:rPr>
              <a:t>C</a:t>
            </a:r>
            <a:r>
              <a:rPr sz="1125" spc="-30" baseline="-25925" dirty="0">
                <a:solidFill>
                  <a:srgbClr val="363433"/>
                </a:solidFill>
                <a:latin typeface="Times New Roman"/>
                <a:cs typeface="Times New Roman"/>
              </a:rPr>
              <a:t>an</a:t>
            </a:r>
            <a:r>
              <a:rPr sz="1125" spc="30" baseline="-2592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125" baseline="-25925" dirty="0">
                <a:solidFill>
                  <a:srgbClr val="4D4B48"/>
                </a:solidFill>
                <a:latin typeface="Times New Roman"/>
                <a:cs typeface="Times New Roman"/>
              </a:rPr>
              <a:t>you</a:t>
            </a:r>
            <a:r>
              <a:rPr sz="1125" spc="67" baseline="-2592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1125" baseline="-25925" dirty="0">
                <a:solidFill>
                  <a:srgbClr val="4D4B48"/>
                </a:solidFill>
                <a:latin typeface="Times New Roman"/>
                <a:cs typeface="Times New Roman"/>
              </a:rPr>
              <a:t>pose</a:t>
            </a:r>
            <a:r>
              <a:rPr sz="1125" spc="30" baseline="-2592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1125" baseline="-25925" dirty="0">
                <a:solidFill>
                  <a:srgbClr val="363433"/>
                </a:solidFill>
                <a:latin typeface="Times New Roman"/>
                <a:cs typeface="Times New Roman"/>
              </a:rPr>
              <a:t>thr</a:t>
            </a:r>
            <a:r>
              <a:rPr sz="1125" baseline="-25925" dirty="0">
                <a:solidFill>
                  <a:srgbClr val="4D4B48"/>
                </a:solidFill>
                <a:latin typeface="Times New Roman"/>
                <a:cs typeface="Times New Roman"/>
              </a:rPr>
              <a:t>ee</a:t>
            </a:r>
            <a:r>
              <a:rPr sz="1125" spc="82" baseline="-2592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900" baseline="-23148" dirty="0">
                <a:solidFill>
                  <a:srgbClr val="4D4B48"/>
                </a:solidFill>
                <a:latin typeface="Times New Roman"/>
                <a:cs typeface="Times New Roman"/>
              </a:rPr>
              <a:t>Of</a:t>
            </a:r>
            <a:r>
              <a:rPr sz="900" spc="44" baseline="-23148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1125" baseline="-18518" dirty="0">
                <a:solidFill>
                  <a:srgbClr val="4D4B48"/>
                </a:solidFill>
                <a:latin typeface="Times New Roman"/>
                <a:cs typeface="Times New Roman"/>
              </a:rPr>
              <a:t>your</a:t>
            </a:r>
            <a:r>
              <a:rPr sz="1125" spc="44" baseline="-18518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900" baseline="-18518" dirty="0">
                <a:solidFill>
                  <a:srgbClr val="363433"/>
                </a:solidFill>
                <a:latin typeface="Times New Roman"/>
                <a:cs typeface="Times New Roman"/>
              </a:rPr>
              <a:t>O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wn</a:t>
            </a:r>
            <a:r>
              <a:rPr sz="750" spc="8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mathematical</a:t>
            </a:r>
            <a:r>
              <a:rPr sz="750" spc="12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problems</a:t>
            </a:r>
            <a:r>
              <a:rPr sz="750" spc="2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based</a:t>
            </a:r>
            <a:r>
              <a:rPr sz="750" spc="3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on</a:t>
            </a:r>
            <a:r>
              <a:rPr sz="750" spc="-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what</a:t>
            </a:r>
            <a:r>
              <a:rPr sz="750" spc="1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happened</a:t>
            </a:r>
            <a:r>
              <a:rPr sz="750" spc="6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in</a:t>
            </a:r>
            <a:r>
              <a:rPr sz="750" spc="-3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this</a:t>
            </a:r>
            <a:endParaRPr sz="7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05"/>
              </a:spcBef>
            </a:pPr>
            <a:r>
              <a:rPr sz="750" spc="-10" dirty="0">
                <a:solidFill>
                  <a:srgbClr val="363433"/>
                </a:solidFill>
                <a:latin typeface="Times New Roman"/>
                <a:cs typeface="Times New Roman"/>
              </a:rPr>
              <a:t>story?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69201" y="4994897"/>
            <a:ext cx="86550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3690" algn="l"/>
              </a:tabLst>
            </a:pPr>
            <a:r>
              <a:rPr sz="750" spc="-25" dirty="0">
                <a:solidFill>
                  <a:srgbClr val="363433"/>
                </a:solidFill>
                <a:latin typeface="Times New Roman"/>
                <a:cs typeface="Times New Roman"/>
              </a:rPr>
              <a:t>I</a:t>
            </a:r>
            <a:r>
              <a:rPr sz="750" spc="-25" dirty="0">
                <a:solidFill>
                  <a:srgbClr val="696966"/>
                </a:solidFill>
                <a:latin typeface="Times New Roman"/>
                <a:cs typeface="Times New Roman"/>
              </a:rPr>
              <a:t>n</a:t>
            </a:r>
            <a:r>
              <a:rPr sz="750" spc="-25" dirty="0">
                <a:solidFill>
                  <a:srgbClr val="363433"/>
                </a:solidFill>
                <a:latin typeface="Times New Roman"/>
                <a:cs typeface="Times New Roman"/>
              </a:rPr>
              <a:t>.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750" dirty="0">
                <a:solidFill>
                  <a:srgbClr val="838580"/>
                </a:solidFill>
                <a:latin typeface="Times New Roman"/>
                <a:cs typeface="Times New Roman"/>
              </a:rPr>
              <a:t>\/)')</a:t>
            </a:r>
            <a:r>
              <a:rPr sz="750" spc="165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950" spc="-20" dirty="0">
                <a:solidFill>
                  <a:srgbClr val="696966"/>
                </a:solidFill>
                <a:latin typeface="Times New Roman"/>
                <a:cs typeface="Times New Roman"/>
              </a:rPr>
              <a:t>100</a:t>
            </a:r>
            <a:r>
              <a:rPr sz="950" spc="365" dirty="0">
                <a:solidFill>
                  <a:srgbClr val="696966"/>
                </a:solidFill>
                <a:latin typeface="Times New Roman"/>
                <a:cs typeface="Times New Roman"/>
              </a:rPr>
              <a:t> </a:t>
            </a:r>
            <a:r>
              <a:rPr sz="1600" spc="-175" dirty="0">
                <a:solidFill>
                  <a:srgbClr val="838580"/>
                </a:solidFill>
                <a:latin typeface="Times New Roman"/>
                <a:cs typeface="Times New Roman"/>
              </a:rPr>
              <a:t>o\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15194" y="5077576"/>
            <a:ext cx="95186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3400" algn="l"/>
              </a:tabLst>
            </a:pPr>
            <a:r>
              <a:rPr sz="950" i="1" spc="-25" dirty="0">
                <a:solidFill>
                  <a:srgbClr val="959790"/>
                </a:solidFill>
                <a:latin typeface="Times New Roman"/>
                <a:cs typeface="Times New Roman"/>
              </a:rPr>
              <a:t>daub\</a:t>
            </a:r>
            <a:r>
              <a:rPr sz="950" i="1" spc="-5" dirty="0">
                <a:solidFill>
                  <a:srgbClr val="959790"/>
                </a:solidFill>
                <a:latin typeface="Times New Roman"/>
                <a:cs typeface="Times New Roman"/>
              </a:rPr>
              <a:t> </a:t>
            </a:r>
            <a:r>
              <a:rPr sz="950" spc="-50" dirty="0">
                <a:solidFill>
                  <a:srgbClr val="959790"/>
                </a:solidFill>
                <a:latin typeface="Times New Roman"/>
                <a:cs typeface="Times New Roman"/>
              </a:rPr>
              <a:t>,</a:t>
            </a:r>
            <a:r>
              <a:rPr sz="950" dirty="0">
                <a:solidFill>
                  <a:srgbClr val="959790"/>
                </a:solidFill>
                <a:latin typeface="Times New Roman"/>
                <a:cs typeface="Times New Roman"/>
              </a:rPr>
              <a:t>	</a:t>
            </a:r>
            <a:r>
              <a:rPr sz="700" dirty="0">
                <a:solidFill>
                  <a:srgbClr val="838580"/>
                </a:solidFill>
                <a:latin typeface="Times New Roman"/>
                <a:cs typeface="Times New Roman"/>
              </a:rPr>
              <a:t>�(ju</a:t>
            </a:r>
            <a:r>
              <a:rPr sz="700" spc="345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950" i="1" spc="-125" dirty="0">
                <a:solidFill>
                  <a:srgbClr val="959790"/>
                </a:solidFill>
                <a:latin typeface="Times New Roman"/>
                <a:cs typeface="Times New Roman"/>
              </a:rPr>
              <a:t>1"'&gt;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89170" y="5317474"/>
            <a:ext cx="4826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838580"/>
                </a:solidFill>
                <a:latin typeface="Times New Roman"/>
                <a:cs typeface="Times New Roman"/>
              </a:rPr>
              <a:t>.,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1562" y="5241155"/>
            <a:ext cx="6604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838580"/>
                </a:solidFill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83067" y="5241155"/>
            <a:ext cx="15697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7585" algn="l"/>
              </a:tabLst>
            </a:pPr>
            <a:r>
              <a:rPr sz="850" spc="-65" dirty="0">
                <a:solidFill>
                  <a:srgbClr val="838580"/>
                </a:solidFill>
                <a:latin typeface="Arial"/>
                <a:cs typeface="Arial"/>
              </a:rPr>
              <a:t>Ou</a:t>
            </a:r>
            <a:r>
              <a:rPr sz="850" spc="190" dirty="0">
                <a:solidFill>
                  <a:srgbClr val="838580"/>
                </a:solidFill>
                <a:latin typeface="Arial"/>
                <a:cs typeface="Arial"/>
              </a:rPr>
              <a:t> </a:t>
            </a:r>
            <a:r>
              <a:rPr sz="750" dirty="0">
                <a:solidFill>
                  <a:srgbClr val="838580"/>
                </a:solidFill>
                <a:latin typeface="Times New Roman"/>
                <a:cs typeface="Times New Roman"/>
              </a:rPr>
              <a:t>no</a:t>
            </a:r>
            <a:r>
              <a:rPr sz="750" dirty="0">
                <a:solidFill>
                  <a:srgbClr val="696966"/>
                </a:solidFill>
                <a:latin typeface="Times New Roman"/>
                <a:cs typeface="Times New Roman"/>
              </a:rPr>
              <a:t>oJ1..</a:t>
            </a:r>
            <a:r>
              <a:rPr sz="750" spc="330" dirty="0">
                <a:solidFill>
                  <a:srgbClr val="696966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838580"/>
                </a:solidFill>
                <a:latin typeface="Times New Roman"/>
                <a:cs typeface="Times New Roman"/>
              </a:rPr>
              <a:t>on</a:t>
            </a:r>
            <a:r>
              <a:rPr sz="1200" spc="459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650" i="1" spc="-25" dirty="0">
                <a:solidFill>
                  <a:srgbClr val="838580"/>
                </a:solidFill>
                <a:latin typeface="Times New Roman"/>
                <a:cs typeface="Times New Roman"/>
              </a:rPr>
              <a:t>Q.</a:t>
            </a:r>
            <a:r>
              <a:rPr sz="650" i="1" dirty="0">
                <a:solidFill>
                  <a:srgbClr val="838580"/>
                </a:solidFill>
                <a:latin typeface="Times New Roman"/>
                <a:cs typeface="Times New Roman"/>
              </a:rPr>
              <a:t>	</a:t>
            </a:r>
            <a:r>
              <a:rPr sz="1000" spc="85" dirty="0">
                <a:solidFill>
                  <a:srgbClr val="838580"/>
                </a:solidFill>
                <a:latin typeface="Times New Roman"/>
                <a:cs typeface="Times New Roman"/>
              </a:rPr>
              <a:t>�i"\</a:t>
            </a:r>
            <a:r>
              <a:rPr sz="1000" spc="185" dirty="0">
                <a:solidFill>
                  <a:srgbClr val="838580"/>
                </a:solidFill>
                <a:latin typeface="Times New Roman"/>
                <a:cs typeface="Times New Roman"/>
              </a:rPr>
              <a:t>  </a:t>
            </a:r>
            <a:r>
              <a:rPr sz="1200" dirty="0">
                <a:solidFill>
                  <a:srgbClr val="838580"/>
                </a:solidFill>
                <a:latin typeface="Times New Roman"/>
                <a:cs typeface="Times New Roman"/>
              </a:rPr>
              <a:t>J</a:t>
            </a:r>
            <a:r>
              <a:rPr sz="1200" spc="90" dirty="0">
                <a:solidFill>
                  <a:srgbClr val="838580"/>
                </a:solidFill>
                <a:latin typeface="Times New Roman"/>
                <a:cs typeface="Times New Roman"/>
              </a:rPr>
              <a:t> </a:t>
            </a:r>
            <a:r>
              <a:rPr sz="1100" spc="-315" dirty="0">
                <a:solidFill>
                  <a:srgbClr val="959790"/>
                </a:solidFill>
                <a:latin typeface="Times New Roman"/>
                <a:cs typeface="Times New Roman"/>
              </a:rPr>
              <a:t>I&lt;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90211" y="5077576"/>
            <a:ext cx="301625" cy="377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014">
              <a:lnSpc>
                <a:spcPts val="1115"/>
              </a:lnSpc>
              <a:spcBef>
                <a:spcPts val="100"/>
              </a:spcBef>
            </a:pPr>
            <a:r>
              <a:rPr sz="950" i="1" spc="-180" dirty="0">
                <a:solidFill>
                  <a:srgbClr val="696966"/>
                </a:solidFill>
                <a:latin typeface="Times New Roman"/>
                <a:cs typeface="Times New Roman"/>
              </a:rPr>
              <a:t>iA.aO</a:t>
            </a: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ts val="1655"/>
              </a:lnSpc>
            </a:pPr>
            <a:r>
              <a:rPr sz="1400" spc="-145" dirty="0">
                <a:solidFill>
                  <a:srgbClr val="696966"/>
                </a:solidFill>
                <a:latin typeface="Arial"/>
                <a:cs typeface="Arial"/>
              </a:rPr>
              <a:t>�rd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47820" y="5471641"/>
            <a:ext cx="92329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5440" algn="l"/>
                <a:tab pos="713105" algn="l"/>
              </a:tabLst>
            </a:pPr>
            <a:r>
              <a:rPr sz="900" spc="-35" dirty="0">
                <a:solidFill>
                  <a:srgbClr val="363433"/>
                </a:solidFill>
                <a:latin typeface="Times New Roman"/>
                <a:cs typeface="Times New Roman"/>
              </a:rPr>
              <a:t>2.</a:t>
            </a:r>
            <a:r>
              <a:rPr sz="900" spc="-3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900" spc="-25" dirty="0">
                <a:solidFill>
                  <a:srgbClr val="696966"/>
                </a:solidFill>
                <a:latin typeface="Times New Roman"/>
                <a:cs typeface="Times New Roman"/>
              </a:rPr>
              <a:t>:::</a:t>
            </a:r>
            <a:r>
              <a:rPr sz="900" dirty="0">
                <a:solidFill>
                  <a:srgbClr val="696966"/>
                </a:solidFill>
                <a:latin typeface="Times New Roman"/>
                <a:cs typeface="Times New Roman"/>
              </a:rPr>
              <a:t>	</a:t>
            </a:r>
            <a:r>
              <a:rPr sz="900" b="1" spc="-25" dirty="0">
                <a:solidFill>
                  <a:srgbClr val="696966"/>
                </a:solidFill>
                <a:latin typeface="Arial"/>
                <a:cs typeface="Arial"/>
              </a:rPr>
              <a:t>tVH</a:t>
            </a:r>
            <a:r>
              <a:rPr sz="900" b="1" dirty="0">
                <a:solidFill>
                  <a:srgbClr val="696966"/>
                </a:solidFill>
                <a:latin typeface="Arial"/>
                <a:cs typeface="Arial"/>
              </a:rPr>
              <a:t>	</a:t>
            </a:r>
            <a:r>
              <a:rPr sz="900" dirty="0">
                <a:solidFill>
                  <a:srgbClr val="696966"/>
                </a:solidFill>
                <a:latin typeface="Arial"/>
                <a:cs typeface="Arial"/>
              </a:rPr>
              <a:t>,</a:t>
            </a:r>
            <a:r>
              <a:rPr sz="900" spc="455" dirty="0">
                <a:solidFill>
                  <a:srgbClr val="696966"/>
                </a:solidFill>
                <a:latin typeface="Arial"/>
                <a:cs typeface="Arial"/>
              </a:rPr>
              <a:t> </a:t>
            </a:r>
            <a:r>
              <a:rPr sz="800" spc="-130" dirty="0">
                <a:solidFill>
                  <a:srgbClr val="838580"/>
                </a:solidFill>
                <a:latin typeface="Times New Roman"/>
                <a:cs typeface="Times New Roman"/>
              </a:rPr>
              <a:t>-</a:t>
            </a:r>
            <a:r>
              <a:rPr sz="800" spc="-120" dirty="0">
                <a:solidFill>
                  <a:srgbClr val="838580"/>
                </a:solidFill>
                <a:latin typeface="Times New Roman"/>
                <a:cs typeface="Times New Roman"/>
              </a:rPr>
              <a:t>&lt;.,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770373" y="5408041"/>
            <a:ext cx="5365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0200" algn="l"/>
              </a:tabLst>
            </a:pPr>
            <a:r>
              <a:rPr sz="550" spc="-20" dirty="0">
                <a:solidFill>
                  <a:srgbClr val="838580"/>
                </a:solidFill>
                <a:latin typeface="Times New Roman"/>
                <a:cs typeface="Times New Roman"/>
              </a:rPr>
              <a:t>l()</a:t>
            </a:r>
            <a:r>
              <a:rPr sz="1000" spc="-20" dirty="0">
                <a:solidFill>
                  <a:srgbClr val="838580"/>
                </a:solidFill>
                <a:latin typeface="Arial"/>
                <a:cs typeface="Arial"/>
              </a:rPr>
              <a:t>u</a:t>
            </a:r>
            <a:r>
              <a:rPr sz="1000" dirty="0">
                <a:solidFill>
                  <a:srgbClr val="838580"/>
                </a:solidFill>
                <a:latin typeface="Arial"/>
                <a:cs typeface="Arial"/>
              </a:rPr>
              <a:t>	</a:t>
            </a:r>
            <a:r>
              <a:rPr sz="1400" dirty="0">
                <a:solidFill>
                  <a:srgbClr val="959790"/>
                </a:solidFill>
                <a:latin typeface="Times New Roman"/>
                <a:cs typeface="Times New Roman"/>
              </a:rPr>
              <a:t>t</a:t>
            </a:r>
            <a:r>
              <a:rPr sz="1400" spc="250" dirty="0">
                <a:solidFill>
                  <a:srgbClr val="959790"/>
                </a:solidFill>
                <a:latin typeface="Times New Roman"/>
                <a:cs typeface="Times New Roman"/>
              </a:rPr>
              <a:t> </a:t>
            </a:r>
            <a:r>
              <a:rPr sz="850" i="1" spc="-35" dirty="0">
                <a:solidFill>
                  <a:srgbClr val="959790"/>
                </a:solidFill>
                <a:latin typeface="Times New Roman"/>
                <a:cs typeface="Times New Roman"/>
              </a:rPr>
              <a:t>0.</a:t>
            </a:r>
            <a:endParaRPr sz="8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5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  <a:tabLst>
                <a:tab pos="390525" algn="l"/>
              </a:tabLst>
            </a:pPr>
            <a:r>
              <a:rPr sz="700" spc="-25" dirty="0">
                <a:solidFill>
                  <a:srgbClr val="838580"/>
                </a:solidFill>
                <a:latin typeface="Arial"/>
                <a:cs typeface="Arial"/>
              </a:rPr>
              <a:t>{IP</a:t>
            </a:r>
            <a:r>
              <a:rPr sz="700" dirty="0">
                <a:solidFill>
                  <a:srgbClr val="838580"/>
                </a:solidFill>
                <a:latin typeface="Arial"/>
                <a:cs typeface="Arial"/>
              </a:rPr>
              <a:t>	</a:t>
            </a:r>
            <a:r>
              <a:rPr sz="750" i="1" spc="-50" dirty="0">
                <a:solidFill>
                  <a:srgbClr val="959790"/>
                </a:solidFill>
                <a:latin typeface="Times New Roman"/>
                <a:cs typeface="Times New Roman"/>
              </a:rPr>
              <a:t>O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693854" y="6194894"/>
            <a:ext cx="13906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i="1" spc="-280" dirty="0">
                <a:solidFill>
                  <a:srgbClr val="959790"/>
                </a:solidFill>
                <a:latin typeface="Times New Roman"/>
                <a:cs typeface="Times New Roman"/>
              </a:rPr>
              <a:t>OU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59211" y="1104383"/>
            <a:ext cx="289433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2575">
              <a:lnSpc>
                <a:spcPct val="100000"/>
              </a:lnSpc>
              <a:spcBef>
                <a:spcPts val="100"/>
              </a:spcBef>
            </a:pPr>
            <a:r>
              <a:rPr sz="1250" spc="-80" dirty="0">
                <a:solidFill>
                  <a:srgbClr val="1F1D1F"/>
                </a:solidFill>
                <a:latin typeface="Times New Roman"/>
                <a:cs typeface="Times New Roman"/>
              </a:rPr>
              <a:t>Grain</a:t>
            </a:r>
            <a:r>
              <a:rPr sz="1250" spc="2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1250" spc="-40" dirty="0">
                <a:solidFill>
                  <a:srgbClr val="1F1D1F"/>
                </a:solidFill>
                <a:latin typeface="Times New Roman"/>
                <a:cs typeface="Times New Roman"/>
              </a:rPr>
              <a:t>of</a:t>
            </a:r>
            <a:r>
              <a:rPr sz="1250" spc="-7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1F1D1F"/>
                </a:solidFill>
                <a:latin typeface="Times New Roman"/>
                <a:cs typeface="Times New Roman"/>
              </a:rPr>
              <a:t>Rice</a:t>
            </a: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950" spc="-85" dirty="0">
                <a:solidFill>
                  <a:srgbClr val="1F1D1F"/>
                </a:solidFill>
                <a:latin typeface="Times New Roman"/>
                <a:cs typeface="Times New Roman"/>
              </a:rPr>
              <a:t>Carefully</a:t>
            </a:r>
            <a:r>
              <a:rPr sz="950" spc="3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55" dirty="0">
                <a:solidFill>
                  <a:srgbClr val="1F1D1F"/>
                </a:solidFill>
                <a:latin typeface="Times New Roman"/>
                <a:cs typeface="Times New Roman"/>
              </a:rPr>
              <a:t>listen </a:t>
            </a:r>
            <a:r>
              <a:rPr sz="950" spc="-40" dirty="0">
                <a:solidFill>
                  <a:srgbClr val="1F1D1F"/>
                </a:solidFill>
                <a:latin typeface="Times New Roman"/>
                <a:cs typeface="Times New Roman"/>
              </a:rPr>
              <a:t>to</a:t>
            </a:r>
            <a:r>
              <a:rPr sz="950" spc="-7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55" dirty="0">
                <a:solidFill>
                  <a:srgbClr val="1F1D1F"/>
                </a:solidFill>
                <a:latin typeface="Times New Roman"/>
                <a:cs typeface="Times New Roman"/>
              </a:rPr>
              <a:t>the</a:t>
            </a:r>
            <a:r>
              <a:rPr sz="950" spc="-7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60" dirty="0">
                <a:solidFill>
                  <a:srgbClr val="1F1D1F"/>
                </a:solidFill>
                <a:latin typeface="Times New Roman"/>
                <a:cs typeface="Times New Roman"/>
              </a:rPr>
              <a:t>story</a:t>
            </a:r>
            <a:r>
              <a:rPr sz="950" spc="-2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70" dirty="0">
                <a:solidFill>
                  <a:srgbClr val="1F1D1F"/>
                </a:solidFill>
                <a:latin typeface="Times New Roman"/>
                <a:cs typeface="Times New Roman"/>
              </a:rPr>
              <a:t>from</a:t>
            </a:r>
            <a:r>
              <a:rPr sz="950" spc="-4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45" dirty="0">
                <a:solidFill>
                  <a:srgbClr val="1F1D1F"/>
                </a:solidFill>
                <a:latin typeface="Times New Roman"/>
                <a:cs typeface="Times New Roman"/>
              </a:rPr>
              <a:t>the</a:t>
            </a:r>
            <a:r>
              <a:rPr sz="950" spc="-9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70" dirty="0">
                <a:solidFill>
                  <a:srgbClr val="1F1D1F"/>
                </a:solidFill>
                <a:latin typeface="Times New Roman"/>
                <a:cs typeface="Times New Roman"/>
              </a:rPr>
              <a:t>Google</a:t>
            </a:r>
            <a:r>
              <a:rPr sz="950" spc="-3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60" dirty="0">
                <a:solidFill>
                  <a:srgbClr val="1F1D1F"/>
                </a:solidFill>
                <a:latin typeface="Times New Roman"/>
                <a:cs typeface="Times New Roman"/>
              </a:rPr>
              <a:t>StoryBook</a:t>
            </a:r>
            <a:r>
              <a:rPr sz="950" spc="1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65" dirty="0">
                <a:solidFill>
                  <a:srgbClr val="1F1D1F"/>
                </a:solidFill>
                <a:latin typeface="Times New Roman"/>
                <a:cs typeface="Times New Roman"/>
              </a:rPr>
              <a:t>by</a:t>
            </a:r>
            <a:r>
              <a:rPr sz="950" spc="-3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50" dirty="0">
                <a:solidFill>
                  <a:srgbClr val="1F1D1F"/>
                </a:solidFill>
                <a:latin typeface="Times New Roman"/>
                <a:cs typeface="Times New Roman"/>
              </a:rPr>
              <a:t>Jinfa</a:t>
            </a:r>
            <a:r>
              <a:rPr sz="950" spc="-4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950" spc="-20" dirty="0">
                <a:solidFill>
                  <a:srgbClr val="1F1D1F"/>
                </a:solidFill>
                <a:latin typeface="Times New Roman"/>
                <a:cs typeface="Times New Roman"/>
              </a:rPr>
              <a:t>Cai.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97425" y="1553650"/>
            <a:ext cx="1901825" cy="716280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279400">
              <a:lnSpc>
                <a:spcPct val="100000"/>
              </a:lnSpc>
              <a:spcBef>
                <a:spcPts val="955"/>
              </a:spcBef>
            </a:pPr>
            <a:r>
              <a:rPr sz="1400" i="1" spc="-10" dirty="0">
                <a:solidFill>
                  <a:srgbClr val="363433"/>
                </a:solidFill>
                <a:latin typeface="Times New Roman"/>
                <a:cs typeface="Times New Roman"/>
              </a:rPr>
              <a:t>\oo1ild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692150" algn="l"/>
                <a:tab pos="965200" algn="l"/>
              </a:tabLst>
            </a:pPr>
            <a:r>
              <a:rPr sz="1400" spc="-135" dirty="0">
                <a:solidFill>
                  <a:srgbClr val="1F1D1F"/>
                </a:solidFill>
                <a:latin typeface="Arial"/>
                <a:cs typeface="Arial"/>
              </a:rPr>
              <a:t>Huw</a:t>
            </a:r>
            <a:r>
              <a:rPr sz="1400" spc="170" dirty="0">
                <a:solidFill>
                  <a:srgbClr val="1F1D1F"/>
                </a:solidFill>
                <a:latin typeface="Arial"/>
                <a:cs typeface="Arial"/>
              </a:rPr>
              <a:t> </a:t>
            </a:r>
            <a:r>
              <a:rPr sz="1350" spc="-20" dirty="0">
                <a:solidFill>
                  <a:srgbClr val="1F1D1F"/>
                </a:solidFill>
                <a:latin typeface="Times New Roman"/>
                <a:cs typeface="Times New Roman"/>
              </a:rPr>
              <a:t>cl.J</a:t>
            </a:r>
            <a:r>
              <a:rPr sz="1350" dirty="0">
                <a:solidFill>
                  <a:srgbClr val="1F1D1F"/>
                </a:solidFill>
                <a:latin typeface="Times New Roman"/>
                <a:cs typeface="Times New Roman"/>
              </a:rPr>
              <a:t>	</a:t>
            </a:r>
            <a:r>
              <a:rPr sz="1350" spc="-20" dirty="0">
                <a:solidFill>
                  <a:srgbClr val="363433"/>
                </a:solidFill>
                <a:latin typeface="Times New Roman"/>
                <a:cs typeface="Times New Roman"/>
              </a:rPr>
              <a:t>;_,.</a:t>
            </a:r>
            <a:r>
              <a:rPr sz="135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600" spc="-80" dirty="0">
                <a:solidFill>
                  <a:srgbClr val="363433"/>
                </a:solidFill>
                <a:latin typeface="Times New Roman"/>
                <a:cs typeface="Times New Roman"/>
              </a:rPr>
              <a:t>J</a:t>
            </a:r>
            <a:r>
              <a:rPr sz="1600" spc="-1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150" i="1" spc="60" dirty="0">
                <a:solidFill>
                  <a:srgbClr val="363433"/>
                </a:solidFill>
                <a:latin typeface="Times New Roman"/>
                <a:cs typeface="Times New Roman"/>
              </a:rPr>
              <a:t>vf'\f</a:t>
            </a:r>
            <a:r>
              <a:rPr sz="1150" i="1" spc="28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350" spc="-130" dirty="0">
                <a:solidFill>
                  <a:srgbClr val="363433"/>
                </a:solidFill>
                <a:latin typeface="Times New Roman"/>
                <a:cs typeface="Times New Roman"/>
              </a:rPr>
              <a:t>-fJi</a:t>
            </a:r>
            <a:r>
              <a:rPr sz="1350" spc="-7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350" i="1" spc="-65" dirty="0">
                <a:solidFill>
                  <a:srgbClr val="363433"/>
                </a:solidFill>
                <a:latin typeface="Times New Roman"/>
                <a:cs typeface="Times New Roman"/>
              </a:rPr>
              <a:t>,1-</a:t>
            </a:r>
            <a:r>
              <a:rPr sz="1350" i="1" spc="-450" dirty="0">
                <a:solidFill>
                  <a:srgbClr val="4D4B48"/>
                </a:solidFill>
                <a:latin typeface="Times New Roman"/>
                <a:cs typeface="Times New Roman"/>
              </a:rPr>
              <a:t>�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3578" y="2508407"/>
            <a:ext cx="3661410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7180">
              <a:lnSpc>
                <a:spcPts val="2235"/>
              </a:lnSpc>
              <a:spcBef>
                <a:spcPts val="100"/>
              </a:spcBef>
            </a:pPr>
            <a:r>
              <a:rPr sz="1900" i="1" spc="425" dirty="0">
                <a:solidFill>
                  <a:srgbClr val="4D4B48"/>
                </a:solidFill>
                <a:latin typeface="Times New Roman"/>
                <a:cs typeface="Times New Roman"/>
              </a:rPr>
              <a:t>�-</a:t>
            </a:r>
            <a:r>
              <a:rPr sz="1900" i="1" spc="515" dirty="0">
                <a:solidFill>
                  <a:srgbClr val="4D4B48"/>
                </a:solidFill>
                <a:latin typeface="Times New Roman"/>
                <a:cs typeface="Times New Roman"/>
              </a:rPr>
              <a:t>���he� </a:t>
            </a:r>
            <a:r>
              <a:rPr sz="1450" i="1" spc="-470" dirty="0">
                <a:solidFill>
                  <a:srgbClr val="363433"/>
                </a:solidFill>
                <a:latin typeface="Times New Roman"/>
                <a:cs typeface="Times New Roman"/>
              </a:rPr>
              <a:t>q�</a:t>
            </a:r>
            <a:endParaRPr sz="1450">
              <a:latin typeface="Times New Roman"/>
              <a:cs typeface="Times New Roman"/>
            </a:endParaRPr>
          </a:p>
          <a:p>
            <a:pPr marL="685800">
              <a:lnSpc>
                <a:spcPts val="2175"/>
              </a:lnSpc>
              <a:tabLst>
                <a:tab pos="1450975" algn="l"/>
                <a:tab pos="1883410" algn="l"/>
              </a:tabLst>
            </a:pPr>
            <a:r>
              <a:rPr sz="1400" spc="140" dirty="0">
                <a:solidFill>
                  <a:srgbClr val="363433"/>
                </a:solidFill>
                <a:latin typeface="Arial"/>
                <a:cs typeface="Arial"/>
              </a:rPr>
              <a:t>rt</a:t>
            </a:r>
            <a:r>
              <a:rPr sz="1400" spc="265" dirty="0">
                <a:solidFill>
                  <a:srgbClr val="363433"/>
                </a:solidFill>
                <a:latin typeface="Arial"/>
                <a:cs typeface="Arial"/>
              </a:rPr>
              <a:t> </a:t>
            </a:r>
            <a:r>
              <a:rPr sz="1850" spc="-365" dirty="0">
                <a:solidFill>
                  <a:srgbClr val="363433"/>
                </a:solidFill>
                <a:latin typeface="Times New Roman"/>
                <a:cs typeface="Times New Roman"/>
              </a:rPr>
              <a:t>kW1.t</a:t>
            </a:r>
            <a:r>
              <a:rPr sz="185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850" spc="-220" dirty="0">
                <a:solidFill>
                  <a:srgbClr val="363433"/>
                </a:solidFill>
                <a:latin typeface="Times New Roman"/>
                <a:cs typeface="Times New Roman"/>
              </a:rPr>
              <a:t>'-</a:t>
            </a:r>
            <a:r>
              <a:rPr sz="1850" spc="-590" dirty="0">
                <a:solidFill>
                  <a:srgbClr val="363433"/>
                </a:solidFill>
                <a:latin typeface="Times New Roman"/>
                <a:cs typeface="Times New Roman"/>
              </a:rPr>
              <a:t>\�</a:t>
            </a:r>
            <a:r>
              <a:rPr sz="185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300" i="1" spc="55" dirty="0">
                <a:solidFill>
                  <a:srgbClr val="363433"/>
                </a:solidFill>
                <a:latin typeface="Arial"/>
                <a:cs typeface="Arial"/>
              </a:rPr>
              <a:t>v\'\Ulh</a:t>
            </a:r>
            <a:r>
              <a:rPr sz="1300" i="1" spc="-240" dirty="0">
                <a:solidFill>
                  <a:srgbClr val="363433"/>
                </a:solidFill>
                <a:latin typeface="Arial"/>
                <a:cs typeface="Arial"/>
              </a:rPr>
              <a:t> </a:t>
            </a:r>
            <a:r>
              <a:rPr sz="1300" spc="-25" dirty="0">
                <a:solidFill>
                  <a:srgbClr val="1F1D1F"/>
                </a:solidFill>
                <a:latin typeface="Arial"/>
                <a:cs typeface="Arial"/>
              </a:rPr>
              <a:t>.,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50" spc="-30" dirty="0">
                <a:solidFill>
                  <a:srgbClr val="363433"/>
                </a:solidFill>
                <a:latin typeface="Times New Roman"/>
                <a:cs typeface="Times New Roman"/>
              </a:rPr>
              <a:t>What</a:t>
            </a:r>
            <a:r>
              <a:rPr sz="750" spc="-1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do</a:t>
            </a:r>
            <a:r>
              <a:rPr sz="750" spc="-1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you</a:t>
            </a:r>
            <a:r>
              <a:rPr sz="750" spc="1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1F1D1F"/>
                </a:solidFill>
                <a:latin typeface="Times New Roman"/>
                <a:cs typeface="Times New Roman"/>
              </a:rPr>
              <a:t>wonder?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396046" y="3403381"/>
            <a:ext cx="16224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6245" algn="l"/>
                <a:tab pos="973455" algn="l"/>
                <a:tab pos="1456690" algn="l"/>
              </a:tabLst>
            </a:pP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1.</a:t>
            </a:r>
            <a:r>
              <a:rPr sz="750" spc="-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5" dirty="0">
                <a:solidFill>
                  <a:srgbClr val="363433"/>
                </a:solidFill>
                <a:latin typeface="Times New Roman"/>
                <a:cs typeface="Times New Roman"/>
              </a:rPr>
              <a:t>�I)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050" spc="-65" dirty="0">
                <a:solidFill>
                  <a:srgbClr val="363433"/>
                </a:solidFill>
                <a:latin typeface="Arial"/>
                <a:cs typeface="Arial"/>
              </a:rPr>
              <a:t>e,,t\</a:t>
            </a:r>
            <a:r>
              <a:rPr sz="1050" spc="60" dirty="0">
                <a:solidFill>
                  <a:srgbClr val="363433"/>
                </a:solidFill>
                <a:latin typeface="Arial"/>
                <a:cs typeface="Arial"/>
              </a:rPr>
              <a:t> </a:t>
            </a:r>
            <a:r>
              <a:rPr sz="1050" i="1" spc="-20" dirty="0">
                <a:solidFill>
                  <a:srgbClr val="363433"/>
                </a:solidFill>
                <a:latin typeface="Times New Roman"/>
                <a:cs typeface="Times New Roman"/>
              </a:rPr>
              <a:t>'rt,</a:t>
            </a:r>
            <a:r>
              <a:rPr sz="1050" i="1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150" spc="-10" dirty="0">
                <a:solidFill>
                  <a:srgbClr val="363433"/>
                </a:solidFill>
                <a:latin typeface="Times New Roman"/>
                <a:cs typeface="Times New Roman"/>
              </a:rPr>
              <a:t>Come.,</a:t>
            </a:r>
            <a:r>
              <a:rPr sz="115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200" i="1" spc="-170" dirty="0">
                <a:solidFill>
                  <a:srgbClr val="363433"/>
                </a:solidFill>
                <a:latin typeface="Times New Roman"/>
                <a:cs typeface="Times New Roman"/>
              </a:rPr>
              <a:t>--</a:t>
            </a:r>
            <a:r>
              <a:rPr sz="1200" i="1" spc="-190" dirty="0">
                <a:solidFill>
                  <a:srgbClr val="363433"/>
                </a:solidFill>
                <a:latin typeface="Times New Roman"/>
                <a:cs typeface="Times New Roman"/>
              </a:rPr>
              <a:t>:R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61045" y="3377941"/>
            <a:ext cx="1276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4984" algn="l"/>
                <a:tab pos="1026794" algn="l"/>
              </a:tabLst>
            </a:pPr>
            <a:r>
              <a:rPr sz="1000" dirty="0">
                <a:solidFill>
                  <a:srgbClr val="363433"/>
                </a:solidFill>
                <a:latin typeface="Times New Roman"/>
                <a:cs typeface="Times New Roman"/>
              </a:rPr>
              <a:t>w</a:t>
            </a:r>
            <a:r>
              <a:rPr sz="1000" spc="10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363433"/>
                </a:solidFill>
                <a:latin typeface="Times New Roman"/>
                <a:cs typeface="Times New Roman"/>
              </a:rPr>
              <a:t>\�</a:t>
            </a:r>
            <a:r>
              <a:rPr sz="1000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400" i="1" spc="-10" dirty="0">
                <a:solidFill>
                  <a:srgbClr val="363433"/>
                </a:solidFill>
                <a:latin typeface="Times New Roman"/>
                <a:cs typeface="Times New Roman"/>
              </a:rPr>
              <a:t>'t'\ri,S</a:t>
            </a:r>
            <a:r>
              <a:rPr sz="1400" i="1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400" i="1" spc="-105" dirty="0">
                <a:solidFill>
                  <a:srgbClr val="363433"/>
                </a:solidFill>
                <a:latin typeface="Arial"/>
                <a:cs typeface="Arial"/>
              </a:rPr>
              <a:t>i</a:t>
            </a:r>
            <a:r>
              <a:rPr sz="1400" i="1" spc="-130" dirty="0">
                <a:solidFill>
                  <a:srgbClr val="363433"/>
                </a:solidFill>
                <a:latin typeface="Arial"/>
                <a:cs typeface="Arial"/>
              </a:rPr>
              <a:t> </a:t>
            </a:r>
            <a:r>
              <a:rPr sz="850" b="1" i="1" spc="-20" dirty="0">
                <a:solidFill>
                  <a:srgbClr val="363433"/>
                </a:solidFill>
                <a:latin typeface="Arial"/>
                <a:cs typeface="Arial"/>
              </a:rPr>
              <a:t>Jttt</a:t>
            </a:r>
            <a:endParaRPr sz="850">
              <a:latin typeface="Arial"/>
              <a:cs typeface="Arial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5361777" y="3667355"/>
          <a:ext cx="4352290" cy="506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1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48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525">
                <a:tc>
                  <a:txBody>
                    <a:bodyPr/>
                    <a:lstStyle/>
                    <a:p>
                      <a:pPr marL="31750">
                        <a:lnSpc>
                          <a:spcPts val="1980"/>
                        </a:lnSpc>
                      </a:pPr>
                      <a:r>
                        <a:rPr sz="700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700" spc="240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50" spc="-85" dirty="0">
                          <a:solidFill>
                            <a:srgbClr val="696966"/>
                          </a:solidFill>
                          <a:latin typeface="Times New Roman"/>
                          <a:cs typeface="Times New Roman"/>
                        </a:rPr>
                        <a:t>\</a:t>
                      </a:r>
                      <a:r>
                        <a:rPr sz="1850" spc="-85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850" spc="-260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500" i="1" spc="-25" dirty="0">
                          <a:solidFill>
                            <a:srgbClr val="363433"/>
                          </a:solidFill>
                          <a:latin typeface="Arial"/>
                          <a:cs typeface="Arial"/>
                        </a:rPr>
                        <a:t>�J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R="64769" algn="r">
                        <a:lnSpc>
                          <a:spcPct val="100000"/>
                        </a:lnSpc>
                      </a:pPr>
                      <a:r>
                        <a:rPr sz="750" spc="114" dirty="0">
                          <a:solidFill>
                            <a:srgbClr val="363433"/>
                          </a:solidFill>
                          <a:latin typeface="Times New Roman"/>
                          <a:cs typeface="Times New Roman"/>
                        </a:rPr>
                        <a:t>t'(\,1\-J.,b</a:t>
                      </a: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50" spc="-10" dirty="0">
                          <a:solidFill>
                            <a:srgbClr val="363433"/>
                          </a:solidFill>
                          <a:latin typeface="Times New Roman"/>
                          <a:cs typeface="Times New Roman"/>
                        </a:rPr>
                        <a:t>..}¼,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550"/>
                        </a:spcBef>
                        <a:tabLst>
                          <a:tab pos="672465" algn="l"/>
                        </a:tabLst>
                      </a:pPr>
                      <a:r>
                        <a:rPr sz="1050" spc="-10" dirty="0">
                          <a:solidFill>
                            <a:srgbClr val="363433"/>
                          </a:solidFill>
                          <a:latin typeface="Times New Roman"/>
                          <a:cs typeface="Times New Roman"/>
                        </a:rPr>
                        <a:t>1.,J\.,O\&lt;'.</a:t>
                      </a:r>
                      <a:r>
                        <a:rPr sz="1050" dirty="0">
                          <a:solidFill>
                            <a:srgbClr val="363433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spc="-10" dirty="0">
                          <a:solidFill>
                            <a:srgbClr val="363433"/>
                          </a:solidFill>
                          <a:latin typeface="Times New Roman"/>
                          <a:cs typeface="Times New Roman"/>
                        </a:rPr>
                        <a:t>boet(cl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500"/>
                        </a:spcBef>
                        <a:tabLst>
                          <a:tab pos="497840" algn="l"/>
                        </a:tabLst>
                      </a:pPr>
                      <a:r>
                        <a:rPr sz="1150" spc="-220" dirty="0">
                          <a:solidFill>
                            <a:srgbClr val="1F1D1F"/>
                          </a:solidFill>
                          <a:latin typeface="Times New Roman"/>
                          <a:cs typeface="Times New Roman"/>
                        </a:rPr>
                        <a:t>HcJv-</a:t>
                      </a:r>
                      <a:r>
                        <a:rPr sz="1150" spc="-50" dirty="0">
                          <a:solidFill>
                            <a:srgbClr val="1F1D1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1150" dirty="0">
                          <a:solidFill>
                            <a:srgbClr val="1F1D1F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050" i="1" spc="-10" dirty="0">
                          <a:solidFill>
                            <a:srgbClr val="1F1D1F"/>
                          </a:solidFill>
                          <a:latin typeface="Arial"/>
                          <a:cs typeface="Arial"/>
                        </a:rPr>
                        <a:t>MtJ{h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6350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50" i="1" spc="50" dirty="0">
                          <a:solidFill>
                            <a:srgbClr val="363433"/>
                          </a:solidFill>
                          <a:latin typeface="Arial"/>
                          <a:cs typeface="Arial"/>
                        </a:rPr>
                        <a:t>Yiu,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620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340"/>
                        </a:spcBef>
                        <a:tabLst>
                          <a:tab pos="610235" algn="l"/>
                        </a:tabLst>
                      </a:pPr>
                      <a:r>
                        <a:rPr sz="1200" spc="-10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WOv\e-</a:t>
                      </a:r>
                      <a:r>
                        <a:rPr sz="1200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80" dirty="0">
                          <a:solidFill>
                            <a:srgbClr val="363433"/>
                          </a:solidFill>
                          <a:latin typeface="Times New Roman"/>
                          <a:cs typeface="Times New Roman"/>
                        </a:rPr>
                        <a:t>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/>
                </a:tc>
                <a:tc>
                  <a:txBody>
                    <a:bodyPr/>
                    <a:lstStyle/>
                    <a:p>
                      <a:pPr marR="66040" algn="r">
                        <a:lnSpc>
                          <a:spcPts val="1810"/>
                        </a:lnSpc>
                      </a:pPr>
                      <a:r>
                        <a:rPr sz="1700" spc="-405" dirty="0">
                          <a:solidFill>
                            <a:srgbClr val="4D4B48"/>
                          </a:solidFill>
                          <a:latin typeface="Times New Roman"/>
                          <a:cs typeface="Times New Roman"/>
                        </a:rPr>
                        <a:t>b.e�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" name="object 49"/>
          <p:cNvSpPr txBox="1"/>
          <p:nvPr/>
        </p:nvSpPr>
        <p:spPr>
          <a:xfrm>
            <a:off x="5354467" y="4166576"/>
            <a:ext cx="28479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320" indent="-84455">
              <a:lnSpc>
                <a:spcPts val="810"/>
              </a:lnSpc>
              <a:spcBef>
                <a:spcPts val="100"/>
              </a:spcBef>
              <a:buClr>
                <a:srgbClr val="696966"/>
              </a:buClr>
              <a:buSzPct val="53571"/>
              <a:buChar char="•"/>
              <a:tabLst>
                <a:tab pos="147320" algn="l"/>
                <a:tab pos="531495" algn="l"/>
                <a:tab pos="819150" algn="l"/>
                <a:tab pos="1466215" algn="l"/>
                <a:tab pos="2023110" algn="l"/>
                <a:tab pos="2511425" algn="l"/>
              </a:tabLst>
            </a:pPr>
            <a:r>
              <a:rPr sz="1400" spc="-25" dirty="0">
                <a:solidFill>
                  <a:srgbClr val="4D4B48"/>
                </a:solidFill>
                <a:latin typeface="Times New Roman"/>
                <a:cs typeface="Times New Roman"/>
              </a:rPr>
              <a:t>did</a:t>
            </a:r>
            <a:r>
              <a:rPr sz="1400" dirty="0">
                <a:solidFill>
                  <a:srgbClr val="4D4B48"/>
                </a:solidFill>
                <a:latin typeface="Times New Roman"/>
                <a:cs typeface="Times New Roman"/>
              </a:rPr>
              <a:t>	</a:t>
            </a:r>
            <a:r>
              <a:rPr sz="1400" i="1" spc="-25" dirty="0">
                <a:solidFill>
                  <a:srgbClr val="363433"/>
                </a:solidFill>
                <a:latin typeface="Times New Roman"/>
                <a:cs typeface="Times New Roman"/>
              </a:rPr>
              <a:t>{}</a:t>
            </a:r>
            <a:r>
              <a:rPr sz="1400" i="1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150" i="1" spc="-10" dirty="0">
                <a:solidFill>
                  <a:srgbClr val="363433"/>
                </a:solidFill>
                <a:latin typeface="Times New Roman"/>
                <a:cs typeface="Times New Roman"/>
              </a:rPr>
              <a:t>Vht;}W</a:t>
            </a:r>
            <a:r>
              <a:rPr sz="1150" i="1" dirty="0">
                <a:solidFill>
                  <a:srgbClr val="363433"/>
                </a:solidFill>
                <a:latin typeface="Times New Roman"/>
                <a:cs typeface="Times New Roman"/>
              </a:rPr>
              <a:t>	W,,ti</a:t>
            </a:r>
            <a:r>
              <a:rPr sz="1150" i="1" spc="4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800" i="1" spc="-50" dirty="0">
                <a:solidFill>
                  <a:srgbClr val="4D4B48"/>
                </a:solidFill>
                <a:latin typeface="Times New Roman"/>
                <a:cs typeface="Times New Roman"/>
              </a:rPr>
              <a:t>r</a:t>
            </a:r>
            <a:r>
              <a:rPr sz="1800" i="1" dirty="0">
                <a:solidFill>
                  <a:srgbClr val="4D4B48"/>
                </a:solidFill>
                <a:latin typeface="Times New Roman"/>
                <a:cs typeface="Times New Roman"/>
              </a:rPr>
              <a:t>	</a:t>
            </a:r>
            <a:r>
              <a:rPr sz="1550" i="1" spc="-50" dirty="0">
                <a:solidFill>
                  <a:srgbClr val="363433"/>
                </a:solidFill>
                <a:latin typeface="Times New Roman"/>
                <a:cs typeface="Times New Roman"/>
              </a:rPr>
              <a:t>5p,,ee,</a:t>
            </a:r>
            <a:r>
              <a:rPr sz="1550" i="1" dirty="0">
                <a:solidFill>
                  <a:srgbClr val="363433"/>
                </a:solidFill>
                <a:latin typeface="Times New Roman"/>
                <a:cs typeface="Times New Roman"/>
              </a:rPr>
              <a:t>	</a:t>
            </a:r>
            <a:r>
              <a:rPr sz="1100" i="1" spc="-10" dirty="0">
                <a:solidFill>
                  <a:srgbClr val="363433"/>
                </a:solidFill>
                <a:latin typeface="Times New Roman"/>
                <a:cs typeface="Times New Roman"/>
              </a:rPr>
              <a:t>c,.t,,</a:t>
            </a:r>
            <a:r>
              <a:rPr sz="1550" i="1" spc="-10" dirty="0">
                <a:solidFill>
                  <a:srgbClr val="363433"/>
                </a:solidFill>
                <a:latin typeface="Times New Roman"/>
                <a:cs typeface="Times New Roman"/>
              </a:rPr>
              <a:t>h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445"/>
              </a:lnSpc>
            </a:pPr>
            <a:r>
              <a:rPr sz="750" spc="-50" dirty="0">
                <a:solidFill>
                  <a:srgbClr val="4D4B48"/>
                </a:solidFill>
                <a:latin typeface="Times New Roman"/>
                <a:cs typeface="Times New Roman"/>
              </a:rPr>
              <a:t>3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592570" y="4223815"/>
            <a:ext cx="54991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i="1" spc="-10" dirty="0">
                <a:solidFill>
                  <a:srgbClr val="363433"/>
                </a:solidFill>
                <a:latin typeface="Times New Roman"/>
                <a:cs typeface="Times New Roman"/>
              </a:rPr>
              <a:t>boc,lcJ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92727" y="4472617"/>
            <a:ext cx="3538220" cy="602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7030" algn="l"/>
              </a:tabLst>
            </a:pPr>
            <a:r>
              <a:rPr sz="1650" spc="-25" dirty="0">
                <a:solidFill>
                  <a:srgbClr val="4D4B48"/>
                </a:solidFill>
                <a:latin typeface="Times New Roman"/>
                <a:cs typeface="Times New Roman"/>
              </a:rPr>
              <a:t>ht,</a:t>
            </a:r>
            <a:r>
              <a:rPr sz="1650" dirty="0">
                <a:solidFill>
                  <a:srgbClr val="4D4B48"/>
                </a:solidFill>
                <a:latin typeface="Times New Roman"/>
                <a:cs typeface="Times New Roman"/>
              </a:rPr>
              <a:t>	</a:t>
            </a:r>
            <a:r>
              <a:rPr sz="1250" i="1" spc="-175" dirty="0">
                <a:solidFill>
                  <a:srgbClr val="4D4B48"/>
                </a:solidFill>
                <a:latin typeface="Arial"/>
                <a:cs typeface="Arial"/>
              </a:rPr>
              <a:t>Pv&gt;r-</a:t>
            </a:r>
            <a:r>
              <a:rPr sz="1250" i="1" spc="185" dirty="0">
                <a:solidFill>
                  <a:srgbClr val="4D4B48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4D4B48"/>
                </a:solidFill>
                <a:latin typeface="Arial"/>
                <a:cs typeface="Arial"/>
              </a:rPr>
              <a:t>i</a:t>
            </a:r>
            <a:r>
              <a:rPr sz="1100" i="1" spc="-10" dirty="0">
                <a:solidFill>
                  <a:srgbClr val="696966"/>
                </a:solidFill>
                <a:latin typeface="Arial"/>
                <a:cs typeface="Arial"/>
              </a:rPr>
              <a:t>.i---</a:t>
            </a:r>
            <a:r>
              <a:rPr sz="1100" i="1" spc="-120" dirty="0">
                <a:solidFill>
                  <a:srgbClr val="696966"/>
                </a:solidFill>
                <a:latin typeface="Arial"/>
                <a:cs typeface="Arial"/>
              </a:rPr>
              <a:t> </a:t>
            </a:r>
            <a:r>
              <a:rPr sz="900" spc="-70" dirty="0">
                <a:solidFill>
                  <a:srgbClr val="696966"/>
                </a:solidFill>
                <a:latin typeface="Times New Roman"/>
                <a:cs typeface="Times New Roman"/>
              </a:rPr>
              <a:t>t:1</a:t>
            </a:r>
            <a:r>
              <a:rPr sz="900" spc="-70" dirty="0">
                <a:solidFill>
                  <a:srgbClr val="4D4B48"/>
                </a:solidFill>
                <a:latin typeface="Times New Roman"/>
                <a:cs typeface="Times New Roman"/>
              </a:rPr>
              <a:t>n</a:t>
            </a:r>
            <a:r>
              <a:rPr sz="900" spc="-10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900" spc="-315" dirty="0">
                <a:solidFill>
                  <a:srgbClr val="363433"/>
                </a:solidFill>
                <a:latin typeface="Times New Roman"/>
                <a:cs typeface="Times New Roman"/>
              </a:rPr>
              <a:t>�</a:t>
            </a:r>
            <a:endParaRPr sz="900">
              <a:latin typeface="Times New Roman"/>
              <a:cs typeface="Times New Roman"/>
            </a:endParaRPr>
          </a:p>
          <a:p>
            <a:pPr marL="15240" marR="5080" indent="15875">
              <a:lnSpc>
                <a:spcPts val="750"/>
              </a:lnSpc>
              <a:spcBef>
                <a:spcPts val="1065"/>
              </a:spcBef>
            </a:pPr>
            <a:r>
              <a:rPr sz="750" dirty="0">
                <a:solidFill>
                  <a:srgbClr val="4D4B48"/>
                </a:solidFill>
                <a:latin typeface="Times New Roman"/>
                <a:cs typeface="Times New Roman"/>
              </a:rPr>
              <a:t>Can</a:t>
            </a:r>
            <a:r>
              <a:rPr sz="750" spc="3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D4B48"/>
                </a:solidFill>
                <a:latin typeface="Times New Roman"/>
                <a:cs typeface="Times New Roman"/>
              </a:rPr>
              <a:t>you</a:t>
            </a:r>
            <a:r>
              <a:rPr sz="750" spc="2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pose</a:t>
            </a:r>
            <a:r>
              <a:rPr sz="750" spc="5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three</a:t>
            </a:r>
            <a:r>
              <a:rPr sz="750" spc="1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of</a:t>
            </a:r>
            <a:r>
              <a:rPr sz="750" spc="2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4D4B48"/>
                </a:solidFill>
                <a:latin typeface="Times New Roman"/>
                <a:cs typeface="Times New Roman"/>
              </a:rPr>
              <a:t>your</a:t>
            </a:r>
            <a:r>
              <a:rPr sz="750" spc="-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own</a:t>
            </a:r>
            <a:r>
              <a:rPr sz="750" spc="5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1F1D1F"/>
                </a:solidFill>
                <a:latin typeface="Times New Roman"/>
                <a:cs typeface="Times New Roman"/>
              </a:rPr>
              <a:t>mathematical</a:t>
            </a:r>
            <a:r>
              <a:rPr sz="750" spc="11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problems</a:t>
            </a:r>
            <a:r>
              <a:rPr sz="750" spc="8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based</a:t>
            </a:r>
            <a:r>
              <a:rPr sz="750" spc="55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on</a:t>
            </a:r>
            <a:r>
              <a:rPr sz="750" spc="5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what</a:t>
            </a:r>
            <a:r>
              <a:rPr sz="750" spc="8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1F1D1F"/>
                </a:solidFill>
                <a:latin typeface="Times New Roman"/>
                <a:cs typeface="Times New Roman"/>
              </a:rPr>
              <a:t>happened</a:t>
            </a:r>
            <a:r>
              <a:rPr sz="750" spc="90" dirty="0">
                <a:solidFill>
                  <a:srgbClr val="1F1D1F"/>
                </a:solidFill>
                <a:latin typeface="Times New Roman"/>
                <a:cs typeface="Times New Roman"/>
              </a:rPr>
              <a:t> </a:t>
            </a: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in</a:t>
            </a:r>
            <a:r>
              <a:rPr sz="750" spc="8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20" dirty="0">
                <a:solidFill>
                  <a:srgbClr val="363433"/>
                </a:solidFill>
                <a:latin typeface="Times New Roman"/>
                <a:cs typeface="Times New Roman"/>
              </a:rPr>
              <a:t>this</a:t>
            </a:r>
            <a:r>
              <a:rPr sz="750" spc="50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750" spc="-10" dirty="0">
                <a:solidFill>
                  <a:srgbClr val="4D4B48"/>
                </a:solidFill>
                <a:latin typeface="Times New Roman"/>
                <a:cs typeface="Times New Roman"/>
              </a:rPr>
              <a:t>story?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83134" y="5123369"/>
            <a:ext cx="47815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dirty="0">
                <a:solidFill>
                  <a:srgbClr val="363433"/>
                </a:solidFill>
                <a:latin typeface="Times New Roman"/>
                <a:cs typeface="Times New Roman"/>
              </a:rPr>
              <a:t>1.</a:t>
            </a:r>
            <a:r>
              <a:rPr sz="750" spc="28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950" i="1" spc="-10" dirty="0">
                <a:solidFill>
                  <a:srgbClr val="959790"/>
                </a:solidFill>
                <a:latin typeface="Times New Roman"/>
                <a:cs typeface="Times New Roman"/>
              </a:rPr>
              <a:t>.,</a:t>
            </a:r>
            <a:r>
              <a:rPr sz="950" i="1" spc="-10" dirty="0">
                <a:solidFill>
                  <a:srgbClr val="4D4B48"/>
                </a:solidFill>
                <a:latin typeface="Times New Roman"/>
                <a:cs typeface="Times New Roman"/>
              </a:rPr>
              <a:t>\..y�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224366" y="5034329"/>
            <a:ext cx="1292225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1970" algn="l"/>
                <a:tab pos="837565" algn="l"/>
              </a:tabLst>
            </a:pPr>
            <a:r>
              <a:rPr sz="950" i="1" spc="-10" dirty="0">
                <a:solidFill>
                  <a:srgbClr val="4D4B48"/>
                </a:solidFill>
                <a:latin typeface="Times New Roman"/>
                <a:cs typeface="Times New Roman"/>
              </a:rPr>
              <a:t>\JI(�</a:t>
            </a:r>
            <a:r>
              <a:rPr sz="950" i="1" dirty="0">
                <a:solidFill>
                  <a:srgbClr val="4D4B48"/>
                </a:solidFill>
                <a:latin typeface="Times New Roman"/>
                <a:cs typeface="Times New Roman"/>
              </a:rPr>
              <a:t>	</a:t>
            </a:r>
            <a:r>
              <a:rPr sz="950" dirty="0">
                <a:solidFill>
                  <a:srgbClr val="363433"/>
                </a:solidFill>
                <a:latin typeface="Times New Roman"/>
                <a:cs typeface="Times New Roman"/>
              </a:rPr>
              <a:t>l</a:t>
            </a:r>
            <a:r>
              <a:rPr sz="950" spc="-6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200" i="1" spc="-50" dirty="0">
                <a:solidFill>
                  <a:srgbClr val="363433"/>
                </a:solidFill>
                <a:latin typeface="Arial"/>
                <a:cs typeface="Arial"/>
              </a:rPr>
              <a:t>i</a:t>
            </a:r>
            <a:r>
              <a:rPr sz="1200" i="1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650" spc="-75" dirty="0">
                <a:solidFill>
                  <a:srgbClr val="363433"/>
                </a:solidFill>
                <a:latin typeface="Times New Roman"/>
                <a:cs typeface="Times New Roman"/>
              </a:rPr>
              <a:t>9</a:t>
            </a:r>
            <a:r>
              <a:rPr sz="1650" spc="-22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363433"/>
                </a:solidFill>
                <a:latin typeface="Times New Roman"/>
                <a:cs typeface="Times New Roman"/>
              </a:rPr>
              <a:t>rnh5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673145" y="5091569"/>
            <a:ext cx="617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5280" algn="l"/>
              </a:tabLst>
            </a:pPr>
            <a:r>
              <a:rPr sz="1200" i="1" spc="-25" dirty="0">
                <a:solidFill>
                  <a:srgbClr val="363433"/>
                </a:solidFill>
                <a:latin typeface="Arial"/>
                <a:cs typeface="Arial"/>
              </a:rPr>
              <a:t>of</a:t>
            </a:r>
            <a:r>
              <a:rPr sz="1200" i="1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200" i="1" spc="85" dirty="0">
                <a:solidFill>
                  <a:srgbClr val="363433"/>
                </a:solidFill>
                <a:latin typeface="Arial"/>
                <a:cs typeface="Arial"/>
              </a:rPr>
              <a:t>rite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91387" y="5059769"/>
            <a:ext cx="79375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-90" dirty="0">
                <a:solidFill>
                  <a:srgbClr val="363433"/>
                </a:solidFill>
                <a:latin typeface="Times New Roman"/>
                <a:cs typeface="Times New Roman"/>
              </a:rPr>
              <a:t>w�.J-</a:t>
            </a:r>
            <a:r>
              <a:rPr sz="1250" dirty="0">
                <a:solidFill>
                  <a:srgbClr val="363433"/>
                </a:solidFill>
                <a:latin typeface="Times New Roman"/>
                <a:cs typeface="Times New Roman"/>
              </a:rPr>
              <a:t>-</a:t>
            </a:r>
            <a:r>
              <a:rPr sz="1250" spc="120" dirty="0">
                <a:solidFill>
                  <a:srgbClr val="363433"/>
                </a:solidFill>
                <a:latin typeface="Times New Roman"/>
                <a:cs typeface="Times New Roman"/>
              </a:rPr>
              <a:t>  </a:t>
            </a:r>
            <a:r>
              <a:rPr sz="1400" spc="-55" dirty="0">
                <a:solidFill>
                  <a:srgbClr val="363433"/>
                </a:solidFill>
                <a:latin typeface="Times New Roman"/>
                <a:cs typeface="Times New Roman"/>
              </a:rPr>
              <a:t>lJ</a:t>
            </a:r>
            <a:r>
              <a:rPr sz="1400" spc="-160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450" spc="-195" dirty="0">
                <a:solidFill>
                  <a:srgbClr val="363433"/>
                </a:solidFill>
                <a:latin typeface="Times New Roman"/>
                <a:cs typeface="Times New Roman"/>
              </a:rPr>
              <a:t>ti.f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426102" y="5123369"/>
            <a:ext cx="27305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i="1" dirty="0">
                <a:solidFill>
                  <a:srgbClr val="363433"/>
                </a:solidFill>
                <a:latin typeface="Times New Roman"/>
                <a:cs typeface="Times New Roman"/>
              </a:rPr>
              <a:t>-</a:t>
            </a:r>
            <a:r>
              <a:rPr sz="950" i="1" spc="-20" dirty="0">
                <a:solidFill>
                  <a:srgbClr val="363433"/>
                </a:solidFill>
                <a:latin typeface="Times New Roman"/>
                <a:cs typeface="Times New Roman"/>
              </a:rPr>
              <a:t>he_.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342642" y="5154659"/>
            <a:ext cx="25146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5020" algn="l"/>
                <a:tab pos="1457960" algn="l"/>
                <a:tab pos="1810385" algn="l"/>
              </a:tabLst>
            </a:pPr>
            <a:r>
              <a:rPr sz="1650" i="1" spc="-10" dirty="0">
                <a:solidFill>
                  <a:srgbClr val="4D4B48"/>
                </a:solidFill>
                <a:latin typeface="Times New Roman"/>
                <a:cs typeface="Times New Roman"/>
              </a:rPr>
              <a:t>0tMour</a:t>
            </a:r>
            <a:r>
              <a:rPr sz="2000" i="1" spc="-10" dirty="0">
                <a:solidFill>
                  <a:srgbClr val="696966"/>
                </a:solidFill>
                <a:latin typeface="Arial"/>
                <a:cs typeface="Arial"/>
              </a:rPr>
              <a:t>v</a:t>
            </a:r>
            <a:r>
              <a:rPr sz="2000" i="1" dirty="0">
                <a:solidFill>
                  <a:srgbClr val="696966"/>
                </a:solidFill>
                <a:latin typeface="Arial"/>
                <a:cs typeface="Arial"/>
              </a:rPr>
              <a:t>	</a:t>
            </a:r>
            <a:r>
              <a:rPr sz="1650" i="1" spc="225" dirty="0">
                <a:solidFill>
                  <a:srgbClr val="4D4B48"/>
                </a:solidFill>
                <a:latin typeface="Times New Roman"/>
                <a:cs typeface="Times New Roman"/>
              </a:rPr>
              <a:t>kw-</a:t>
            </a:r>
            <a:r>
              <a:rPr sz="1650" i="1" spc="80" dirty="0">
                <a:solidFill>
                  <a:srgbClr val="4D4B48"/>
                </a:solidFill>
                <a:latin typeface="Times New Roman"/>
                <a:cs typeface="Times New Roman"/>
              </a:rPr>
              <a:t>t</a:t>
            </a:r>
            <a:r>
              <a:rPr sz="1650" i="1" dirty="0">
                <a:solidFill>
                  <a:srgbClr val="4D4B48"/>
                </a:solidFill>
                <a:latin typeface="Times New Roman"/>
                <a:cs typeface="Times New Roman"/>
              </a:rPr>
              <a:t>	</a:t>
            </a:r>
            <a:r>
              <a:rPr sz="1850" spc="-25" dirty="0">
                <a:solidFill>
                  <a:srgbClr val="4D4B48"/>
                </a:solidFill>
                <a:latin typeface="Times New Roman"/>
                <a:cs typeface="Times New Roman"/>
              </a:rPr>
              <a:t>n</a:t>
            </a:r>
            <a:r>
              <a:rPr sz="1850" spc="-25" dirty="0">
                <a:solidFill>
                  <a:srgbClr val="838580"/>
                </a:solidFill>
                <a:latin typeface="Times New Roman"/>
                <a:cs typeface="Times New Roman"/>
              </a:rPr>
              <a:t>,,</a:t>
            </a:r>
            <a:r>
              <a:rPr sz="1850" dirty="0">
                <a:solidFill>
                  <a:srgbClr val="838580"/>
                </a:solidFill>
                <a:latin typeface="Times New Roman"/>
                <a:cs typeface="Times New Roman"/>
              </a:rPr>
              <a:t>	</a:t>
            </a:r>
            <a:r>
              <a:rPr sz="1300" i="1" spc="-80" dirty="0">
                <a:solidFill>
                  <a:srgbClr val="363433"/>
                </a:solidFill>
                <a:latin typeface="Arial"/>
                <a:cs typeface="Arial"/>
              </a:rPr>
              <a:t>do</a:t>
            </a:r>
            <a:r>
              <a:rPr sz="1300" i="1" spc="-80" dirty="0">
                <a:solidFill>
                  <a:srgbClr val="696966"/>
                </a:solidFill>
                <a:latin typeface="Arial"/>
                <a:cs typeface="Arial"/>
              </a:rPr>
              <a:t>v</a:t>
            </a:r>
            <a:r>
              <a:rPr sz="1300" i="1" spc="-80" dirty="0">
                <a:solidFill>
                  <a:srgbClr val="363433"/>
                </a:solidFill>
                <a:latin typeface="Arial"/>
                <a:cs typeface="Arial"/>
              </a:rPr>
              <a:t>'oI</a:t>
            </a:r>
            <a:r>
              <a:rPr sz="1300" i="1" spc="-80" dirty="0">
                <a:solidFill>
                  <a:srgbClr val="696966"/>
                </a:solidFill>
                <a:latin typeface="Arial"/>
                <a:cs typeface="Arial"/>
              </a:rPr>
              <a:t>-</a:t>
            </a:r>
            <a:r>
              <a:rPr sz="1300" i="1" spc="-300" dirty="0">
                <a:solidFill>
                  <a:srgbClr val="4D4B48"/>
                </a:solidFill>
                <a:latin typeface="Arial"/>
                <a:cs typeface="Arial"/>
              </a:rPr>
              <a:t>&lt;</a:t>
            </a:r>
            <a:r>
              <a:rPr sz="1400" spc="-300" dirty="0">
                <a:solidFill>
                  <a:srgbClr val="4D4B48"/>
                </a:solidFill>
                <a:latin typeface="Times New Roman"/>
                <a:cs typeface="Times New Roman"/>
              </a:rPr>
              <a:t>d</a:t>
            </a:r>
            <a:r>
              <a:rPr sz="1400" spc="180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1400" spc="-705" dirty="0">
                <a:solidFill>
                  <a:srgbClr val="363433"/>
                </a:solidFill>
                <a:latin typeface="Times New Roman"/>
                <a:cs typeface="Times New Roman"/>
              </a:rPr>
              <a:t>�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248590" y="5539309"/>
            <a:ext cx="806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solidFill>
                  <a:srgbClr val="363433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303601" y="5612577"/>
            <a:ext cx="4191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363433"/>
                </a:solidFill>
                <a:latin typeface="Arial"/>
                <a:cs typeface="Arial"/>
              </a:rPr>
              <a:t>-</a:t>
            </a:r>
            <a:r>
              <a:rPr sz="800" spc="195" dirty="0">
                <a:solidFill>
                  <a:srgbClr val="363433"/>
                </a:solidFill>
                <a:latin typeface="Arial"/>
                <a:cs typeface="Arial"/>
              </a:rPr>
              <a:t> </a:t>
            </a:r>
            <a:r>
              <a:rPr sz="800" spc="355" dirty="0">
                <a:solidFill>
                  <a:srgbClr val="838580"/>
                </a:solidFill>
                <a:latin typeface="Arial"/>
                <a:cs typeface="Arial"/>
              </a:rPr>
              <a:t>(</a:t>
            </a:r>
            <a:r>
              <a:rPr sz="800" spc="355" dirty="0">
                <a:solidFill>
                  <a:srgbClr val="4D4B48"/>
                </a:solidFill>
                <a:latin typeface="Arial"/>
                <a:cs typeface="Arial"/>
              </a:rPr>
              <a:t>�</a:t>
            </a:r>
            <a:r>
              <a:rPr sz="800" spc="355" dirty="0">
                <a:solidFill>
                  <a:srgbClr val="95979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316012" y="5856216"/>
            <a:ext cx="1028700" cy="64071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08279">
              <a:lnSpc>
                <a:spcPct val="100000"/>
              </a:lnSpc>
              <a:spcBef>
                <a:spcPts val="730"/>
              </a:spcBef>
              <a:tabLst>
                <a:tab pos="647065" algn="l"/>
              </a:tabLst>
            </a:pPr>
            <a:r>
              <a:rPr sz="1350" i="1" spc="-10" dirty="0">
                <a:solidFill>
                  <a:srgbClr val="4D4B48"/>
                </a:solidFill>
                <a:latin typeface="Arial"/>
                <a:cs typeface="Arial"/>
              </a:rPr>
              <a:t>r1</a:t>
            </a:r>
            <a:r>
              <a:rPr sz="1350" i="1" spc="-10" dirty="0">
                <a:solidFill>
                  <a:srgbClr val="696966"/>
                </a:solidFill>
                <a:latin typeface="Arial"/>
                <a:cs typeface="Arial"/>
              </a:rPr>
              <a:t>·</a:t>
            </a:r>
            <a:r>
              <a:rPr sz="1350" i="1" spc="-10" dirty="0">
                <a:solidFill>
                  <a:srgbClr val="363433"/>
                </a:solidFill>
                <a:latin typeface="Arial"/>
                <a:cs typeface="Arial"/>
              </a:rPr>
              <a:t>1t</a:t>
            </a:r>
            <a:r>
              <a:rPr sz="1350" i="1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100" spc="-10" dirty="0">
                <a:solidFill>
                  <a:srgbClr val="363433"/>
                </a:solidFill>
                <a:latin typeface="Arial"/>
                <a:cs typeface="Arial"/>
              </a:rPr>
              <a:t>w0vld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  <a:tabLst>
                <a:tab pos="390525" algn="l"/>
              </a:tabLst>
            </a:pPr>
            <a:r>
              <a:rPr sz="1550" i="1" spc="-25" dirty="0">
                <a:solidFill>
                  <a:srgbClr val="363433"/>
                </a:solidFill>
                <a:latin typeface="Arial"/>
                <a:cs typeface="Arial"/>
              </a:rPr>
              <a:t>of</a:t>
            </a:r>
            <a:r>
              <a:rPr sz="1550" i="1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550" i="1" spc="55" dirty="0">
                <a:solidFill>
                  <a:srgbClr val="363433"/>
                </a:solidFill>
                <a:latin typeface="Arial"/>
                <a:cs typeface="Arial"/>
              </a:rPr>
              <a:t>n</a:t>
            </a:r>
            <a:r>
              <a:rPr sz="1550" i="1" spc="55" dirty="0">
                <a:solidFill>
                  <a:srgbClr val="696966"/>
                </a:solidFill>
                <a:latin typeface="Arial"/>
                <a:cs typeface="Arial"/>
              </a:rPr>
              <a:t>-</a:t>
            </a:r>
            <a:r>
              <a:rPr sz="1550" i="1" dirty="0">
                <a:solidFill>
                  <a:srgbClr val="4D4B48"/>
                </a:solidFill>
                <a:latin typeface="Arial"/>
                <a:cs typeface="Arial"/>
              </a:rPr>
              <a:t>lc</a:t>
            </a:r>
            <a:r>
              <a:rPr sz="1550" i="1" spc="-135" dirty="0">
                <a:solidFill>
                  <a:srgbClr val="4D4B48"/>
                </a:solidFill>
                <a:latin typeface="Arial"/>
                <a:cs typeface="Arial"/>
              </a:rPr>
              <a:t> </a:t>
            </a:r>
            <a:r>
              <a:rPr sz="1550" spc="-50" dirty="0">
                <a:solidFill>
                  <a:srgbClr val="363433"/>
                </a:solidFill>
                <a:latin typeface="Times New Roman"/>
                <a:cs typeface="Times New Roman"/>
              </a:rPr>
              <a:t>7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854138" y="5542617"/>
            <a:ext cx="3322954" cy="66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3930" algn="l"/>
                <a:tab pos="1412240" algn="l"/>
                <a:tab pos="1744345" algn="l"/>
                <a:tab pos="2884805" algn="l"/>
              </a:tabLst>
            </a:pPr>
            <a:r>
              <a:rPr sz="1300" spc="-175" dirty="0">
                <a:solidFill>
                  <a:srgbClr val="4D4B48"/>
                </a:solidFill>
                <a:latin typeface="Times New Roman"/>
                <a:cs typeface="Times New Roman"/>
              </a:rPr>
              <a:t>V\i\0l'1</a:t>
            </a:r>
            <a:r>
              <a:rPr sz="1300" spc="-175" dirty="0">
                <a:solidFill>
                  <a:srgbClr val="959790"/>
                </a:solidFill>
                <a:latin typeface="Times New Roman"/>
                <a:cs typeface="Times New Roman"/>
              </a:rPr>
              <a:t>\</a:t>
            </a:r>
            <a:r>
              <a:rPr sz="800" spc="-175" dirty="0">
                <a:solidFill>
                  <a:srgbClr val="838580"/>
                </a:solidFill>
                <a:latin typeface="Arial"/>
                <a:cs typeface="Arial"/>
              </a:rPr>
              <a:t>1</a:t>
            </a:r>
            <a:r>
              <a:rPr sz="800" spc="250" dirty="0">
                <a:solidFill>
                  <a:srgbClr val="838580"/>
                </a:solidFill>
                <a:latin typeface="Arial"/>
                <a:cs typeface="Arial"/>
              </a:rPr>
              <a:t> </a:t>
            </a:r>
            <a:r>
              <a:rPr sz="800" spc="-200" dirty="0">
                <a:solidFill>
                  <a:srgbClr val="838580"/>
                </a:solidFill>
                <a:latin typeface="Arial"/>
                <a:cs typeface="Arial"/>
              </a:rPr>
              <a:t>�</a:t>
            </a:r>
            <a:r>
              <a:rPr sz="800" spc="-30" dirty="0">
                <a:solidFill>
                  <a:srgbClr val="838580"/>
                </a:solidFill>
                <a:latin typeface="Arial"/>
                <a:cs typeface="Arial"/>
              </a:rPr>
              <a:t> </a:t>
            </a:r>
            <a:r>
              <a:rPr sz="1350" i="1" spc="-20" dirty="0">
                <a:solidFill>
                  <a:srgbClr val="363433"/>
                </a:solidFill>
                <a:latin typeface="Times New Roman"/>
                <a:cs typeface="Times New Roman"/>
              </a:rPr>
              <a:t>r</a:t>
            </a:r>
            <a:r>
              <a:rPr sz="1350" i="1" spc="-20" dirty="0">
                <a:solidFill>
                  <a:srgbClr val="696966"/>
                </a:solidFill>
                <a:latin typeface="Times New Roman"/>
                <a:cs typeface="Times New Roman"/>
              </a:rPr>
              <a:t>i</a:t>
            </a:r>
            <a:r>
              <a:rPr sz="1350" i="1" spc="-20" dirty="0">
                <a:solidFill>
                  <a:srgbClr val="4D4B48"/>
                </a:solidFill>
                <a:latin typeface="Times New Roman"/>
                <a:cs typeface="Times New Roman"/>
              </a:rPr>
              <a:t>ll</a:t>
            </a:r>
            <a:r>
              <a:rPr sz="1350" i="1" dirty="0">
                <a:solidFill>
                  <a:srgbClr val="4D4B48"/>
                </a:solidFill>
                <a:latin typeface="Times New Roman"/>
                <a:cs typeface="Times New Roman"/>
              </a:rPr>
              <a:t>	</a:t>
            </a:r>
            <a:r>
              <a:rPr sz="1200" spc="-265" dirty="0">
                <a:solidFill>
                  <a:srgbClr val="4D4B48"/>
                </a:solidFill>
                <a:latin typeface="Times New Roman"/>
                <a:cs typeface="Times New Roman"/>
              </a:rPr>
              <a:t>WI</a:t>
            </a:r>
            <a:r>
              <a:rPr sz="1200" spc="-75" dirty="0">
                <a:solidFill>
                  <a:srgbClr val="4D4B48"/>
                </a:solidFill>
                <a:latin typeface="Times New Roman"/>
                <a:cs typeface="Times New Roman"/>
              </a:rPr>
              <a:t> </a:t>
            </a:r>
            <a:r>
              <a:rPr sz="1300" spc="-114" dirty="0">
                <a:solidFill>
                  <a:srgbClr val="363433"/>
                </a:solidFill>
                <a:latin typeface="Times New Roman"/>
                <a:cs typeface="Times New Roman"/>
              </a:rPr>
              <a:t>l</a:t>
            </a:r>
            <a:r>
              <a:rPr sz="1300" spc="-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300" spc="-50" dirty="0">
                <a:solidFill>
                  <a:srgbClr val="363433"/>
                </a:solidFill>
                <a:latin typeface="Arial"/>
                <a:cs typeface="Arial"/>
              </a:rPr>
              <a:t>t</a:t>
            </a:r>
            <a:r>
              <a:rPr sz="1300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300" spc="-50" dirty="0">
                <a:solidFill>
                  <a:srgbClr val="363433"/>
                </a:solidFill>
                <a:latin typeface="Arial"/>
                <a:cs typeface="Arial"/>
              </a:rPr>
              <a:t>�</a:t>
            </a:r>
            <a:r>
              <a:rPr sz="1300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350" spc="95" dirty="0">
                <a:solidFill>
                  <a:srgbClr val="4D4B48"/>
                </a:solidFill>
                <a:latin typeface="Arial"/>
                <a:cs typeface="Arial"/>
              </a:rPr>
              <a:t>�JV'</a:t>
            </a:r>
            <a:r>
              <a:rPr sz="1350" spc="25" dirty="0">
                <a:solidFill>
                  <a:srgbClr val="4D4B48"/>
                </a:solidFill>
                <a:latin typeface="Arial"/>
                <a:cs typeface="Arial"/>
              </a:rPr>
              <a:t> </a:t>
            </a:r>
            <a:r>
              <a:rPr sz="1300" i="1" spc="-35" dirty="0">
                <a:solidFill>
                  <a:srgbClr val="363433"/>
                </a:solidFill>
                <a:latin typeface="Arial"/>
                <a:cs typeface="Arial"/>
              </a:rPr>
              <a:t>duvbHnJ</a:t>
            </a:r>
            <a:r>
              <a:rPr sz="1300" i="1" dirty="0">
                <a:solidFill>
                  <a:srgbClr val="363433"/>
                </a:solidFill>
                <a:latin typeface="Arial"/>
                <a:cs typeface="Arial"/>
              </a:rPr>
              <a:t>	</a:t>
            </a:r>
            <a:r>
              <a:rPr sz="1350" i="1" spc="-40" dirty="0">
                <a:solidFill>
                  <a:srgbClr val="363433"/>
                </a:solidFill>
                <a:latin typeface="Times New Roman"/>
                <a:cs typeface="Times New Roman"/>
              </a:rPr>
              <a:t>l20tJ</a:t>
            </a:r>
            <a:r>
              <a:rPr sz="1350" i="1" spc="8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350" i="1" spc="-50" dirty="0">
                <a:solidFill>
                  <a:srgbClr val="363433"/>
                </a:solidFill>
                <a:latin typeface="Times New Roman"/>
                <a:cs typeface="Times New Roman"/>
              </a:rPr>
              <a:t>: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300">
              <a:latin typeface="Times New Roman"/>
              <a:cs typeface="Times New Roman"/>
            </a:endParaRPr>
          </a:p>
          <a:p>
            <a:pPr marR="427355" algn="r">
              <a:lnSpc>
                <a:spcPct val="100000"/>
              </a:lnSpc>
            </a:pPr>
            <a:r>
              <a:rPr sz="1450" spc="-65" dirty="0">
                <a:solidFill>
                  <a:srgbClr val="363433"/>
                </a:solidFill>
                <a:latin typeface="Times New Roman"/>
                <a:cs typeface="Times New Roman"/>
              </a:rPr>
              <a:t>l.f-</a:t>
            </a:r>
            <a:r>
              <a:rPr sz="1450" spc="225" dirty="0">
                <a:solidFill>
                  <a:srgbClr val="363433"/>
                </a:solidFill>
                <a:latin typeface="Times New Roman"/>
                <a:cs typeface="Times New Roman"/>
              </a:rPr>
              <a:t> </a:t>
            </a:r>
            <a:r>
              <a:rPr sz="1400" i="1" spc="-25" dirty="0">
                <a:solidFill>
                  <a:srgbClr val="363433"/>
                </a:solidFill>
                <a:latin typeface="Times New Roman"/>
                <a:cs typeface="Times New Roman"/>
              </a:rPr>
              <a:t>wt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229" rIns="0" bIns="0" rtlCol="0">
            <a:spAutoFit/>
          </a:bodyPr>
          <a:lstStyle/>
          <a:p>
            <a:pPr marL="14281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Scoring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35627" y="2378582"/>
            <a:ext cx="7444740" cy="400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indent="-367665" algn="just">
              <a:lnSpc>
                <a:spcPct val="100000"/>
              </a:lnSpc>
              <a:spcBef>
                <a:spcPts val="100"/>
              </a:spcBef>
              <a:buSzPct val="51724"/>
              <a:buFont typeface="MS PGothic"/>
              <a:buChar char="●"/>
              <a:tabLst>
                <a:tab pos="380365" algn="l"/>
              </a:tabLst>
            </a:pPr>
            <a:r>
              <a:rPr sz="2900" dirty="0">
                <a:latin typeface="Times New Roman"/>
                <a:cs typeface="Times New Roman"/>
              </a:rPr>
              <a:t>Three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studies</a:t>
            </a:r>
            <a:endParaRPr sz="2900">
              <a:latin typeface="Times New Roman"/>
              <a:cs typeface="Times New Roman"/>
            </a:endParaRPr>
          </a:p>
          <a:p>
            <a:pPr marL="378460" marR="107314" indent="-366395" algn="just">
              <a:lnSpc>
                <a:spcPct val="99800"/>
              </a:lnSpc>
              <a:spcBef>
                <a:spcPts val="30"/>
              </a:spcBef>
              <a:buSzPct val="51724"/>
              <a:buFont typeface="MS PGothic"/>
              <a:buChar char="●"/>
              <a:tabLst>
                <a:tab pos="378460" algn="l"/>
                <a:tab pos="379730" algn="l"/>
              </a:tabLst>
            </a:pPr>
            <a:r>
              <a:rPr sz="2900" dirty="0">
                <a:latin typeface="Times New Roman"/>
                <a:cs typeface="Times New Roman"/>
              </a:rPr>
              <a:t>	</a:t>
            </a:r>
            <a:r>
              <a:rPr sz="2900" b="1" dirty="0">
                <a:latin typeface="Times New Roman"/>
                <a:cs typeface="Times New Roman"/>
              </a:rPr>
              <a:t>Prompt</a:t>
            </a:r>
            <a:r>
              <a:rPr sz="2900" b="1" spc="10" dirty="0">
                <a:latin typeface="Times New Roman"/>
                <a:cs typeface="Times New Roman"/>
              </a:rPr>
              <a:t> </a:t>
            </a:r>
            <a:r>
              <a:rPr sz="2900" b="1" dirty="0">
                <a:latin typeface="Times New Roman"/>
                <a:cs typeface="Times New Roman"/>
              </a:rPr>
              <a:t>engineering</a:t>
            </a:r>
            <a:r>
              <a:rPr sz="2900" b="1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is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the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process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of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crafting </a:t>
            </a:r>
            <a:r>
              <a:rPr sz="2900" dirty="0">
                <a:latin typeface="Times New Roman"/>
                <a:cs typeface="Times New Roman"/>
              </a:rPr>
              <a:t>and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optimizing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the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instructions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you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give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to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spc="-25" dirty="0">
                <a:latin typeface="Times New Roman"/>
                <a:cs typeface="Times New Roman"/>
              </a:rPr>
              <a:t>an </a:t>
            </a:r>
            <a:r>
              <a:rPr sz="2900" dirty="0">
                <a:latin typeface="Times New Roman"/>
                <a:cs typeface="Times New Roman"/>
              </a:rPr>
              <a:t>AI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model to elicit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the exact response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you </a:t>
            </a:r>
            <a:r>
              <a:rPr sz="2900" spc="-10" dirty="0">
                <a:latin typeface="Times New Roman"/>
                <a:cs typeface="Times New Roman"/>
              </a:rPr>
              <a:t>need, </a:t>
            </a:r>
            <a:r>
              <a:rPr sz="2900" dirty="0">
                <a:latin typeface="Times New Roman"/>
                <a:cs typeface="Times New Roman"/>
              </a:rPr>
              <a:t>without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changing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the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model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itself.</a:t>
            </a:r>
            <a:endParaRPr sz="2900">
              <a:latin typeface="Times New Roman"/>
              <a:cs typeface="Times New Roman"/>
            </a:endParaRPr>
          </a:p>
          <a:p>
            <a:pPr marL="378460" marR="5080" indent="-366395">
              <a:lnSpc>
                <a:spcPct val="99800"/>
              </a:lnSpc>
              <a:spcBef>
                <a:spcPts val="35"/>
              </a:spcBef>
              <a:buSzPct val="51724"/>
              <a:buFont typeface="MS PGothic"/>
              <a:buChar char="●"/>
              <a:tabLst>
                <a:tab pos="378460" algn="l"/>
              </a:tabLst>
            </a:pPr>
            <a:r>
              <a:rPr sz="2900" b="1" spc="-10" dirty="0">
                <a:latin typeface="Times New Roman"/>
                <a:cs typeface="Times New Roman"/>
              </a:rPr>
              <a:t>Fine-</a:t>
            </a:r>
            <a:r>
              <a:rPr sz="2900" b="1" dirty="0">
                <a:latin typeface="Times New Roman"/>
                <a:cs typeface="Times New Roman"/>
              </a:rPr>
              <a:t>tuning</a:t>
            </a:r>
            <a:r>
              <a:rPr sz="2900" b="1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is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the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process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of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taking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an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existing </a:t>
            </a:r>
            <a:r>
              <a:rPr sz="2900" dirty="0">
                <a:latin typeface="Times New Roman"/>
                <a:cs typeface="Times New Roman"/>
              </a:rPr>
              <a:t>model</a:t>
            </a:r>
            <a:r>
              <a:rPr sz="2900" spc="-2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and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training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it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on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a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specialized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dataset</a:t>
            </a:r>
            <a:r>
              <a:rPr sz="2900" spc="-15" dirty="0">
                <a:latin typeface="Times New Roman"/>
                <a:cs typeface="Times New Roman"/>
              </a:rPr>
              <a:t> </a:t>
            </a:r>
            <a:r>
              <a:rPr sz="2900" spc="-25" dirty="0">
                <a:latin typeface="Times New Roman"/>
                <a:cs typeface="Times New Roman"/>
              </a:rPr>
              <a:t>to </a:t>
            </a:r>
            <a:r>
              <a:rPr sz="2900" dirty="0">
                <a:latin typeface="Times New Roman"/>
                <a:cs typeface="Times New Roman"/>
              </a:rPr>
              <a:t>alter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its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fundamental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behavior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or</a:t>
            </a:r>
            <a:r>
              <a:rPr sz="2900" spc="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teach</a:t>
            </a:r>
            <a:r>
              <a:rPr sz="2900" spc="15" dirty="0">
                <a:latin typeface="Times New Roman"/>
                <a:cs typeface="Times New Roman"/>
              </a:rPr>
              <a:t> </a:t>
            </a:r>
            <a:r>
              <a:rPr sz="2900" spc="-25" dirty="0">
                <a:latin typeface="Times New Roman"/>
                <a:cs typeface="Times New Roman"/>
              </a:rPr>
              <a:t>it </a:t>
            </a:r>
            <a:r>
              <a:rPr sz="2900" dirty="0">
                <a:latin typeface="Times New Roman"/>
                <a:cs typeface="Times New Roman"/>
              </a:rPr>
              <a:t>domain-specific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skills</a:t>
            </a:r>
            <a:endParaRPr sz="2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5670" rIns="0" bIns="0" rtlCol="0">
            <a:spAutoFit/>
          </a:bodyPr>
          <a:lstStyle/>
          <a:p>
            <a:pPr marL="1498600">
              <a:lnSpc>
                <a:spcPct val="100000"/>
              </a:lnSpc>
              <a:spcBef>
                <a:spcPts val="100"/>
              </a:spcBef>
            </a:pPr>
            <a:r>
              <a:rPr sz="3400" dirty="0"/>
              <a:t>Process</a:t>
            </a:r>
            <a:r>
              <a:rPr sz="3400" spc="-65" dirty="0"/>
              <a:t> </a:t>
            </a:r>
            <a:r>
              <a:rPr sz="3400" spc="-10" dirty="0"/>
              <a:t>Method</a:t>
            </a:r>
            <a:endParaRPr sz="3400"/>
          </a:p>
        </p:txBody>
      </p:sp>
      <p:grpSp>
        <p:nvGrpSpPr>
          <p:cNvPr id="3" name="object 3"/>
          <p:cNvGrpSpPr/>
          <p:nvPr/>
        </p:nvGrpSpPr>
        <p:grpSpPr>
          <a:xfrm>
            <a:off x="1764992" y="4846350"/>
            <a:ext cx="1604010" cy="628015"/>
            <a:chOff x="1764992" y="4846350"/>
            <a:chExt cx="1604010" cy="628015"/>
          </a:xfrm>
        </p:grpSpPr>
        <p:sp>
          <p:nvSpPr>
            <p:cNvPr id="4" name="object 4"/>
            <p:cNvSpPr/>
            <p:nvPr/>
          </p:nvSpPr>
          <p:spPr>
            <a:xfrm>
              <a:off x="1775470" y="4856827"/>
              <a:ext cx="1583055" cy="607060"/>
            </a:xfrm>
            <a:custGeom>
              <a:avLst/>
              <a:gdLst/>
              <a:ahLst/>
              <a:cxnLst/>
              <a:rect l="l" t="t" r="r" b="b"/>
              <a:pathLst>
                <a:path w="1583054" h="607060">
                  <a:moveTo>
                    <a:pt x="1481882" y="0"/>
                  </a:moveTo>
                  <a:lnTo>
                    <a:pt x="101008" y="0"/>
                  </a:lnTo>
                  <a:lnTo>
                    <a:pt x="61691" y="7945"/>
                  </a:lnTo>
                  <a:lnTo>
                    <a:pt x="29584" y="29614"/>
                  </a:lnTo>
                  <a:lnTo>
                    <a:pt x="7937" y="61754"/>
                  </a:lnTo>
                  <a:lnTo>
                    <a:pt x="0" y="101112"/>
                  </a:lnTo>
                  <a:lnTo>
                    <a:pt x="0" y="505552"/>
                  </a:lnTo>
                  <a:lnTo>
                    <a:pt x="7937" y="544910"/>
                  </a:lnTo>
                  <a:lnTo>
                    <a:pt x="29584" y="577050"/>
                  </a:lnTo>
                  <a:lnTo>
                    <a:pt x="61691" y="598719"/>
                  </a:lnTo>
                  <a:lnTo>
                    <a:pt x="101008" y="606665"/>
                  </a:lnTo>
                  <a:lnTo>
                    <a:pt x="1481882" y="606665"/>
                  </a:lnTo>
                  <a:lnTo>
                    <a:pt x="1521199" y="598719"/>
                  </a:lnTo>
                  <a:lnTo>
                    <a:pt x="1553306" y="577050"/>
                  </a:lnTo>
                  <a:lnTo>
                    <a:pt x="1574953" y="544910"/>
                  </a:lnTo>
                  <a:lnTo>
                    <a:pt x="1582891" y="505552"/>
                  </a:lnTo>
                  <a:lnTo>
                    <a:pt x="1582891" y="101112"/>
                  </a:lnTo>
                  <a:lnTo>
                    <a:pt x="1574953" y="61754"/>
                  </a:lnTo>
                  <a:lnTo>
                    <a:pt x="1553306" y="29614"/>
                  </a:lnTo>
                  <a:lnTo>
                    <a:pt x="1521199" y="7945"/>
                  </a:lnTo>
                  <a:lnTo>
                    <a:pt x="1481882" y="0"/>
                  </a:lnTo>
                  <a:close/>
                </a:path>
              </a:pathLst>
            </a:custGeom>
            <a:solidFill>
              <a:srgbClr val="CEC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75470" y="4856827"/>
              <a:ext cx="1583055" cy="607060"/>
            </a:xfrm>
            <a:custGeom>
              <a:avLst/>
              <a:gdLst/>
              <a:ahLst/>
              <a:cxnLst/>
              <a:rect l="l" t="t" r="r" b="b"/>
              <a:pathLst>
                <a:path w="1583054" h="607060">
                  <a:moveTo>
                    <a:pt x="0" y="101112"/>
                  </a:moveTo>
                  <a:lnTo>
                    <a:pt x="7937" y="61755"/>
                  </a:lnTo>
                  <a:lnTo>
                    <a:pt x="29584" y="29615"/>
                  </a:lnTo>
                  <a:lnTo>
                    <a:pt x="61691" y="7945"/>
                  </a:lnTo>
                  <a:lnTo>
                    <a:pt x="101007" y="0"/>
                  </a:lnTo>
                  <a:lnTo>
                    <a:pt x="1481882" y="0"/>
                  </a:lnTo>
                  <a:lnTo>
                    <a:pt x="1521199" y="7945"/>
                  </a:lnTo>
                  <a:lnTo>
                    <a:pt x="1553306" y="29615"/>
                  </a:lnTo>
                  <a:lnTo>
                    <a:pt x="1574953" y="61755"/>
                  </a:lnTo>
                  <a:lnTo>
                    <a:pt x="1582890" y="101112"/>
                  </a:lnTo>
                  <a:lnTo>
                    <a:pt x="1582890" y="505553"/>
                  </a:lnTo>
                  <a:lnTo>
                    <a:pt x="1574953" y="544910"/>
                  </a:lnTo>
                  <a:lnTo>
                    <a:pt x="1553306" y="577050"/>
                  </a:lnTo>
                  <a:lnTo>
                    <a:pt x="1521199" y="598720"/>
                  </a:lnTo>
                  <a:lnTo>
                    <a:pt x="1481882" y="606666"/>
                  </a:lnTo>
                  <a:lnTo>
                    <a:pt x="101007" y="606666"/>
                  </a:lnTo>
                  <a:lnTo>
                    <a:pt x="61691" y="598720"/>
                  </a:lnTo>
                  <a:lnTo>
                    <a:pt x="29584" y="577050"/>
                  </a:lnTo>
                  <a:lnTo>
                    <a:pt x="7937" y="544910"/>
                  </a:lnTo>
                  <a:lnTo>
                    <a:pt x="0" y="505553"/>
                  </a:lnTo>
                  <a:lnTo>
                    <a:pt x="0" y="101112"/>
                  </a:lnTo>
                  <a:close/>
                </a:path>
              </a:pathLst>
            </a:custGeom>
            <a:ln w="20552">
              <a:solidFill>
                <a:srgbClr val="9C9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989609" y="5041729"/>
            <a:ext cx="1155065" cy="224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latin typeface="Times New Roman"/>
                <a:cs typeface="Times New Roman"/>
              </a:rPr>
              <a:t>Write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the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prompt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09154" y="4726118"/>
            <a:ext cx="1747520" cy="734060"/>
            <a:chOff x="3909154" y="4726118"/>
            <a:chExt cx="1747520" cy="734060"/>
          </a:xfrm>
        </p:grpSpPr>
        <p:sp>
          <p:nvSpPr>
            <p:cNvPr id="8" name="object 8"/>
            <p:cNvSpPr/>
            <p:nvPr/>
          </p:nvSpPr>
          <p:spPr>
            <a:xfrm>
              <a:off x="3919631" y="4736595"/>
              <a:ext cx="1726564" cy="713105"/>
            </a:xfrm>
            <a:custGeom>
              <a:avLst/>
              <a:gdLst/>
              <a:ahLst/>
              <a:cxnLst/>
              <a:rect l="l" t="t" r="r" b="b"/>
              <a:pathLst>
                <a:path w="1726564" h="713104">
                  <a:moveTo>
                    <a:pt x="1607524" y="0"/>
                  </a:moveTo>
                  <a:lnTo>
                    <a:pt x="118699" y="0"/>
                  </a:lnTo>
                  <a:lnTo>
                    <a:pt x="72496" y="9337"/>
                  </a:lnTo>
                  <a:lnTo>
                    <a:pt x="34766" y="34802"/>
                  </a:lnTo>
                  <a:lnTo>
                    <a:pt x="9327" y="72571"/>
                  </a:lnTo>
                  <a:lnTo>
                    <a:pt x="0" y="118822"/>
                  </a:lnTo>
                  <a:lnTo>
                    <a:pt x="0" y="594090"/>
                  </a:lnTo>
                  <a:lnTo>
                    <a:pt x="9327" y="640341"/>
                  </a:lnTo>
                  <a:lnTo>
                    <a:pt x="34766" y="678110"/>
                  </a:lnTo>
                  <a:lnTo>
                    <a:pt x="72496" y="703575"/>
                  </a:lnTo>
                  <a:lnTo>
                    <a:pt x="118699" y="712913"/>
                  </a:lnTo>
                  <a:lnTo>
                    <a:pt x="1607524" y="712913"/>
                  </a:lnTo>
                  <a:lnTo>
                    <a:pt x="1653727" y="703575"/>
                  </a:lnTo>
                  <a:lnTo>
                    <a:pt x="1691457" y="678110"/>
                  </a:lnTo>
                  <a:lnTo>
                    <a:pt x="1716895" y="640341"/>
                  </a:lnTo>
                  <a:lnTo>
                    <a:pt x="1726223" y="594090"/>
                  </a:lnTo>
                  <a:lnTo>
                    <a:pt x="1726223" y="118822"/>
                  </a:lnTo>
                  <a:lnTo>
                    <a:pt x="1716895" y="72571"/>
                  </a:lnTo>
                  <a:lnTo>
                    <a:pt x="1691457" y="34802"/>
                  </a:lnTo>
                  <a:lnTo>
                    <a:pt x="1653727" y="9337"/>
                  </a:lnTo>
                  <a:lnTo>
                    <a:pt x="1607524" y="0"/>
                  </a:lnTo>
                  <a:close/>
                </a:path>
              </a:pathLst>
            </a:custGeom>
            <a:solidFill>
              <a:srgbClr val="CEC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19631" y="4736595"/>
              <a:ext cx="1726564" cy="713105"/>
            </a:xfrm>
            <a:custGeom>
              <a:avLst/>
              <a:gdLst/>
              <a:ahLst/>
              <a:cxnLst/>
              <a:rect l="l" t="t" r="r" b="b"/>
              <a:pathLst>
                <a:path w="1726564" h="713104">
                  <a:moveTo>
                    <a:pt x="0" y="118821"/>
                  </a:moveTo>
                  <a:lnTo>
                    <a:pt x="9327" y="72571"/>
                  </a:lnTo>
                  <a:lnTo>
                    <a:pt x="34766" y="34802"/>
                  </a:lnTo>
                  <a:lnTo>
                    <a:pt x="72495" y="9337"/>
                  </a:lnTo>
                  <a:lnTo>
                    <a:pt x="118698" y="0"/>
                  </a:lnTo>
                  <a:lnTo>
                    <a:pt x="1607524" y="0"/>
                  </a:lnTo>
                  <a:lnTo>
                    <a:pt x="1653727" y="9337"/>
                  </a:lnTo>
                  <a:lnTo>
                    <a:pt x="1691457" y="34802"/>
                  </a:lnTo>
                  <a:lnTo>
                    <a:pt x="1716895" y="72571"/>
                  </a:lnTo>
                  <a:lnTo>
                    <a:pt x="1726223" y="118821"/>
                  </a:lnTo>
                  <a:lnTo>
                    <a:pt x="1726223" y="594090"/>
                  </a:lnTo>
                  <a:lnTo>
                    <a:pt x="1716895" y="640341"/>
                  </a:lnTo>
                  <a:lnTo>
                    <a:pt x="1691457" y="678110"/>
                  </a:lnTo>
                  <a:lnTo>
                    <a:pt x="1653727" y="703575"/>
                  </a:lnTo>
                  <a:lnTo>
                    <a:pt x="1607524" y="712912"/>
                  </a:lnTo>
                  <a:lnTo>
                    <a:pt x="118698" y="712912"/>
                  </a:lnTo>
                  <a:lnTo>
                    <a:pt x="72495" y="703575"/>
                  </a:lnTo>
                  <a:lnTo>
                    <a:pt x="34766" y="678110"/>
                  </a:lnTo>
                  <a:lnTo>
                    <a:pt x="9327" y="640341"/>
                  </a:lnTo>
                  <a:lnTo>
                    <a:pt x="0" y="594090"/>
                  </a:lnTo>
                  <a:lnTo>
                    <a:pt x="0" y="118821"/>
                  </a:lnTo>
                  <a:close/>
                </a:path>
              </a:pathLst>
            </a:custGeom>
            <a:ln w="20552">
              <a:solidFill>
                <a:srgbClr val="9C9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198891" y="4874089"/>
            <a:ext cx="1168400" cy="4279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45440" marR="5080" indent="-333375">
              <a:lnSpc>
                <a:spcPct val="103099"/>
              </a:lnSpc>
              <a:spcBef>
                <a:spcPts val="50"/>
              </a:spcBef>
            </a:pPr>
            <a:r>
              <a:rPr sz="1300" spc="-20" dirty="0">
                <a:latin typeface="Times New Roman"/>
                <a:cs typeface="Times New Roman"/>
              </a:rPr>
              <a:t>Test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the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(revised) prompt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818668" y="2716311"/>
            <a:ext cx="2074545" cy="734060"/>
            <a:chOff x="3818668" y="2716311"/>
            <a:chExt cx="2074545" cy="734060"/>
          </a:xfrm>
        </p:grpSpPr>
        <p:sp>
          <p:nvSpPr>
            <p:cNvPr id="12" name="object 12"/>
            <p:cNvSpPr/>
            <p:nvPr/>
          </p:nvSpPr>
          <p:spPr>
            <a:xfrm>
              <a:off x="3829146" y="2726789"/>
              <a:ext cx="2053589" cy="713105"/>
            </a:xfrm>
            <a:custGeom>
              <a:avLst/>
              <a:gdLst/>
              <a:ahLst/>
              <a:cxnLst/>
              <a:rect l="l" t="t" r="r" b="b"/>
              <a:pathLst>
                <a:path w="2053589" h="713104">
                  <a:moveTo>
                    <a:pt x="1934778" y="0"/>
                  </a:moveTo>
                  <a:lnTo>
                    <a:pt x="118696" y="0"/>
                  </a:lnTo>
                  <a:lnTo>
                    <a:pt x="72494" y="9337"/>
                  </a:lnTo>
                  <a:lnTo>
                    <a:pt x="34765" y="34801"/>
                  </a:lnTo>
                  <a:lnTo>
                    <a:pt x="9327" y="72569"/>
                  </a:lnTo>
                  <a:lnTo>
                    <a:pt x="0" y="118819"/>
                  </a:lnTo>
                  <a:lnTo>
                    <a:pt x="0" y="594092"/>
                  </a:lnTo>
                  <a:lnTo>
                    <a:pt x="9327" y="640341"/>
                  </a:lnTo>
                  <a:lnTo>
                    <a:pt x="34765" y="678110"/>
                  </a:lnTo>
                  <a:lnTo>
                    <a:pt x="72494" y="703574"/>
                  </a:lnTo>
                  <a:lnTo>
                    <a:pt x="118696" y="712911"/>
                  </a:lnTo>
                  <a:lnTo>
                    <a:pt x="1934778" y="712911"/>
                  </a:lnTo>
                  <a:lnTo>
                    <a:pt x="1980980" y="703574"/>
                  </a:lnTo>
                  <a:lnTo>
                    <a:pt x="2018709" y="678110"/>
                  </a:lnTo>
                  <a:lnTo>
                    <a:pt x="2044147" y="640341"/>
                  </a:lnTo>
                  <a:lnTo>
                    <a:pt x="2053475" y="594092"/>
                  </a:lnTo>
                  <a:lnTo>
                    <a:pt x="2053475" y="118819"/>
                  </a:lnTo>
                  <a:lnTo>
                    <a:pt x="2044147" y="72569"/>
                  </a:lnTo>
                  <a:lnTo>
                    <a:pt x="2018709" y="34801"/>
                  </a:lnTo>
                  <a:lnTo>
                    <a:pt x="1980980" y="9337"/>
                  </a:lnTo>
                  <a:lnTo>
                    <a:pt x="1934778" y="0"/>
                  </a:lnTo>
                  <a:close/>
                </a:path>
              </a:pathLst>
            </a:custGeom>
            <a:solidFill>
              <a:srgbClr val="CEC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29146" y="2726789"/>
              <a:ext cx="2053589" cy="713105"/>
            </a:xfrm>
            <a:custGeom>
              <a:avLst/>
              <a:gdLst/>
              <a:ahLst/>
              <a:cxnLst/>
              <a:rect l="l" t="t" r="r" b="b"/>
              <a:pathLst>
                <a:path w="2053589" h="713104">
                  <a:moveTo>
                    <a:pt x="0" y="118820"/>
                  </a:moveTo>
                  <a:lnTo>
                    <a:pt x="9327" y="72570"/>
                  </a:lnTo>
                  <a:lnTo>
                    <a:pt x="34765" y="34801"/>
                  </a:lnTo>
                  <a:lnTo>
                    <a:pt x="72494" y="9337"/>
                  </a:lnTo>
                  <a:lnTo>
                    <a:pt x="118696" y="0"/>
                  </a:lnTo>
                  <a:lnTo>
                    <a:pt x="1934778" y="0"/>
                  </a:lnTo>
                  <a:lnTo>
                    <a:pt x="1980981" y="9337"/>
                  </a:lnTo>
                  <a:lnTo>
                    <a:pt x="2018710" y="34801"/>
                  </a:lnTo>
                  <a:lnTo>
                    <a:pt x="2044148" y="72570"/>
                  </a:lnTo>
                  <a:lnTo>
                    <a:pt x="2053475" y="118820"/>
                  </a:lnTo>
                  <a:lnTo>
                    <a:pt x="2053475" y="594092"/>
                  </a:lnTo>
                  <a:lnTo>
                    <a:pt x="2044148" y="640342"/>
                  </a:lnTo>
                  <a:lnTo>
                    <a:pt x="2018710" y="678111"/>
                  </a:lnTo>
                  <a:lnTo>
                    <a:pt x="1980981" y="703575"/>
                  </a:lnTo>
                  <a:lnTo>
                    <a:pt x="1934778" y="712912"/>
                  </a:lnTo>
                  <a:lnTo>
                    <a:pt x="118696" y="712912"/>
                  </a:lnTo>
                  <a:lnTo>
                    <a:pt x="72494" y="703575"/>
                  </a:lnTo>
                  <a:lnTo>
                    <a:pt x="34765" y="678111"/>
                  </a:lnTo>
                  <a:lnTo>
                    <a:pt x="9327" y="640342"/>
                  </a:lnTo>
                  <a:lnTo>
                    <a:pt x="0" y="594092"/>
                  </a:lnTo>
                  <a:lnTo>
                    <a:pt x="0" y="118820"/>
                  </a:lnTo>
                  <a:close/>
                </a:path>
              </a:pathLst>
            </a:custGeom>
            <a:ln w="20552">
              <a:solidFill>
                <a:srgbClr val="9C9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14229" y="2862409"/>
            <a:ext cx="1483360" cy="4279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503555" marR="5080" indent="-491490">
              <a:lnSpc>
                <a:spcPct val="103099"/>
              </a:lnSpc>
              <a:spcBef>
                <a:spcPts val="50"/>
              </a:spcBef>
            </a:pPr>
            <a:r>
              <a:rPr sz="1300" dirty="0">
                <a:latin typeface="Times New Roman"/>
                <a:cs typeface="Times New Roman"/>
              </a:rPr>
              <a:t>Revise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and</a:t>
            </a:r>
            <a:r>
              <a:rPr sz="1300" spc="-2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review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the </a:t>
            </a:r>
            <a:r>
              <a:rPr sz="1300" spc="-10" dirty="0">
                <a:latin typeface="Times New Roman"/>
                <a:cs typeface="Times New Roman"/>
              </a:rPr>
              <a:t>prompt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96648" y="4785550"/>
            <a:ext cx="1405255" cy="599440"/>
            <a:chOff x="6196648" y="4785550"/>
            <a:chExt cx="1405255" cy="599440"/>
          </a:xfrm>
        </p:grpSpPr>
        <p:sp>
          <p:nvSpPr>
            <p:cNvPr id="16" name="object 16"/>
            <p:cNvSpPr/>
            <p:nvPr/>
          </p:nvSpPr>
          <p:spPr>
            <a:xfrm>
              <a:off x="6207126" y="4796028"/>
              <a:ext cx="1384300" cy="578485"/>
            </a:xfrm>
            <a:custGeom>
              <a:avLst/>
              <a:gdLst/>
              <a:ahLst/>
              <a:cxnLst/>
              <a:rect l="l" t="t" r="r" b="b"/>
              <a:pathLst>
                <a:path w="1384300" h="578485">
                  <a:moveTo>
                    <a:pt x="1288053" y="0"/>
                  </a:moveTo>
                  <a:lnTo>
                    <a:pt x="96248" y="0"/>
                  </a:lnTo>
                  <a:lnTo>
                    <a:pt x="58784" y="7571"/>
                  </a:lnTo>
                  <a:lnTo>
                    <a:pt x="28190" y="28219"/>
                  </a:lnTo>
                  <a:lnTo>
                    <a:pt x="7563" y="58845"/>
                  </a:lnTo>
                  <a:lnTo>
                    <a:pt x="0" y="96348"/>
                  </a:lnTo>
                  <a:lnTo>
                    <a:pt x="0" y="481730"/>
                  </a:lnTo>
                  <a:lnTo>
                    <a:pt x="7563" y="519233"/>
                  </a:lnTo>
                  <a:lnTo>
                    <a:pt x="28190" y="549858"/>
                  </a:lnTo>
                  <a:lnTo>
                    <a:pt x="58784" y="570507"/>
                  </a:lnTo>
                  <a:lnTo>
                    <a:pt x="96248" y="578078"/>
                  </a:lnTo>
                  <a:lnTo>
                    <a:pt x="1288053" y="578078"/>
                  </a:lnTo>
                  <a:lnTo>
                    <a:pt x="1325516" y="570507"/>
                  </a:lnTo>
                  <a:lnTo>
                    <a:pt x="1356110" y="549858"/>
                  </a:lnTo>
                  <a:lnTo>
                    <a:pt x="1376737" y="519233"/>
                  </a:lnTo>
                  <a:lnTo>
                    <a:pt x="1384301" y="481730"/>
                  </a:lnTo>
                  <a:lnTo>
                    <a:pt x="1384301" y="96348"/>
                  </a:lnTo>
                  <a:lnTo>
                    <a:pt x="1376737" y="58845"/>
                  </a:lnTo>
                  <a:lnTo>
                    <a:pt x="1356110" y="28219"/>
                  </a:lnTo>
                  <a:lnTo>
                    <a:pt x="1325516" y="7571"/>
                  </a:lnTo>
                  <a:lnTo>
                    <a:pt x="1288053" y="0"/>
                  </a:lnTo>
                  <a:close/>
                </a:path>
              </a:pathLst>
            </a:custGeom>
            <a:solidFill>
              <a:srgbClr val="CEC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07126" y="4796028"/>
              <a:ext cx="1384300" cy="578485"/>
            </a:xfrm>
            <a:custGeom>
              <a:avLst/>
              <a:gdLst/>
              <a:ahLst/>
              <a:cxnLst/>
              <a:rect l="l" t="t" r="r" b="b"/>
              <a:pathLst>
                <a:path w="1384300" h="578485">
                  <a:moveTo>
                    <a:pt x="0" y="96348"/>
                  </a:moveTo>
                  <a:lnTo>
                    <a:pt x="7563" y="58845"/>
                  </a:lnTo>
                  <a:lnTo>
                    <a:pt x="28190" y="28219"/>
                  </a:lnTo>
                  <a:lnTo>
                    <a:pt x="58784" y="7571"/>
                  </a:lnTo>
                  <a:lnTo>
                    <a:pt x="96248" y="0"/>
                  </a:lnTo>
                  <a:lnTo>
                    <a:pt x="1288052" y="0"/>
                  </a:lnTo>
                  <a:lnTo>
                    <a:pt x="1325516" y="7571"/>
                  </a:lnTo>
                  <a:lnTo>
                    <a:pt x="1356110" y="28219"/>
                  </a:lnTo>
                  <a:lnTo>
                    <a:pt x="1376737" y="58845"/>
                  </a:lnTo>
                  <a:lnTo>
                    <a:pt x="1384301" y="96348"/>
                  </a:lnTo>
                  <a:lnTo>
                    <a:pt x="1384301" y="481730"/>
                  </a:lnTo>
                  <a:lnTo>
                    <a:pt x="1376737" y="519233"/>
                  </a:lnTo>
                  <a:lnTo>
                    <a:pt x="1356110" y="549859"/>
                  </a:lnTo>
                  <a:lnTo>
                    <a:pt x="1325516" y="570507"/>
                  </a:lnTo>
                  <a:lnTo>
                    <a:pt x="1288052" y="578078"/>
                  </a:lnTo>
                  <a:lnTo>
                    <a:pt x="96248" y="578078"/>
                  </a:lnTo>
                  <a:lnTo>
                    <a:pt x="58784" y="570507"/>
                  </a:lnTo>
                  <a:lnTo>
                    <a:pt x="28190" y="549859"/>
                  </a:lnTo>
                  <a:lnTo>
                    <a:pt x="7563" y="519233"/>
                  </a:lnTo>
                  <a:lnTo>
                    <a:pt x="0" y="481730"/>
                  </a:lnTo>
                  <a:lnTo>
                    <a:pt x="0" y="96348"/>
                  </a:lnTo>
                  <a:close/>
                </a:path>
              </a:pathLst>
            </a:custGeom>
            <a:ln w="20552">
              <a:solidFill>
                <a:srgbClr val="9C9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477181" y="4867993"/>
            <a:ext cx="844550" cy="425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3515" marR="5080" indent="-171450">
              <a:lnSpc>
                <a:spcPct val="101499"/>
              </a:lnSpc>
              <a:spcBef>
                <a:spcPts val="75"/>
              </a:spcBef>
            </a:pPr>
            <a:r>
              <a:rPr sz="1300" dirty="0">
                <a:latin typeface="Times New Roman"/>
                <a:cs typeface="Times New Roman"/>
              </a:rPr>
              <a:t>Evaluate</a:t>
            </a:r>
            <a:r>
              <a:rPr sz="1300" spc="-6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the </a:t>
            </a:r>
            <a:r>
              <a:rPr sz="1300" spc="-10" dirty="0">
                <a:latin typeface="Times New Roman"/>
                <a:cs typeface="Times New Roman"/>
              </a:rPr>
              <a:t>prompt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108510" y="4785551"/>
            <a:ext cx="1405255" cy="599440"/>
            <a:chOff x="8108510" y="4785551"/>
            <a:chExt cx="1405255" cy="599440"/>
          </a:xfrm>
        </p:grpSpPr>
        <p:sp>
          <p:nvSpPr>
            <p:cNvPr id="20" name="object 20"/>
            <p:cNvSpPr/>
            <p:nvPr/>
          </p:nvSpPr>
          <p:spPr>
            <a:xfrm>
              <a:off x="8118987" y="4796029"/>
              <a:ext cx="1384300" cy="578485"/>
            </a:xfrm>
            <a:custGeom>
              <a:avLst/>
              <a:gdLst/>
              <a:ahLst/>
              <a:cxnLst/>
              <a:rect l="l" t="t" r="r" b="b"/>
              <a:pathLst>
                <a:path w="1384300" h="578485">
                  <a:moveTo>
                    <a:pt x="1288053" y="0"/>
                  </a:moveTo>
                  <a:lnTo>
                    <a:pt x="96248" y="0"/>
                  </a:lnTo>
                  <a:lnTo>
                    <a:pt x="58783" y="7571"/>
                  </a:lnTo>
                  <a:lnTo>
                    <a:pt x="28190" y="28219"/>
                  </a:lnTo>
                  <a:lnTo>
                    <a:pt x="7563" y="58845"/>
                  </a:lnTo>
                  <a:lnTo>
                    <a:pt x="0" y="96348"/>
                  </a:lnTo>
                  <a:lnTo>
                    <a:pt x="0" y="481730"/>
                  </a:lnTo>
                  <a:lnTo>
                    <a:pt x="7563" y="519233"/>
                  </a:lnTo>
                  <a:lnTo>
                    <a:pt x="28190" y="549859"/>
                  </a:lnTo>
                  <a:lnTo>
                    <a:pt x="58783" y="570508"/>
                  </a:lnTo>
                  <a:lnTo>
                    <a:pt x="96248" y="578079"/>
                  </a:lnTo>
                  <a:lnTo>
                    <a:pt x="1288053" y="578079"/>
                  </a:lnTo>
                  <a:lnTo>
                    <a:pt x="1325516" y="570508"/>
                  </a:lnTo>
                  <a:lnTo>
                    <a:pt x="1356110" y="549859"/>
                  </a:lnTo>
                  <a:lnTo>
                    <a:pt x="1376737" y="519233"/>
                  </a:lnTo>
                  <a:lnTo>
                    <a:pt x="1384301" y="481730"/>
                  </a:lnTo>
                  <a:lnTo>
                    <a:pt x="1384301" y="96348"/>
                  </a:lnTo>
                  <a:lnTo>
                    <a:pt x="1376737" y="58845"/>
                  </a:lnTo>
                  <a:lnTo>
                    <a:pt x="1356110" y="28219"/>
                  </a:lnTo>
                  <a:lnTo>
                    <a:pt x="1325516" y="7571"/>
                  </a:lnTo>
                  <a:lnTo>
                    <a:pt x="1288053" y="0"/>
                  </a:lnTo>
                  <a:close/>
                </a:path>
              </a:pathLst>
            </a:custGeom>
            <a:solidFill>
              <a:srgbClr val="CEC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118987" y="4796029"/>
              <a:ext cx="1384300" cy="578485"/>
            </a:xfrm>
            <a:custGeom>
              <a:avLst/>
              <a:gdLst/>
              <a:ahLst/>
              <a:cxnLst/>
              <a:rect l="l" t="t" r="r" b="b"/>
              <a:pathLst>
                <a:path w="1384300" h="578485">
                  <a:moveTo>
                    <a:pt x="0" y="96348"/>
                  </a:moveTo>
                  <a:lnTo>
                    <a:pt x="7563" y="58845"/>
                  </a:lnTo>
                  <a:lnTo>
                    <a:pt x="28190" y="28219"/>
                  </a:lnTo>
                  <a:lnTo>
                    <a:pt x="58784" y="7571"/>
                  </a:lnTo>
                  <a:lnTo>
                    <a:pt x="96248" y="0"/>
                  </a:lnTo>
                  <a:lnTo>
                    <a:pt x="1288052" y="0"/>
                  </a:lnTo>
                  <a:lnTo>
                    <a:pt x="1325516" y="7571"/>
                  </a:lnTo>
                  <a:lnTo>
                    <a:pt x="1356110" y="28219"/>
                  </a:lnTo>
                  <a:lnTo>
                    <a:pt x="1376737" y="58845"/>
                  </a:lnTo>
                  <a:lnTo>
                    <a:pt x="1384301" y="96348"/>
                  </a:lnTo>
                  <a:lnTo>
                    <a:pt x="1384301" y="481731"/>
                  </a:lnTo>
                  <a:lnTo>
                    <a:pt x="1376737" y="519234"/>
                  </a:lnTo>
                  <a:lnTo>
                    <a:pt x="1356110" y="549859"/>
                  </a:lnTo>
                  <a:lnTo>
                    <a:pt x="1325516" y="570508"/>
                  </a:lnTo>
                  <a:lnTo>
                    <a:pt x="1288052" y="578079"/>
                  </a:lnTo>
                  <a:lnTo>
                    <a:pt x="96248" y="578079"/>
                  </a:lnTo>
                  <a:lnTo>
                    <a:pt x="58784" y="570508"/>
                  </a:lnTo>
                  <a:lnTo>
                    <a:pt x="28190" y="549859"/>
                  </a:lnTo>
                  <a:lnTo>
                    <a:pt x="7563" y="519234"/>
                  </a:lnTo>
                  <a:lnTo>
                    <a:pt x="0" y="481731"/>
                  </a:lnTo>
                  <a:lnTo>
                    <a:pt x="0" y="96348"/>
                  </a:lnTo>
                  <a:close/>
                </a:path>
              </a:pathLst>
            </a:custGeom>
            <a:ln w="20552">
              <a:solidFill>
                <a:srgbClr val="9C9C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407138" y="4867993"/>
            <a:ext cx="808355" cy="425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65735" marR="5080" indent="-153670">
              <a:lnSpc>
                <a:spcPct val="101499"/>
              </a:lnSpc>
              <a:spcBef>
                <a:spcPts val="75"/>
              </a:spcBef>
            </a:pPr>
            <a:r>
              <a:rPr sz="1300" spc="-20" dirty="0">
                <a:latin typeface="Times New Roman"/>
                <a:cs typeface="Times New Roman"/>
              </a:rPr>
              <a:t>Validate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spc="-25" dirty="0">
                <a:latin typeface="Times New Roman"/>
                <a:cs typeface="Times New Roman"/>
              </a:rPr>
              <a:t>the </a:t>
            </a:r>
            <a:r>
              <a:rPr sz="1300" spc="-10" dirty="0">
                <a:latin typeface="Times New Roman"/>
                <a:cs typeface="Times New Roman"/>
              </a:rPr>
              <a:t>prompt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385442" y="3429223"/>
            <a:ext cx="4744085" cy="1801495"/>
            <a:chOff x="3385442" y="3429223"/>
            <a:chExt cx="4744085" cy="1801495"/>
          </a:xfrm>
        </p:grpSpPr>
        <p:sp>
          <p:nvSpPr>
            <p:cNvPr id="24" name="object 24"/>
            <p:cNvSpPr/>
            <p:nvPr/>
          </p:nvSpPr>
          <p:spPr>
            <a:xfrm>
              <a:off x="3395920" y="5113672"/>
              <a:ext cx="490220" cy="106680"/>
            </a:xfrm>
            <a:custGeom>
              <a:avLst/>
              <a:gdLst/>
              <a:ahLst/>
              <a:cxnLst/>
              <a:rect l="l" t="t" r="r" b="b"/>
              <a:pathLst>
                <a:path w="490220" h="106679">
                  <a:moveTo>
                    <a:pt x="436932" y="0"/>
                  </a:moveTo>
                  <a:lnTo>
                    <a:pt x="436932" y="26560"/>
                  </a:lnTo>
                  <a:lnTo>
                    <a:pt x="0" y="26560"/>
                  </a:lnTo>
                  <a:lnTo>
                    <a:pt x="0" y="79684"/>
                  </a:lnTo>
                  <a:lnTo>
                    <a:pt x="436932" y="79684"/>
                  </a:lnTo>
                  <a:lnTo>
                    <a:pt x="436932" y="106245"/>
                  </a:lnTo>
                  <a:lnTo>
                    <a:pt x="490000" y="53122"/>
                  </a:lnTo>
                  <a:lnTo>
                    <a:pt x="436932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95920" y="5113672"/>
              <a:ext cx="490220" cy="106680"/>
            </a:xfrm>
            <a:custGeom>
              <a:avLst/>
              <a:gdLst/>
              <a:ahLst/>
              <a:cxnLst/>
              <a:rect l="l" t="t" r="r" b="b"/>
              <a:pathLst>
                <a:path w="490220" h="106679">
                  <a:moveTo>
                    <a:pt x="0" y="79684"/>
                  </a:moveTo>
                  <a:lnTo>
                    <a:pt x="436932" y="79684"/>
                  </a:lnTo>
                  <a:lnTo>
                    <a:pt x="436932" y="106246"/>
                  </a:lnTo>
                  <a:lnTo>
                    <a:pt x="490000" y="53123"/>
                  </a:lnTo>
                  <a:lnTo>
                    <a:pt x="436932" y="0"/>
                  </a:lnTo>
                  <a:lnTo>
                    <a:pt x="436932" y="26561"/>
                  </a:lnTo>
                  <a:lnTo>
                    <a:pt x="0" y="26561"/>
                  </a:lnTo>
                  <a:lnTo>
                    <a:pt x="0" y="79684"/>
                  </a:lnTo>
                  <a:close/>
                </a:path>
              </a:pathLst>
            </a:custGeom>
            <a:ln w="20554">
              <a:solidFill>
                <a:srgbClr val="4D5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50251" y="5055406"/>
              <a:ext cx="539115" cy="116839"/>
            </a:xfrm>
            <a:custGeom>
              <a:avLst/>
              <a:gdLst/>
              <a:ahLst/>
              <a:cxnLst/>
              <a:rect l="l" t="t" r="r" b="b"/>
              <a:pathLst>
                <a:path w="539114" h="116839">
                  <a:moveTo>
                    <a:pt x="480659" y="0"/>
                  </a:moveTo>
                  <a:lnTo>
                    <a:pt x="480659" y="29132"/>
                  </a:lnTo>
                  <a:lnTo>
                    <a:pt x="0" y="29132"/>
                  </a:lnTo>
                  <a:lnTo>
                    <a:pt x="0" y="87397"/>
                  </a:lnTo>
                  <a:lnTo>
                    <a:pt x="480659" y="87397"/>
                  </a:lnTo>
                  <a:lnTo>
                    <a:pt x="480659" y="116530"/>
                  </a:lnTo>
                  <a:lnTo>
                    <a:pt x="538864" y="58265"/>
                  </a:lnTo>
                  <a:lnTo>
                    <a:pt x="480659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50251" y="5055406"/>
              <a:ext cx="539115" cy="116839"/>
            </a:xfrm>
            <a:custGeom>
              <a:avLst/>
              <a:gdLst/>
              <a:ahLst/>
              <a:cxnLst/>
              <a:rect l="l" t="t" r="r" b="b"/>
              <a:pathLst>
                <a:path w="539114" h="116839">
                  <a:moveTo>
                    <a:pt x="0" y="29132"/>
                  </a:moveTo>
                  <a:lnTo>
                    <a:pt x="480659" y="29132"/>
                  </a:lnTo>
                  <a:lnTo>
                    <a:pt x="480659" y="0"/>
                  </a:lnTo>
                  <a:lnTo>
                    <a:pt x="538863" y="58264"/>
                  </a:lnTo>
                  <a:lnTo>
                    <a:pt x="480659" y="116529"/>
                  </a:lnTo>
                  <a:lnTo>
                    <a:pt x="480659" y="87397"/>
                  </a:lnTo>
                  <a:lnTo>
                    <a:pt x="0" y="87397"/>
                  </a:lnTo>
                  <a:lnTo>
                    <a:pt x="0" y="29132"/>
                  </a:lnTo>
                  <a:close/>
                </a:path>
              </a:pathLst>
            </a:custGeom>
            <a:ln w="20554">
              <a:solidFill>
                <a:srgbClr val="4D5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91427" y="5055943"/>
              <a:ext cx="527685" cy="116205"/>
            </a:xfrm>
            <a:custGeom>
              <a:avLst/>
              <a:gdLst/>
              <a:ahLst/>
              <a:cxnLst/>
              <a:rect l="l" t="t" r="r" b="b"/>
              <a:pathLst>
                <a:path w="527684" h="116204">
                  <a:moveTo>
                    <a:pt x="469624" y="0"/>
                  </a:moveTo>
                  <a:lnTo>
                    <a:pt x="469624" y="28997"/>
                  </a:lnTo>
                  <a:lnTo>
                    <a:pt x="0" y="28997"/>
                  </a:lnTo>
                  <a:lnTo>
                    <a:pt x="0" y="86995"/>
                  </a:lnTo>
                  <a:lnTo>
                    <a:pt x="469624" y="86995"/>
                  </a:lnTo>
                  <a:lnTo>
                    <a:pt x="469624" y="115992"/>
                  </a:lnTo>
                  <a:lnTo>
                    <a:pt x="527559" y="57995"/>
                  </a:lnTo>
                  <a:lnTo>
                    <a:pt x="469624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91427" y="5055943"/>
              <a:ext cx="527685" cy="116205"/>
            </a:xfrm>
            <a:custGeom>
              <a:avLst/>
              <a:gdLst/>
              <a:ahLst/>
              <a:cxnLst/>
              <a:rect l="l" t="t" r="r" b="b"/>
              <a:pathLst>
                <a:path w="527684" h="116204">
                  <a:moveTo>
                    <a:pt x="0" y="28998"/>
                  </a:moveTo>
                  <a:lnTo>
                    <a:pt x="469623" y="28998"/>
                  </a:lnTo>
                  <a:lnTo>
                    <a:pt x="469623" y="0"/>
                  </a:lnTo>
                  <a:lnTo>
                    <a:pt x="527559" y="57996"/>
                  </a:lnTo>
                  <a:lnTo>
                    <a:pt x="469623" y="115992"/>
                  </a:lnTo>
                  <a:lnTo>
                    <a:pt x="469623" y="86994"/>
                  </a:lnTo>
                  <a:lnTo>
                    <a:pt x="0" y="86994"/>
                  </a:lnTo>
                  <a:lnTo>
                    <a:pt x="0" y="28998"/>
                  </a:lnTo>
                  <a:close/>
                </a:path>
              </a:pathLst>
            </a:custGeom>
            <a:ln w="20554">
              <a:solidFill>
                <a:srgbClr val="4D5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41296" y="3439701"/>
              <a:ext cx="123189" cy="1238250"/>
            </a:xfrm>
            <a:custGeom>
              <a:avLst/>
              <a:gdLst/>
              <a:ahLst/>
              <a:cxnLst/>
              <a:rect l="l" t="t" r="r" b="b"/>
              <a:pathLst>
                <a:path w="123189" h="1238250">
                  <a:moveTo>
                    <a:pt x="61391" y="0"/>
                  </a:moveTo>
                  <a:lnTo>
                    <a:pt x="0" y="61455"/>
                  </a:lnTo>
                  <a:lnTo>
                    <a:pt x="30695" y="61455"/>
                  </a:lnTo>
                  <a:lnTo>
                    <a:pt x="30695" y="1237705"/>
                  </a:lnTo>
                  <a:lnTo>
                    <a:pt x="92088" y="1237705"/>
                  </a:lnTo>
                  <a:lnTo>
                    <a:pt x="92088" y="61455"/>
                  </a:lnTo>
                  <a:lnTo>
                    <a:pt x="122784" y="61455"/>
                  </a:lnTo>
                  <a:lnTo>
                    <a:pt x="61391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41297" y="3439701"/>
              <a:ext cx="123189" cy="1238250"/>
            </a:xfrm>
            <a:custGeom>
              <a:avLst/>
              <a:gdLst/>
              <a:ahLst/>
              <a:cxnLst/>
              <a:rect l="l" t="t" r="r" b="b"/>
              <a:pathLst>
                <a:path w="123189" h="1238250">
                  <a:moveTo>
                    <a:pt x="122784" y="61456"/>
                  </a:moveTo>
                  <a:lnTo>
                    <a:pt x="61391" y="0"/>
                  </a:lnTo>
                  <a:lnTo>
                    <a:pt x="0" y="61456"/>
                  </a:lnTo>
                  <a:lnTo>
                    <a:pt x="30695" y="61456"/>
                  </a:lnTo>
                  <a:lnTo>
                    <a:pt x="30695" y="1237705"/>
                  </a:lnTo>
                  <a:lnTo>
                    <a:pt x="92088" y="1237705"/>
                  </a:lnTo>
                  <a:lnTo>
                    <a:pt x="92088" y="61456"/>
                  </a:lnTo>
                  <a:lnTo>
                    <a:pt x="122784" y="61456"/>
                  </a:lnTo>
                  <a:close/>
                </a:path>
              </a:pathLst>
            </a:custGeom>
            <a:ln w="20534">
              <a:solidFill>
                <a:srgbClr val="4D5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189116" y="3627492"/>
              <a:ext cx="1384300" cy="704215"/>
            </a:xfrm>
            <a:custGeom>
              <a:avLst/>
              <a:gdLst/>
              <a:ahLst/>
              <a:cxnLst/>
              <a:rect l="l" t="t" r="r" b="b"/>
              <a:pathLst>
                <a:path w="1384300" h="704214">
                  <a:moveTo>
                    <a:pt x="1384300" y="0"/>
                  </a:moveTo>
                  <a:lnTo>
                    <a:pt x="0" y="0"/>
                  </a:lnTo>
                  <a:lnTo>
                    <a:pt x="0" y="703911"/>
                  </a:lnTo>
                  <a:lnTo>
                    <a:pt x="1384300" y="703911"/>
                  </a:lnTo>
                  <a:lnTo>
                    <a:pt x="1384300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189116" y="3627492"/>
              <a:ext cx="1384300" cy="704215"/>
            </a:xfrm>
            <a:custGeom>
              <a:avLst/>
              <a:gdLst/>
              <a:ahLst/>
              <a:cxnLst/>
              <a:rect l="l" t="t" r="r" b="b"/>
              <a:pathLst>
                <a:path w="1384300" h="704214">
                  <a:moveTo>
                    <a:pt x="0" y="0"/>
                  </a:moveTo>
                  <a:lnTo>
                    <a:pt x="1384300" y="0"/>
                  </a:lnTo>
                  <a:lnTo>
                    <a:pt x="1384300" y="703911"/>
                  </a:lnTo>
                  <a:lnTo>
                    <a:pt x="0" y="703911"/>
                  </a:lnTo>
                  <a:lnTo>
                    <a:pt x="0" y="0"/>
                  </a:lnTo>
                  <a:close/>
                </a:path>
              </a:pathLst>
            </a:custGeom>
            <a:ln w="20550">
              <a:solidFill>
                <a:srgbClr val="F1F9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355162" y="5443658"/>
            <a:ext cx="1482725" cy="851535"/>
          </a:xfrm>
          <a:prstGeom prst="rect">
            <a:avLst/>
          </a:prstGeom>
          <a:solidFill>
            <a:srgbClr val="F1F9F9"/>
          </a:solidFill>
          <a:ln w="3175">
            <a:solidFill>
              <a:srgbClr val="F1F9F9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300">
              <a:latin typeface="Times New Roman"/>
              <a:cs typeface="Times New Roman"/>
            </a:endParaRPr>
          </a:p>
          <a:p>
            <a:pPr marL="580390" marR="205740" indent="-367665">
              <a:lnSpc>
                <a:spcPct val="103099"/>
              </a:lnSpc>
            </a:pPr>
            <a:r>
              <a:rPr sz="1300" dirty="0">
                <a:latin typeface="Times New Roman"/>
                <a:cs typeface="Times New Roman"/>
              </a:rPr>
              <a:t>High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agreement level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29255" y="3743074"/>
            <a:ext cx="1437005" cy="734060"/>
          </a:xfrm>
          <a:prstGeom prst="rect">
            <a:avLst/>
          </a:prstGeom>
          <a:solidFill>
            <a:srgbClr val="F1F9F9"/>
          </a:solidFill>
          <a:ln w="3175">
            <a:solidFill>
              <a:srgbClr val="F1F9F9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557530" marR="196850" indent="-353695">
              <a:lnSpc>
                <a:spcPct val="103099"/>
              </a:lnSpc>
              <a:spcBef>
                <a:spcPts val="1205"/>
              </a:spcBef>
            </a:pPr>
            <a:r>
              <a:rPr sz="1300" dirty="0">
                <a:latin typeface="Times New Roman"/>
                <a:cs typeface="Times New Roman"/>
              </a:rPr>
              <a:t>Low</a:t>
            </a:r>
            <a:r>
              <a:rPr sz="1300" spc="-4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agreement level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56033" y="5443658"/>
            <a:ext cx="1405255" cy="851535"/>
          </a:xfrm>
          <a:prstGeom prst="rect">
            <a:avLst/>
          </a:prstGeom>
          <a:solidFill>
            <a:srgbClr val="F1F9F9"/>
          </a:solidFill>
          <a:ln w="3175">
            <a:solidFill>
              <a:srgbClr val="F1F9F9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300">
              <a:latin typeface="Times New Roman"/>
              <a:cs typeface="Times New Roman"/>
            </a:endParaRPr>
          </a:p>
          <a:p>
            <a:pPr marL="177800" marR="170815" indent="59055">
              <a:lnSpc>
                <a:spcPct val="103099"/>
              </a:lnSpc>
            </a:pPr>
            <a:r>
              <a:rPr sz="1300" dirty="0">
                <a:latin typeface="Times New Roman"/>
                <a:cs typeface="Times New Roman"/>
              </a:rPr>
              <a:t>Maintain</a:t>
            </a:r>
            <a:r>
              <a:rPr sz="1300" spc="-50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Times New Roman"/>
                <a:cs typeface="Times New Roman"/>
              </a:rPr>
              <a:t>high </a:t>
            </a:r>
            <a:r>
              <a:rPr sz="1300" dirty="0">
                <a:latin typeface="Times New Roman"/>
                <a:cs typeface="Times New Roman"/>
              </a:rPr>
              <a:t>agreement</a:t>
            </a:r>
            <a:r>
              <a:rPr sz="1300" spc="-5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level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54577" y="3761569"/>
            <a:ext cx="1053465" cy="425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65760" marR="5080" indent="-353695">
              <a:lnSpc>
                <a:spcPct val="101499"/>
              </a:lnSpc>
              <a:spcBef>
                <a:spcPts val="75"/>
              </a:spcBef>
            </a:pPr>
            <a:r>
              <a:rPr sz="1300" dirty="0">
                <a:latin typeface="Times New Roman"/>
                <a:cs typeface="Times New Roman"/>
              </a:rPr>
              <a:t>Low</a:t>
            </a:r>
            <a:r>
              <a:rPr sz="1300" spc="-45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agreement level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100206" y="3429434"/>
            <a:ext cx="143510" cy="1313180"/>
            <a:chOff x="5100206" y="3429434"/>
            <a:chExt cx="143510" cy="1313180"/>
          </a:xfrm>
        </p:grpSpPr>
        <p:sp>
          <p:nvSpPr>
            <p:cNvPr id="39" name="object 39"/>
            <p:cNvSpPr/>
            <p:nvPr/>
          </p:nvSpPr>
          <p:spPr>
            <a:xfrm>
              <a:off x="5110473" y="3439701"/>
              <a:ext cx="123189" cy="1292860"/>
            </a:xfrm>
            <a:custGeom>
              <a:avLst/>
              <a:gdLst/>
              <a:ahLst/>
              <a:cxnLst/>
              <a:rect l="l" t="t" r="r" b="b"/>
              <a:pathLst>
                <a:path w="123189" h="1292860">
                  <a:moveTo>
                    <a:pt x="92090" y="0"/>
                  </a:moveTo>
                  <a:lnTo>
                    <a:pt x="30697" y="0"/>
                  </a:lnTo>
                  <a:lnTo>
                    <a:pt x="30697" y="1231017"/>
                  </a:lnTo>
                  <a:lnTo>
                    <a:pt x="0" y="1231017"/>
                  </a:lnTo>
                  <a:lnTo>
                    <a:pt x="61393" y="1292472"/>
                  </a:lnTo>
                  <a:lnTo>
                    <a:pt x="122786" y="1231017"/>
                  </a:lnTo>
                  <a:lnTo>
                    <a:pt x="92090" y="1231017"/>
                  </a:lnTo>
                  <a:lnTo>
                    <a:pt x="92090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10473" y="3439701"/>
              <a:ext cx="123189" cy="1292860"/>
            </a:xfrm>
            <a:custGeom>
              <a:avLst/>
              <a:gdLst/>
              <a:ahLst/>
              <a:cxnLst/>
              <a:rect l="l" t="t" r="r" b="b"/>
              <a:pathLst>
                <a:path w="123189" h="1292860">
                  <a:moveTo>
                    <a:pt x="0" y="1231017"/>
                  </a:moveTo>
                  <a:lnTo>
                    <a:pt x="30697" y="1231017"/>
                  </a:lnTo>
                  <a:lnTo>
                    <a:pt x="30697" y="0"/>
                  </a:lnTo>
                  <a:lnTo>
                    <a:pt x="92090" y="0"/>
                  </a:lnTo>
                  <a:lnTo>
                    <a:pt x="92090" y="1231017"/>
                  </a:lnTo>
                  <a:lnTo>
                    <a:pt x="122786" y="1231017"/>
                  </a:lnTo>
                  <a:lnTo>
                    <a:pt x="61393" y="1292473"/>
                  </a:lnTo>
                  <a:lnTo>
                    <a:pt x="0" y="1231017"/>
                  </a:lnTo>
                  <a:close/>
                </a:path>
              </a:pathLst>
            </a:custGeom>
            <a:ln w="20534">
              <a:solidFill>
                <a:srgbClr val="4D5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5328217" y="3594862"/>
            <a:ext cx="1226820" cy="1094740"/>
            <a:chOff x="5328217" y="3594862"/>
            <a:chExt cx="1226820" cy="1094740"/>
          </a:xfrm>
        </p:grpSpPr>
        <p:sp>
          <p:nvSpPr>
            <p:cNvPr id="42" name="object 42"/>
            <p:cNvSpPr/>
            <p:nvPr/>
          </p:nvSpPr>
          <p:spPr>
            <a:xfrm>
              <a:off x="5338489" y="3605135"/>
              <a:ext cx="1205865" cy="1074420"/>
            </a:xfrm>
            <a:custGeom>
              <a:avLst/>
              <a:gdLst/>
              <a:ahLst/>
              <a:cxnLst/>
              <a:rect l="l" t="t" r="r" b="b"/>
              <a:pathLst>
                <a:path w="1205865" h="1074420">
                  <a:moveTo>
                    <a:pt x="71885" y="0"/>
                  </a:moveTo>
                  <a:lnTo>
                    <a:pt x="0" y="4486"/>
                  </a:lnTo>
                  <a:lnTo>
                    <a:pt x="4481" y="76445"/>
                  </a:lnTo>
                  <a:lnTo>
                    <a:pt x="21333" y="57334"/>
                  </a:lnTo>
                  <a:lnTo>
                    <a:pt x="1172131" y="1074122"/>
                  </a:lnTo>
                  <a:lnTo>
                    <a:pt x="1205833" y="1035900"/>
                  </a:lnTo>
                  <a:lnTo>
                    <a:pt x="55035" y="19110"/>
                  </a:lnTo>
                  <a:lnTo>
                    <a:pt x="71885" y="0"/>
                  </a:lnTo>
                  <a:close/>
                </a:path>
              </a:pathLst>
            </a:custGeom>
            <a:solidFill>
              <a:srgbClr val="F1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38490" y="3605135"/>
              <a:ext cx="1205865" cy="1074420"/>
            </a:xfrm>
            <a:custGeom>
              <a:avLst/>
              <a:gdLst/>
              <a:ahLst/>
              <a:cxnLst/>
              <a:rect l="l" t="t" r="r" b="b"/>
              <a:pathLst>
                <a:path w="1205865" h="1074420">
                  <a:moveTo>
                    <a:pt x="4481" y="76445"/>
                  </a:moveTo>
                  <a:lnTo>
                    <a:pt x="0" y="4486"/>
                  </a:lnTo>
                  <a:lnTo>
                    <a:pt x="71884" y="0"/>
                  </a:lnTo>
                  <a:lnTo>
                    <a:pt x="55034" y="19110"/>
                  </a:lnTo>
                  <a:lnTo>
                    <a:pt x="1205832" y="1035900"/>
                  </a:lnTo>
                  <a:lnTo>
                    <a:pt x="1172130" y="1074122"/>
                  </a:lnTo>
                  <a:lnTo>
                    <a:pt x="21332" y="57333"/>
                  </a:lnTo>
                  <a:lnTo>
                    <a:pt x="4481" y="76445"/>
                  </a:lnTo>
                  <a:close/>
                </a:path>
              </a:pathLst>
            </a:custGeom>
            <a:ln w="20544">
              <a:solidFill>
                <a:srgbClr val="4D5E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229" rIns="0" bIns="0" rtlCol="0">
            <a:spAutoFit/>
          </a:bodyPr>
          <a:lstStyle/>
          <a:p>
            <a:pPr marL="14281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Feedback</a:t>
            </a:r>
            <a:r>
              <a:rPr spc="-130" dirty="0"/>
              <a:t> </a:t>
            </a:r>
            <a:r>
              <a:rPr dirty="0"/>
              <a:t>to</a:t>
            </a:r>
            <a:r>
              <a:rPr spc="-125" dirty="0"/>
              <a:t> </a:t>
            </a:r>
            <a:r>
              <a:rPr spc="-10" dirty="0"/>
              <a:t>Teachers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135627" y="2378582"/>
            <a:ext cx="7430770" cy="35020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78460" marR="5080" indent="-366395">
              <a:lnSpc>
                <a:spcPct val="100699"/>
              </a:lnSpc>
              <a:spcBef>
                <a:spcPts val="75"/>
              </a:spcBef>
              <a:buSzPct val="51724"/>
              <a:buFont typeface="MS PGothic"/>
              <a:buChar char="●"/>
              <a:tabLst>
                <a:tab pos="378460" algn="l"/>
              </a:tabLst>
            </a:pPr>
            <a:r>
              <a:rPr sz="2900" dirty="0">
                <a:latin typeface="Times New Roman"/>
                <a:cs typeface="Times New Roman"/>
              </a:rPr>
              <a:t>The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more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teachers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know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students’</a:t>
            </a:r>
            <a:r>
              <a:rPr sz="2900" spc="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thinking, </a:t>
            </a:r>
            <a:r>
              <a:rPr sz="2900" spc="-25" dirty="0">
                <a:latin typeface="Times New Roman"/>
                <a:cs typeface="Times New Roman"/>
              </a:rPr>
              <a:t>the </a:t>
            </a:r>
            <a:r>
              <a:rPr sz="2900" dirty="0">
                <a:latin typeface="Times New Roman"/>
                <a:cs typeface="Times New Roman"/>
              </a:rPr>
              <a:t>better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teachers</a:t>
            </a:r>
            <a:r>
              <a:rPr sz="2900" spc="-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can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teach for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students’ understanding</a:t>
            </a:r>
            <a:endParaRPr sz="2900">
              <a:latin typeface="Times New Roman"/>
              <a:cs typeface="Times New Roman"/>
            </a:endParaRPr>
          </a:p>
          <a:p>
            <a:pPr marL="378460" indent="-365760">
              <a:lnSpc>
                <a:spcPts val="3410"/>
              </a:lnSpc>
              <a:buSzPct val="51724"/>
              <a:buFont typeface="MS PGothic"/>
              <a:buChar char="●"/>
              <a:tabLst>
                <a:tab pos="378460" algn="l"/>
              </a:tabLst>
            </a:pPr>
            <a:r>
              <a:rPr sz="2900" dirty="0">
                <a:latin typeface="Times New Roman"/>
                <a:cs typeface="Times New Roman"/>
              </a:rPr>
              <a:t>Assessment</a:t>
            </a:r>
            <a:r>
              <a:rPr sz="2900" spc="-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data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is</a:t>
            </a:r>
            <a:r>
              <a:rPr sz="2900" spc="-10" dirty="0">
                <a:latin typeface="Times New Roman"/>
                <a:cs typeface="Times New Roman"/>
              </a:rPr>
              <a:t> delayed</a:t>
            </a:r>
            <a:endParaRPr sz="2900">
              <a:latin typeface="Times New Roman"/>
              <a:cs typeface="Times New Roman"/>
            </a:endParaRPr>
          </a:p>
          <a:p>
            <a:pPr marL="378460" marR="344170" indent="-366395">
              <a:lnSpc>
                <a:spcPct val="100699"/>
              </a:lnSpc>
              <a:buSzPct val="51724"/>
              <a:buFont typeface="MS PGothic"/>
              <a:buChar char="●"/>
              <a:tabLst>
                <a:tab pos="378460" algn="l"/>
              </a:tabLst>
            </a:pPr>
            <a:r>
              <a:rPr sz="2900" dirty="0">
                <a:latin typeface="Times New Roman"/>
                <a:cs typeface="Times New Roman"/>
              </a:rPr>
              <a:t>With the help of AI,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we can provide in-</a:t>
            </a:r>
            <a:r>
              <a:rPr sz="2900" spc="-20" dirty="0">
                <a:latin typeface="Times New Roman"/>
                <a:cs typeface="Times New Roman"/>
              </a:rPr>
              <a:t>the-</a:t>
            </a:r>
            <a:r>
              <a:rPr sz="2900" dirty="0">
                <a:latin typeface="Times New Roman"/>
                <a:cs typeface="Times New Roman"/>
              </a:rPr>
              <a:t>moment</a:t>
            </a:r>
            <a:r>
              <a:rPr sz="2900" spc="-10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information to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dirty="0">
                <a:latin typeface="Times New Roman"/>
                <a:cs typeface="Times New Roman"/>
              </a:rPr>
              <a:t>teachers in</a:t>
            </a:r>
            <a:r>
              <a:rPr sz="2900" spc="-5" dirty="0">
                <a:latin typeface="Times New Roman"/>
                <a:cs typeface="Times New Roman"/>
              </a:rPr>
              <a:t> </a:t>
            </a:r>
            <a:r>
              <a:rPr sz="2900" spc="-10" dirty="0">
                <a:latin typeface="Times New Roman"/>
                <a:cs typeface="Times New Roman"/>
              </a:rPr>
              <a:t>classroom</a:t>
            </a:r>
            <a:endParaRPr sz="2900">
              <a:latin typeface="Times New Roman"/>
              <a:cs typeface="Times New Roman"/>
            </a:endParaRPr>
          </a:p>
          <a:p>
            <a:pPr marL="866140" lvl="1" indent="-339090">
              <a:lnSpc>
                <a:spcPts val="3215"/>
              </a:lnSpc>
              <a:spcBef>
                <a:spcPts val="35"/>
              </a:spcBef>
              <a:buSzPct val="40740"/>
              <a:buFont typeface="Times New Roman"/>
              <a:buChar char="○"/>
              <a:tabLst>
                <a:tab pos="866140" algn="l"/>
              </a:tabLst>
            </a:pPr>
            <a:r>
              <a:rPr sz="2700" i="1" dirty="0">
                <a:latin typeface="Times New Roman"/>
                <a:cs typeface="Times New Roman"/>
              </a:rPr>
              <a:t>More</a:t>
            </a:r>
            <a:r>
              <a:rPr sz="2700" i="1" spc="-70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advanced</a:t>
            </a:r>
            <a:r>
              <a:rPr sz="2700" i="1" spc="-7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in</a:t>
            </a:r>
            <a:r>
              <a:rPr sz="2700" i="1" spc="-7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science</a:t>
            </a:r>
            <a:r>
              <a:rPr sz="2700" i="1" spc="-65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education</a:t>
            </a:r>
            <a:endParaRPr sz="2700">
              <a:latin typeface="Times New Roman"/>
              <a:cs typeface="Times New Roman"/>
            </a:endParaRPr>
          </a:p>
          <a:p>
            <a:pPr marL="866140" lvl="1" indent="-339090">
              <a:lnSpc>
                <a:spcPts val="3215"/>
              </a:lnSpc>
              <a:buSzPct val="40740"/>
              <a:buFont typeface="Times New Roman"/>
              <a:buChar char="○"/>
              <a:tabLst>
                <a:tab pos="866140" algn="l"/>
              </a:tabLst>
            </a:pPr>
            <a:r>
              <a:rPr sz="2700" i="1" dirty="0">
                <a:latin typeface="Times New Roman"/>
                <a:cs typeface="Times New Roman"/>
              </a:rPr>
              <a:t>We</a:t>
            </a:r>
            <a:r>
              <a:rPr sz="2700" i="1" spc="-4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are</a:t>
            </a:r>
            <a:r>
              <a:rPr sz="2700" i="1" spc="-4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catching</a:t>
            </a:r>
            <a:r>
              <a:rPr sz="2700" i="1" spc="-4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up</a:t>
            </a:r>
            <a:r>
              <a:rPr sz="2700" i="1" spc="-40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in</a:t>
            </a:r>
            <a:r>
              <a:rPr sz="2700" i="1" spc="-45" dirty="0">
                <a:latin typeface="Times New Roman"/>
                <a:cs typeface="Times New Roman"/>
              </a:rPr>
              <a:t> </a:t>
            </a:r>
            <a:r>
              <a:rPr sz="2700" i="1" dirty="0">
                <a:latin typeface="Times New Roman"/>
                <a:cs typeface="Times New Roman"/>
              </a:rPr>
              <a:t>math</a:t>
            </a:r>
            <a:r>
              <a:rPr sz="2700" i="1" spc="-45" dirty="0">
                <a:latin typeface="Times New Roman"/>
                <a:cs typeface="Times New Roman"/>
              </a:rPr>
              <a:t> </a:t>
            </a:r>
            <a:r>
              <a:rPr sz="2700" i="1" spc="-10" dirty="0">
                <a:latin typeface="Times New Roman"/>
                <a:cs typeface="Times New Roman"/>
              </a:rPr>
              <a:t>education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38577" y="1511466"/>
            <a:ext cx="7326630" cy="19862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ct val="98700"/>
              </a:lnSpc>
              <a:spcBef>
                <a:spcPts val="140"/>
              </a:spcBef>
            </a:pPr>
            <a:r>
              <a:rPr sz="2600" spc="-10" dirty="0"/>
              <a:t>Collaborative</a:t>
            </a:r>
            <a:r>
              <a:rPr sz="2600" spc="-100" dirty="0"/>
              <a:t> </a:t>
            </a:r>
            <a:r>
              <a:rPr sz="2600" spc="-10" dirty="0"/>
              <a:t>Research:</a:t>
            </a:r>
            <a:r>
              <a:rPr sz="2600" spc="-90" dirty="0"/>
              <a:t> </a:t>
            </a:r>
            <a:r>
              <a:rPr sz="2600" spc="-25" dirty="0"/>
              <a:t>AI-</a:t>
            </a:r>
            <a:r>
              <a:rPr sz="2600" spc="-10" dirty="0"/>
              <a:t>Enhanced </a:t>
            </a:r>
            <a:r>
              <a:rPr sz="2600" spc="-25" dirty="0"/>
              <a:t>Problem-</a:t>
            </a:r>
            <a:r>
              <a:rPr sz="2600" dirty="0"/>
              <a:t>Posing</a:t>
            </a:r>
            <a:r>
              <a:rPr sz="2600" spc="-110" dirty="0"/>
              <a:t> </a:t>
            </a:r>
            <a:r>
              <a:rPr sz="2600" dirty="0"/>
              <a:t>Based</a:t>
            </a:r>
            <a:r>
              <a:rPr sz="2600" spc="-110" dirty="0"/>
              <a:t> </a:t>
            </a:r>
            <a:r>
              <a:rPr sz="2600" dirty="0"/>
              <a:t>Learning:</a:t>
            </a:r>
            <a:r>
              <a:rPr sz="2600" spc="-105" dirty="0"/>
              <a:t> </a:t>
            </a:r>
            <a:r>
              <a:rPr sz="2600" spc="-10" dirty="0"/>
              <a:t>Supporting Mathematics</a:t>
            </a:r>
            <a:r>
              <a:rPr sz="2600" spc="-110" dirty="0"/>
              <a:t> </a:t>
            </a:r>
            <a:r>
              <a:rPr sz="2600" dirty="0"/>
              <a:t>Teachers’</a:t>
            </a:r>
            <a:r>
              <a:rPr sz="2600" spc="-105" dirty="0"/>
              <a:t> </a:t>
            </a:r>
            <a:r>
              <a:rPr sz="2600" spc="-25" dirty="0"/>
              <a:t>In-the-</a:t>
            </a:r>
            <a:r>
              <a:rPr sz="2600" spc="-10" dirty="0"/>
              <a:t>Moment Instructional</a:t>
            </a:r>
            <a:r>
              <a:rPr sz="2600" spc="-75" dirty="0"/>
              <a:t> </a:t>
            </a:r>
            <a:r>
              <a:rPr sz="2600" spc="-25" dirty="0"/>
              <a:t>Decision-</a:t>
            </a:r>
            <a:r>
              <a:rPr sz="2600" dirty="0"/>
              <a:t>Making</a:t>
            </a:r>
            <a:r>
              <a:rPr sz="2600" spc="-75" dirty="0"/>
              <a:t> </a:t>
            </a:r>
            <a:r>
              <a:rPr sz="2600" spc="-10" dirty="0"/>
              <a:t>(DRL-</a:t>
            </a:r>
            <a:r>
              <a:rPr sz="2600" dirty="0"/>
              <a:t>2604452)</a:t>
            </a:r>
            <a:r>
              <a:rPr sz="2600" spc="-100" dirty="0"/>
              <a:t> </a:t>
            </a:r>
            <a:r>
              <a:rPr sz="2600" dirty="0"/>
              <a:t>(with</a:t>
            </a:r>
            <a:r>
              <a:rPr sz="2600" spc="-95" dirty="0"/>
              <a:t> </a:t>
            </a:r>
            <a:r>
              <a:rPr sz="2600" dirty="0"/>
              <a:t>Xiaoming</a:t>
            </a:r>
            <a:r>
              <a:rPr sz="2600" spc="-95" dirty="0"/>
              <a:t> </a:t>
            </a:r>
            <a:r>
              <a:rPr sz="2600" dirty="0"/>
              <a:t>Zhai,</a:t>
            </a:r>
            <a:r>
              <a:rPr sz="2600" spc="-90" dirty="0"/>
              <a:t> </a:t>
            </a:r>
            <a:r>
              <a:rPr sz="2600" spc="-20" dirty="0"/>
              <a:t>UGA)</a:t>
            </a:r>
            <a:endParaRPr sz="2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5405" y="3595545"/>
            <a:ext cx="3086769" cy="3059254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Thank</a:t>
            </a:r>
            <a:r>
              <a:rPr sz="4400" spc="-114" dirty="0"/>
              <a:t> </a:t>
            </a:r>
            <a:r>
              <a:rPr sz="4400" dirty="0"/>
              <a:t>you</a:t>
            </a:r>
            <a:r>
              <a:rPr sz="4400" spc="-105" dirty="0"/>
              <a:t> </a:t>
            </a:r>
            <a:r>
              <a:rPr sz="4400" dirty="0"/>
              <a:t>so</a:t>
            </a:r>
            <a:r>
              <a:rPr sz="4400" spc="-105" dirty="0"/>
              <a:t> </a:t>
            </a:r>
            <a:r>
              <a:rPr sz="4400" spc="-10" dirty="0"/>
              <a:t>much!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394776" y="3242493"/>
            <a:ext cx="4573905" cy="135826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5210"/>
              </a:lnSpc>
              <a:spcBef>
                <a:spcPts val="270"/>
              </a:spcBef>
            </a:pPr>
            <a:r>
              <a:rPr sz="4400" b="1" dirty="0">
                <a:solidFill>
                  <a:srgbClr val="006666"/>
                </a:solidFill>
                <a:latin typeface="Tahoma"/>
                <a:cs typeface="Tahoma"/>
              </a:rPr>
              <a:t>Jinfa</a:t>
            </a:r>
            <a:r>
              <a:rPr sz="4400" b="1" spc="-165" dirty="0">
                <a:solidFill>
                  <a:srgbClr val="006666"/>
                </a:solidFill>
                <a:latin typeface="Tahoma"/>
                <a:cs typeface="Tahoma"/>
              </a:rPr>
              <a:t> </a:t>
            </a:r>
            <a:r>
              <a:rPr sz="4400" b="1" spc="-25" dirty="0">
                <a:solidFill>
                  <a:srgbClr val="006666"/>
                </a:solidFill>
                <a:latin typeface="Tahoma"/>
                <a:cs typeface="Tahoma"/>
              </a:rPr>
              <a:t>Cai </a:t>
            </a:r>
            <a:r>
              <a:rPr sz="4400" b="1" spc="-30" dirty="0">
                <a:solidFill>
                  <a:srgbClr val="006666"/>
                </a:solidFill>
                <a:latin typeface="Tahoma"/>
                <a:cs typeface="Tahoma"/>
                <a:hlinkClick r:id="rId2"/>
              </a:rPr>
              <a:t>jfcai@TAMU.edu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4092</Words>
  <Application>Microsoft Office PowerPoint</Application>
  <PresentationFormat>Custom</PresentationFormat>
  <Paragraphs>543</Paragraphs>
  <Slides>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7" baseType="lpstr">
      <vt:lpstr>Microsoft YaHei</vt:lpstr>
      <vt:lpstr>MS PGothic</vt:lpstr>
      <vt:lpstr>Arial</vt:lpstr>
      <vt:lpstr>Calibri</vt:lpstr>
      <vt:lpstr>Tahoma</vt:lpstr>
      <vt:lpstr>Times New Roman</vt:lpstr>
      <vt:lpstr>Office Theme</vt:lpstr>
      <vt:lpstr>Mathematical Problem-Posing Based Learning (P-PBL):</vt:lpstr>
      <vt:lpstr>Many Thanks to</vt:lpstr>
      <vt:lpstr>LieCal and P-PBL Projects</vt:lpstr>
      <vt:lpstr>PowerPoint Presentation</vt:lpstr>
      <vt:lpstr>Supporting Teachers to Teach Mathematics Through Problem Posing: An Early-Stage Longitudinal Study (in Middle Grades) (DRL- 2101552)</vt:lpstr>
      <vt:lpstr>Thanks to My Team</vt:lpstr>
      <vt:lpstr>Collaborative Research: AI-Enhanced Problem-Posing Based Learning: Supporting Mathematics Teachers’ In-the-Moment Instructional Decision-Making (DRL-2604452) (with Xiaoming Zhai, UGA)</vt:lpstr>
      <vt:lpstr>Past</vt:lpstr>
      <vt:lpstr>Historical Development</vt:lpstr>
      <vt:lpstr>Silver’s Six Themes</vt:lpstr>
      <vt:lpstr>Citation Trends</vt:lpstr>
      <vt:lpstr>Historical Development</vt:lpstr>
      <vt:lpstr>Historical Development</vt:lpstr>
      <vt:lpstr>Present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Proportion of Mathematical Problems</vt:lpstr>
      <vt:lpstr>Proportion of Responses That Invoked Mathematical Ideas for the Graph Task</vt:lpstr>
      <vt:lpstr>Students’ Reactions</vt:lpstr>
      <vt:lpstr>Why Problem Posing?</vt:lpstr>
      <vt:lpstr>Teaching Mathematics Through Problem Posing</vt:lpstr>
      <vt:lpstr>With the following numbers and symbol, please pose one easy problem and one challenging problem involving percentages.</vt:lpstr>
      <vt:lpstr>PowerPoint Presentation</vt:lpstr>
      <vt:lpstr>PowerPoint Presentation</vt:lpstr>
      <vt:lpstr>PowerPoint Presentation</vt:lpstr>
      <vt:lpstr>Pose one easy math problem and one challenging math problem that can be solved using this information.</vt:lpstr>
      <vt:lpstr>Pose one easy math problem and one challenging math problem that can be solved using this information.</vt:lpstr>
      <vt:lpstr>PowerPoint Presentation</vt:lpstr>
      <vt:lpstr>PowerPoint Presentation</vt:lpstr>
      <vt:lpstr>Problem-posing Prompts</vt:lpstr>
      <vt:lpstr>Three Strategies for Designing Problem-Posing Tasks</vt:lpstr>
      <vt:lpstr>PowerPoint Presentation</vt:lpstr>
      <vt:lpstr>P-PBL Instructional Model</vt:lpstr>
      <vt:lpstr>P-PBL Instructional Model</vt:lpstr>
      <vt:lpstr>Situation Matters</vt:lpstr>
      <vt:lpstr>Situation Matters</vt:lpstr>
      <vt:lpstr>Leung &amp; Silver (1997)</vt:lpstr>
      <vt:lpstr>Prompt Variations</vt:lpstr>
      <vt:lpstr>How do students interpret these prompts?</vt:lpstr>
      <vt:lpstr>Further research – Task variables (Cai et al., 2024)</vt:lpstr>
      <vt:lpstr>Step 1: Teacher presents the situation</vt:lpstr>
      <vt:lpstr>Models of the problem-posing process</vt:lpstr>
      <vt:lpstr>Models of Problem-solving Processes</vt:lpstr>
      <vt:lpstr>Effort for Understanding PP Processes</vt:lpstr>
      <vt:lpstr>Driving Task (Silver &amp; Cai, 1996)</vt:lpstr>
      <vt:lpstr>Direct Investigation</vt:lpstr>
      <vt:lpstr>Problem-Posing Process</vt:lpstr>
      <vt:lpstr>PowerPoint Presentation</vt:lpstr>
      <vt:lpstr>l\1E'TACOGNITIVE COMPONENT</vt:lpstr>
      <vt:lpstr>Step 1: Teacher presents the situation</vt:lpstr>
      <vt:lpstr>Handling Students’ Responses</vt:lpstr>
      <vt:lpstr>Handling Responses</vt:lpstr>
      <vt:lpstr>Example: Percent Lesson (Ma &amp; Cai, 2024)</vt:lpstr>
      <vt:lpstr>Odd Number Pattern Task (Cai et al., 2024)</vt:lpstr>
      <vt:lpstr>Classification</vt:lpstr>
      <vt:lpstr>PowerPoint Presentation</vt:lpstr>
      <vt:lpstr>Meta-Analysis</vt:lpstr>
      <vt:lpstr>Measuring Changes</vt:lpstr>
      <vt:lpstr>Teacher Changes</vt:lpstr>
      <vt:lpstr>Teachers’ Perceived Advantages and Challenges</vt:lpstr>
      <vt:lpstr>Mathematical Understanding and Problem Solving</vt:lpstr>
      <vt:lpstr>Student Engagement</vt:lpstr>
      <vt:lpstr>Future</vt:lpstr>
      <vt:lpstr>Investigating longitudinally how teachers learn to teach mathematics through Problem Posing and its impact on on classroom instruction and students’ learning.</vt:lpstr>
      <vt:lpstr>Longitudinal Effect (Cai et al. in preparation)</vt:lpstr>
      <vt:lpstr>Longitudinal Effect</vt:lpstr>
      <vt:lpstr>Longitudinal Effect</vt:lpstr>
      <vt:lpstr>Future Research Directions</vt:lpstr>
      <vt:lpstr>An Analysis of Modeling Tasks</vt:lpstr>
      <vt:lpstr>Problem Posing and Math Modeling</vt:lpstr>
      <vt:lpstr>AI-enhanced problem posing, analysis of student posed problems, and P-PBL lessons</vt:lpstr>
      <vt:lpstr>AI-Enhanced P-PBL</vt:lpstr>
      <vt:lpstr>Developing PP Tasks</vt:lpstr>
      <vt:lpstr>Grain of Rice</vt:lpstr>
      <vt:lpstr>Grain of Rice</vt:lpstr>
      <vt:lpstr>Grain of Rice</vt:lpstr>
      <vt:lpstr>Grain of Rice</vt:lpstr>
      <vt:lpstr>Grain of Rice</vt:lpstr>
      <vt:lpstr>Grain of Rice</vt:lpstr>
      <vt:lpstr>Grain of Rice</vt:lpstr>
      <vt:lpstr>Grain of Rice</vt:lpstr>
      <vt:lpstr>PowerPoint Presentation</vt:lpstr>
      <vt:lpstr>Scoring</vt:lpstr>
      <vt:lpstr>Process Method</vt:lpstr>
      <vt:lpstr>Feedback to Teachers</vt:lpstr>
      <vt:lpstr>Collaborative Research: AI-Enhanced Problem-Posing Based Learning: Supporting Mathematics Teachers’ In-the-Moment Instructional Decision-Making (DRL-2604452) (with Xiaoming Zhai, UGA)</vt:lpstr>
      <vt:lpstr>Thank you so much!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MSU</dc:title>
  <dc:creator>Jinfa Cai</dc:creator>
  <cp:lastModifiedBy>Cartter, Amanda</cp:lastModifiedBy>
  <cp:revision>1</cp:revision>
  <dcterms:created xsi:type="dcterms:W3CDTF">2026-10-05T17:51:24Z</dcterms:created>
  <dcterms:modified xsi:type="dcterms:W3CDTF">2026-10-05T17:52:03Z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2026-10-05T00:00:00Z</vt:filetime>
  </property>
  <property fmtid="{D5CDD505-2E9C-101B-9397-08002B2CF9AE}" pid="3" name="Creator">
    <vt:lpwstr>PowerPoint</vt:lpwstr>
  </property>
  <property fmtid="{D5CDD505-2E9C-101B-9397-08002B2CF9AE}" pid="4" name="LastSaved">
    <vt:filetime>2026-10-05T00:00:00Z</vt:filetime>
  </property>
  <property fmtid="{D5CDD505-2E9C-101B-9397-08002B2CF9AE}" pid="5" name="Producer">
    <vt:lpwstr>macOS Version 13.0.1 (Build 22A400) Quartz PDFContext</vt:lpwstr>
  </property>
</Properties>
</file>